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3.xml" ContentType="application/vnd.openxmlformats-officedocument.drawingml.chart+xml"/>
  <Override PartName="/ppt/drawings/drawing7.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15.xml" ContentType="application/vnd.openxmlformats-officedocument.drawingml.chart+xml"/>
  <Override PartName="/ppt/notesSlides/notesSlide36.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notesSlides/notesSlide37.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2"/>
  </p:notesMasterIdLst>
  <p:handoutMasterIdLst>
    <p:handoutMasterId r:id="rId53"/>
  </p:handoutMasterIdLst>
  <p:sldIdLst>
    <p:sldId id="400" r:id="rId2"/>
    <p:sldId id="401" r:id="rId3"/>
    <p:sldId id="257" r:id="rId4"/>
    <p:sldId id="294" r:id="rId5"/>
    <p:sldId id="383" r:id="rId6"/>
    <p:sldId id="290" r:id="rId7"/>
    <p:sldId id="258" r:id="rId8"/>
    <p:sldId id="295" r:id="rId9"/>
    <p:sldId id="296" r:id="rId10"/>
    <p:sldId id="297" r:id="rId11"/>
    <p:sldId id="260" r:id="rId12"/>
    <p:sldId id="300" r:id="rId13"/>
    <p:sldId id="384" r:id="rId14"/>
    <p:sldId id="291" r:id="rId15"/>
    <p:sldId id="286" r:id="rId16"/>
    <p:sldId id="292" r:id="rId17"/>
    <p:sldId id="261" r:id="rId18"/>
    <p:sldId id="362" r:id="rId19"/>
    <p:sldId id="382" r:id="rId20"/>
    <p:sldId id="263" r:id="rId21"/>
    <p:sldId id="264" r:id="rId22"/>
    <p:sldId id="328" r:id="rId23"/>
    <p:sldId id="262" r:id="rId24"/>
    <p:sldId id="363" r:id="rId25"/>
    <p:sldId id="266" r:id="rId26"/>
    <p:sldId id="348" r:id="rId27"/>
    <p:sldId id="364" r:id="rId28"/>
    <p:sldId id="385" r:id="rId29"/>
    <p:sldId id="366" r:id="rId30"/>
    <p:sldId id="378" r:id="rId31"/>
    <p:sldId id="268" r:id="rId32"/>
    <p:sldId id="302" r:id="rId33"/>
    <p:sldId id="396" r:id="rId34"/>
    <p:sldId id="325" r:id="rId35"/>
    <p:sldId id="283" r:id="rId36"/>
    <p:sldId id="284" r:id="rId37"/>
    <p:sldId id="285" r:id="rId38"/>
    <p:sldId id="329" r:id="rId39"/>
    <p:sldId id="403" r:id="rId40"/>
    <p:sldId id="405" r:id="rId41"/>
    <p:sldId id="407" r:id="rId42"/>
    <p:sldId id="408" r:id="rId43"/>
    <p:sldId id="421" r:id="rId44"/>
    <p:sldId id="422" r:id="rId45"/>
    <p:sldId id="424" r:id="rId46"/>
    <p:sldId id="445" r:id="rId47"/>
    <p:sldId id="397" r:id="rId48"/>
    <p:sldId id="464" r:id="rId49"/>
    <p:sldId id="316" r:id="rId50"/>
    <p:sldId id="361" r:id="rId5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C0"/>
    <a:srgbClr val="2108B8"/>
    <a:srgbClr val="D64214"/>
    <a:srgbClr val="F8E6E6"/>
    <a:srgbClr val="FFFFFF"/>
    <a:srgbClr val="F0D1CC"/>
    <a:srgbClr val="54CC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8" autoAdjust="0"/>
    <p:restoredTop sz="96404" autoAdjust="0"/>
  </p:normalViewPr>
  <p:slideViewPr>
    <p:cSldViewPr>
      <p:cViewPr varScale="1">
        <p:scale>
          <a:sx n="111" d="100"/>
          <a:sy n="111" d="100"/>
        </p:scale>
        <p:origin x="594" y="108"/>
      </p:cViewPr>
      <p:guideLst>
        <p:guide orient="horz" pos="2160"/>
        <p:guide pos="3840"/>
      </p:guideLst>
    </p:cSldViewPr>
  </p:slideViewPr>
  <p:outlineViewPr>
    <p:cViewPr>
      <p:scale>
        <a:sx n="33" d="100"/>
        <a:sy n="33" d="100"/>
      </p:scale>
      <p:origin x="0" y="17814"/>
    </p:cViewPr>
  </p:outlineViewPr>
  <p:notesTextViewPr>
    <p:cViewPr>
      <p:scale>
        <a:sx n="3" d="2"/>
        <a:sy n="3" d="2"/>
      </p:scale>
      <p:origin x="0" y="0"/>
    </p:cViewPr>
  </p:notesTextViewPr>
  <p:sorterViewPr>
    <p:cViewPr>
      <p:scale>
        <a:sx n="100" d="100"/>
        <a:sy n="100" d="100"/>
      </p:scale>
      <p:origin x="0" y="2088"/>
    </p:cViewPr>
  </p:sorterViewPr>
  <p:notesViewPr>
    <p:cSldViewPr>
      <p:cViewPr varScale="1">
        <p:scale>
          <a:sx n="81" d="100"/>
          <a:sy n="81" d="100"/>
        </p:scale>
        <p:origin x="303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Feuille_de_calcul_Microsoft_Excel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675594288806619E-2"/>
          <c:y val="0.16520174229007237"/>
          <c:w val="0.842117589571027"/>
          <c:h val="0.82649844461726474"/>
        </c:manualLayout>
      </c:layout>
      <c:pie3DChart>
        <c:varyColors val="1"/>
        <c:ser>
          <c:idx val="0"/>
          <c:order val="0"/>
          <c:tx>
            <c:strRef>
              <c:f>Feuil1!$B$1</c:f>
              <c:strCache>
                <c:ptCount val="1"/>
                <c:pt idx="0">
                  <c:v>2021</c:v>
                </c:pt>
              </c:strCache>
            </c:strRef>
          </c:tx>
          <c:spPr>
            <a:solidFill>
              <a:srgbClr val="92D050"/>
            </a:solidFill>
          </c:spPr>
          <c:explosion val="20"/>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6164-41DF-8ADA-3A6261F09D19}"/>
              </c:ext>
            </c:extLst>
          </c:dPt>
          <c:dPt>
            <c:idx val="1"/>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164-41DF-8ADA-3A6261F09D19}"/>
              </c:ext>
            </c:extLst>
          </c:dPt>
          <c:dPt>
            <c:idx val="2"/>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6164-41DF-8ADA-3A6261F09D19}"/>
              </c:ext>
            </c:extLst>
          </c:dPt>
          <c:dPt>
            <c:idx val="3"/>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7-6164-41DF-8ADA-3A6261F09D19}"/>
              </c:ext>
            </c:extLst>
          </c:dPt>
          <c:dPt>
            <c:idx val="4"/>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8-EC0B-4988-97AF-5410BCFA272C}"/>
              </c:ext>
            </c:extLst>
          </c:dPt>
          <c:dLbls>
            <c:dLbl>
              <c:idx val="0"/>
              <c:layout>
                <c:manualLayout>
                  <c:x val="4.1436073957884156E-3"/>
                  <c:y val="6.9435514109543378E-2"/>
                </c:manualLayout>
              </c:layou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164-41DF-8ADA-3A6261F09D19}"/>
                </c:ext>
              </c:extLst>
            </c:dLbl>
            <c:dLbl>
              <c:idx val="1"/>
              <c:layout>
                <c:manualLayout>
                  <c:x val="0"/>
                  <c:y val="-0.24930073129129443"/>
                </c:manualLayout>
              </c:layou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164-41DF-8ADA-3A6261F09D19}"/>
                </c:ext>
              </c:extLst>
            </c:dLbl>
            <c:dLbl>
              <c:idx val="2"/>
              <c:layout>
                <c:manualLayout>
                  <c:x val="0.13931691996874296"/>
                  <c:y val="-0.241340831410889"/>
                </c:manualLayout>
              </c:layou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164-41DF-8ADA-3A6261F09D19}"/>
                </c:ext>
              </c:extLst>
            </c:dLbl>
            <c:dLbl>
              <c:idx val="3"/>
              <c:layout>
                <c:manualLayout>
                  <c:x val="0.26817188379629148"/>
                  <c:y val="-0.11103553853493403"/>
                </c:manualLayout>
              </c:layou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6164-41DF-8ADA-3A6261F09D19}"/>
                </c:ext>
              </c:extLst>
            </c:dLbl>
            <c:dLbl>
              <c:idx val="4"/>
              <c:layout>
                <c:manualLayout>
                  <c:x val="0.29087699405948358"/>
                  <c:y val="-5.834890894475777E-2"/>
                </c:manualLayout>
              </c:layout>
              <c:showLegendKey val="1"/>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EC0B-4988-97AF-5410BCFA272C}"/>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Impots et taxes</c:v>
                </c:pt>
                <c:pt idx="1">
                  <c:v>Compensations fiscales</c:v>
                </c:pt>
                <c:pt idx="2">
                  <c:v>Produits de services</c:v>
                </c:pt>
                <c:pt idx="3">
                  <c:v>Dotations et particpations</c:v>
                </c:pt>
                <c:pt idx="4">
                  <c:v>Autres</c:v>
                </c:pt>
              </c:strCache>
            </c:strRef>
          </c:cat>
          <c:val>
            <c:numRef>
              <c:f>Feuil1!$B$2:$B$6</c:f>
              <c:numCache>
                <c:formatCode>_("€"* #,##0.00_);_("€"* \(#,##0.00\);_("€"* "-"??_);_(@_)</c:formatCode>
                <c:ptCount val="5"/>
                <c:pt idx="0">
                  <c:v>39955917</c:v>
                </c:pt>
                <c:pt idx="1">
                  <c:v>4989524</c:v>
                </c:pt>
                <c:pt idx="2">
                  <c:v>3453258</c:v>
                </c:pt>
                <c:pt idx="3">
                  <c:v>6089521</c:v>
                </c:pt>
                <c:pt idx="4">
                  <c:v>934848</c:v>
                </c:pt>
              </c:numCache>
            </c:numRef>
          </c:val>
          <c:extLst>
            <c:ext xmlns:c16="http://schemas.microsoft.com/office/drawing/2014/chart" uri="{C3380CC4-5D6E-409C-BE32-E72D297353CC}">
              <c16:uniqueId val="{00000008-6164-41DF-8ADA-3A6261F09D1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83898085397917"/>
          <c:y val="8.1150427730252203E-2"/>
          <c:w val="0.86695795374588014"/>
          <c:h val="0.79499925934155447"/>
        </c:manualLayout>
      </c:layout>
      <c:lineChart>
        <c:grouping val="standard"/>
        <c:varyColors val="0"/>
        <c:ser>
          <c:idx val="0"/>
          <c:order val="0"/>
          <c:tx>
            <c:strRef>
              <c:f>Feuil1!$B$1</c:f>
              <c:strCache>
                <c:ptCount val="1"/>
                <c:pt idx="0">
                  <c:v>Epargne brute</c:v>
                </c:pt>
              </c:strCache>
            </c:strRef>
          </c:tx>
          <c:spPr>
            <a:ln>
              <a:solidFill>
                <a:srgbClr val="FF0000"/>
              </a:solidFill>
            </a:ln>
          </c:spPr>
          <c:marker>
            <c:spPr>
              <a:solidFill>
                <a:srgbClr val="FF0000"/>
              </a:solidFill>
              <a:ln>
                <a:solidFill>
                  <a:srgbClr val="FF0000"/>
                </a:solidFill>
              </a:ln>
            </c:spPr>
          </c:marker>
          <c:dLbls>
            <c:dLbl>
              <c:idx val="0"/>
              <c:layout>
                <c:manualLayout>
                  <c:x val="-4.9162708773099285E-2"/>
                  <c:y val="-6.3162241232455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948-4DF7-9420-4A23A52B2147}"/>
                </c:ext>
              </c:extLst>
            </c:dLbl>
            <c:dLbl>
              <c:idx val="1"/>
              <c:layout>
                <c:manualLayout>
                  <c:x val="-5.9377546013405919E-2"/>
                  <c:y val="-6.22359420381862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948-4DF7-9420-4A23A52B2147}"/>
                </c:ext>
              </c:extLst>
            </c:dLbl>
            <c:dLbl>
              <c:idx val="2"/>
              <c:layout>
                <c:manualLayout>
                  <c:x val="-7.6500180535496051E-2"/>
                  <c:y val="-4.45491545715484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948-4DF7-9420-4A23A52B2147}"/>
                </c:ext>
              </c:extLst>
            </c:dLbl>
            <c:dLbl>
              <c:idx val="3"/>
              <c:layout>
                <c:manualLayout>
                  <c:x val="-5.4380531792763823E-2"/>
                  <c:y val="-3.43808493852300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948-4DF7-9420-4A23A52B2147}"/>
                </c:ext>
              </c:extLst>
            </c:dLbl>
            <c:dLbl>
              <c:idx val="5"/>
              <c:layout>
                <c:manualLayout>
                  <c:x val="-4.7031811280228125E-2"/>
                  <c:y val="4.46802207162167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7C2-46D7-B651-82F7B7AB09EC}"/>
                </c:ext>
              </c:extLst>
            </c:dLbl>
            <c:dLbl>
              <c:idx val="6"/>
              <c:layout>
                <c:manualLayout>
                  <c:x val="-7.5691821279117139E-2"/>
                  <c:y val="-8.0519597681832825E-2"/>
                </c:manualLayout>
              </c:layout>
              <c:showLegendKey val="0"/>
              <c:showVal val="1"/>
              <c:showCatName val="0"/>
              <c:showSerName val="0"/>
              <c:showPercent val="0"/>
              <c:showBubbleSize val="0"/>
              <c:extLst>
                <c:ext xmlns:c15="http://schemas.microsoft.com/office/drawing/2012/chart" uri="{CE6537A1-D6FC-4f65-9D91-7224C49458BB}">
                  <c15:layout>
                    <c:manualLayout>
                      <c:w val="8.2349762063474427E-2"/>
                      <c:h val="4.82783394437655E-2"/>
                    </c:manualLayout>
                  </c15:layout>
                </c:ext>
                <c:ext xmlns:c16="http://schemas.microsoft.com/office/drawing/2014/chart" uri="{C3380CC4-5D6E-409C-BE32-E72D297353CC}">
                  <c16:uniqueId val="{00000009-6948-4DF7-9420-4A23A52B2147}"/>
                </c:ext>
              </c:extLst>
            </c:dLbl>
            <c:dLbl>
              <c:idx val="7"/>
              <c:layout>
                <c:manualLayout>
                  <c:x val="-3.8948218716439026E-2"/>
                  <c:y val="-4.6882938932711185E-2"/>
                </c:manualLayout>
              </c:layout>
              <c:showLegendKey val="0"/>
              <c:showVal val="1"/>
              <c:showCatName val="0"/>
              <c:showSerName val="0"/>
              <c:showPercent val="0"/>
              <c:showBubbleSize val="0"/>
              <c:extLst>
                <c:ext xmlns:c15="http://schemas.microsoft.com/office/drawing/2012/chart" uri="{CE6537A1-D6FC-4f65-9D91-7224C49458BB}">
                  <c15:layout>
                    <c:manualLayout>
                      <c:w val="0.10000138873458503"/>
                      <c:h val="4.0576787764322483E-2"/>
                    </c:manualLayout>
                  </c15:layout>
                </c:ext>
                <c:ext xmlns:c16="http://schemas.microsoft.com/office/drawing/2014/chart" uri="{C3380CC4-5D6E-409C-BE32-E72D297353CC}">
                  <c16:uniqueId val="{00000008-6948-4DF7-9420-4A23A52B2147}"/>
                </c:ext>
              </c:extLst>
            </c:dLbl>
            <c:dLbl>
              <c:idx val="8"/>
              <c:layout>
                <c:manualLayout>
                  <c:x val="-2.9394882050142578E-3"/>
                  <c:y val="-6.58445357923193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7C2-46D7-B651-82F7B7AB09EC}"/>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c:formatCode>
                <c:ptCount val="9"/>
                <c:pt idx="0">
                  <c:v>1793</c:v>
                </c:pt>
                <c:pt idx="1">
                  <c:v>1884</c:v>
                </c:pt>
                <c:pt idx="2">
                  <c:v>2774</c:v>
                </c:pt>
                <c:pt idx="3">
                  <c:v>4220</c:v>
                </c:pt>
                <c:pt idx="4">
                  <c:v>3830</c:v>
                </c:pt>
                <c:pt idx="5">
                  <c:v>2631</c:v>
                </c:pt>
                <c:pt idx="6">
                  <c:v>4433</c:v>
                </c:pt>
                <c:pt idx="7">
                  <c:v>5958</c:v>
                </c:pt>
                <c:pt idx="8">
                  <c:v>2234</c:v>
                </c:pt>
              </c:numCache>
            </c:numRef>
          </c:val>
          <c:smooth val="0"/>
          <c:extLst>
            <c:ext xmlns:c16="http://schemas.microsoft.com/office/drawing/2014/chart" uri="{C3380CC4-5D6E-409C-BE32-E72D297353CC}">
              <c16:uniqueId val="{00000004-6948-4DF7-9420-4A23A52B2147}"/>
            </c:ext>
          </c:extLst>
        </c:ser>
        <c:ser>
          <c:idx val="1"/>
          <c:order val="1"/>
          <c:tx>
            <c:strRef>
              <c:f>Feuil1!$C$1</c:f>
              <c:strCache>
                <c:ptCount val="1"/>
                <c:pt idx="0">
                  <c:v>Epargne nette</c:v>
                </c:pt>
              </c:strCache>
            </c:strRef>
          </c:tx>
          <c:spPr>
            <a:ln>
              <a:solidFill>
                <a:srgbClr val="0070C0"/>
              </a:solidFill>
            </a:ln>
          </c:spPr>
          <c:marker>
            <c:spPr>
              <a:solidFill>
                <a:srgbClr val="0070C0"/>
              </a:solidFill>
            </c:spPr>
          </c:marker>
          <c:dLbls>
            <c:dLbl>
              <c:idx val="0"/>
              <c:layout>
                <c:manualLayout>
                  <c:x val="-4.9971299485242378E-2"/>
                  <c:y val="7.10741924197477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948-4DF7-9420-4A23A52B2147}"/>
                </c:ext>
              </c:extLst>
            </c:dLbl>
            <c:dLbl>
              <c:idx val="1"/>
              <c:layout>
                <c:manualLayout>
                  <c:x val="-5.8789764100285156E-2"/>
                  <c:y val="5.00151724435261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948-4DF7-9420-4A23A52B2147}"/>
                </c:ext>
              </c:extLst>
            </c:dLbl>
            <c:dLbl>
              <c:idx val="2"/>
              <c:layout>
                <c:manualLayout>
                  <c:x val="-5.3889994550112404E-17"/>
                  <c:y val="4.232863015220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7C2-46D7-B651-82F7B7AB09EC}"/>
                </c:ext>
              </c:extLst>
            </c:dLbl>
            <c:dLbl>
              <c:idx val="3"/>
              <c:layout>
                <c:manualLayout>
                  <c:x val="-2.6455393845128319E-2"/>
                  <c:y val="-4.24179310596994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948-4DF7-9420-4A23A52B2147}"/>
                </c:ext>
              </c:extLst>
            </c:dLbl>
            <c:dLbl>
              <c:idx val="4"/>
              <c:layout>
                <c:manualLayout>
                  <c:x val="-5.5850275895271001E-2"/>
                  <c:y val="4.23286301522052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7C2-46D7-B651-82F7B7AB09EC}"/>
                </c:ext>
              </c:extLst>
            </c:dLbl>
            <c:dLbl>
              <c:idx val="5"/>
              <c:layout>
                <c:manualLayout>
                  <c:x val="-3.9683090767692476E-2"/>
                  <c:y val="6.34929452283079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7C2-46D7-B651-82F7B7AB09EC}"/>
                </c:ext>
              </c:extLst>
            </c:dLbl>
            <c:dLbl>
              <c:idx val="6"/>
              <c:layout>
                <c:manualLayout>
                  <c:x val="-1.0288208717550009E-2"/>
                  <c:y val="5.40865829722623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7C2-46D7-B651-82F7B7AB09EC}"/>
                </c:ext>
              </c:extLst>
            </c:dLbl>
            <c:dLbl>
              <c:idx val="7"/>
              <c:layout>
                <c:manualLayout>
                  <c:x val="-4.8501555382735359E-2"/>
                  <c:y val="-5.64381735362737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7C2-46D7-B651-82F7B7AB09EC}"/>
                </c:ext>
              </c:extLst>
            </c:dLbl>
            <c:dLbl>
              <c:idx val="8"/>
              <c:layout>
                <c:manualLayout>
                  <c:x val="-3.6743602562678328E-2"/>
                  <c:y val="4.46802207162167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7C2-46D7-B651-82F7B7AB09EC}"/>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c:formatCode>
                <c:ptCount val="9"/>
                <c:pt idx="0">
                  <c:v>1084</c:v>
                </c:pt>
                <c:pt idx="1">
                  <c:v>1123</c:v>
                </c:pt>
                <c:pt idx="2">
                  <c:v>1906</c:v>
                </c:pt>
                <c:pt idx="3">
                  <c:v>3194</c:v>
                </c:pt>
                <c:pt idx="4">
                  <c:v>2623</c:v>
                </c:pt>
                <c:pt idx="5">
                  <c:v>1385</c:v>
                </c:pt>
                <c:pt idx="6">
                  <c:v>3183</c:v>
                </c:pt>
                <c:pt idx="7">
                  <c:v>4538</c:v>
                </c:pt>
                <c:pt idx="8">
                  <c:v>868</c:v>
                </c:pt>
              </c:numCache>
            </c:numRef>
          </c:val>
          <c:smooth val="0"/>
          <c:extLst>
            <c:ext xmlns:c16="http://schemas.microsoft.com/office/drawing/2014/chart" uri="{C3380CC4-5D6E-409C-BE32-E72D297353CC}">
              <c16:uniqueId val="{00000007-6948-4DF7-9420-4A23A52B2147}"/>
            </c:ext>
          </c:extLst>
        </c:ser>
        <c:dLbls>
          <c:showLegendKey val="0"/>
          <c:showVal val="0"/>
          <c:showCatName val="0"/>
          <c:showSerName val="0"/>
          <c:showPercent val="0"/>
          <c:showBubbleSize val="0"/>
        </c:dLbls>
        <c:marker val="1"/>
        <c:smooth val="0"/>
        <c:axId val="49410816"/>
        <c:axId val="49412352"/>
      </c:lineChart>
      <c:catAx>
        <c:axId val="49410816"/>
        <c:scaling>
          <c:orientation val="minMax"/>
        </c:scaling>
        <c:delete val="0"/>
        <c:axPos val="b"/>
        <c:numFmt formatCode="General" sourceLinked="1"/>
        <c:majorTickMark val="out"/>
        <c:minorTickMark val="none"/>
        <c:tickLblPos val="nextTo"/>
        <c:crossAx val="49412352"/>
        <c:crosses val="autoZero"/>
        <c:auto val="1"/>
        <c:lblAlgn val="ctr"/>
        <c:lblOffset val="100"/>
        <c:noMultiLvlLbl val="0"/>
      </c:catAx>
      <c:valAx>
        <c:axId val="49412352"/>
        <c:scaling>
          <c:orientation val="minMax"/>
        </c:scaling>
        <c:delete val="0"/>
        <c:axPos val="l"/>
        <c:majorGridlines/>
        <c:numFmt formatCode="#,##0" sourceLinked="1"/>
        <c:majorTickMark val="out"/>
        <c:minorTickMark val="none"/>
        <c:tickLblPos val="nextTo"/>
        <c:crossAx val="49410816"/>
        <c:crosses val="autoZero"/>
        <c:crossBetween val="between"/>
      </c:valAx>
    </c:plotArea>
    <c:legend>
      <c:legendPos val="t"/>
      <c:layout>
        <c:manualLayout>
          <c:xMode val="edge"/>
          <c:yMode val="edge"/>
          <c:x val="0.1316162787468059"/>
          <c:y val="7.8793097063289255E-2"/>
          <c:w val="0.81988216587045881"/>
          <c:h val="6.0512396169545374E-2"/>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04258658844115"/>
          <c:y val="4.5122835354476282E-2"/>
          <c:w val="0.86695795374588014"/>
          <c:h val="0.8787520759801617"/>
        </c:manualLayout>
      </c:layout>
      <c:lineChart>
        <c:grouping val="standard"/>
        <c:varyColors val="0"/>
        <c:ser>
          <c:idx val="0"/>
          <c:order val="0"/>
          <c:tx>
            <c:strRef>
              <c:f>Feuil1!$B$1</c:f>
              <c:strCache>
                <c:ptCount val="1"/>
                <c:pt idx="0">
                  <c:v>Epargne brute</c:v>
                </c:pt>
              </c:strCache>
            </c:strRef>
          </c:tx>
          <c:spPr>
            <a:ln>
              <a:solidFill>
                <a:srgbClr val="FF0000"/>
              </a:solidFill>
            </a:ln>
          </c:spPr>
          <c:marker>
            <c:spPr>
              <a:solidFill>
                <a:srgbClr val="FF0000"/>
              </a:solidFill>
              <a:ln>
                <a:solidFill>
                  <a:srgbClr val="FF0000"/>
                </a:solidFill>
              </a:ln>
            </c:spPr>
          </c:marker>
          <c:dLbls>
            <c:dLbl>
              <c:idx val="0"/>
              <c:layout>
                <c:manualLayout>
                  <c:x val="-5.3104575163398691E-2"/>
                  <c:y val="-3.35592738407699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6D-47E7-815F-9751555832A9}"/>
                </c:ext>
              </c:extLst>
            </c:dLbl>
            <c:dLbl>
              <c:idx val="1"/>
              <c:layout>
                <c:manualLayout>
                  <c:x val="-5.9731357109773044E-2"/>
                  <c:y val="-6.44825021872266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E6D-47E7-815F-9751555832A9}"/>
                </c:ext>
              </c:extLst>
            </c:dLbl>
            <c:dLbl>
              <c:idx val="2"/>
              <c:layout>
                <c:manualLayout>
                  <c:x val="-8.8144459883691073E-2"/>
                  <c:y val="-4.496758194958395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E6D-47E7-815F-9751555832A9}"/>
                </c:ext>
              </c:extLst>
            </c:dLbl>
            <c:dLbl>
              <c:idx val="3"/>
              <c:layout>
                <c:manualLayout>
                  <c:x val="-8.2166769594977096E-2"/>
                  <c:y val="-4.72071303587051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E6D-47E7-815F-9751555832A9}"/>
                </c:ext>
              </c:extLst>
            </c:dLbl>
            <c:dLbl>
              <c:idx val="4"/>
              <c:layout>
                <c:manualLayout>
                  <c:x val="-4.2622578972706632E-2"/>
                  <c:y val="-4.47504174494707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E6D-47E7-815F-9751555832A9}"/>
                </c:ext>
              </c:extLst>
            </c:dLbl>
            <c:dLbl>
              <c:idx val="5"/>
              <c:layout>
                <c:manualLayout>
                  <c:x val="-5.2287581699346407E-2"/>
                  <c:y val="-9.4968080469691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E6D-47E7-815F-9751555832A9}"/>
                </c:ext>
              </c:extLst>
            </c:dLbl>
            <c:dLbl>
              <c:idx val="6"/>
              <c:layout>
                <c:manualLayout>
                  <c:x val="-8.4091535808114237E-2"/>
                  <c:y val="-5.4267474554109373E-2"/>
                </c:manualLayout>
              </c:layout>
              <c:showLegendKey val="0"/>
              <c:showVal val="1"/>
              <c:showCatName val="0"/>
              <c:showSerName val="0"/>
              <c:showPercent val="0"/>
              <c:showBubbleSize val="0"/>
              <c:extLst>
                <c:ext xmlns:c15="http://schemas.microsoft.com/office/drawing/2012/chart" uri="{CE6537A1-D6FC-4f65-9D91-7224C49458BB}">
                  <c15:layout>
                    <c:manualLayout>
                      <c:w val="9.4624183006535953E-2"/>
                      <c:h val="6.2464213378000732E-2"/>
                    </c:manualLayout>
                  </c15:layout>
                </c:ext>
                <c:ext xmlns:c16="http://schemas.microsoft.com/office/drawing/2014/chart" uri="{C3380CC4-5D6E-409C-BE32-E72D297353CC}">
                  <c16:uniqueId val="{00000005-AE6D-47E7-815F-9751555832A9}"/>
                </c:ext>
              </c:extLst>
            </c:dLbl>
            <c:dLbl>
              <c:idx val="7"/>
              <c:layout>
                <c:manualLayout>
                  <c:x val="1.6463089350225342E-2"/>
                  <c:y val="-3.58413219479531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E6D-47E7-815F-9751555832A9}"/>
                </c:ext>
              </c:extLst>
            </c:dLbl>
            <c:dLbl>
              <c:idx val="8"/>
              <c:layout>
                <c:manualLayout>
                  <c:x val="-7.9593085053046506E-3"/>
                  <c:y val="4.52228954617578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C25-4B90-9C67-915CEB486E47}"/>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0.00%</c:formatCode>
                <c:ptCount val="9"/>
                <c:pt idx="0">
                  <c:v>4.0599999999999997E-2</c:v>
                </c:pt>
                <c:pt idx="1">
                  <c:v>4.1799999999999997E-2</c:v>
                </c:pt>
                <c:pt idx="2">
                  <c:v>5.7799999999999997E-2</c:v>
                </c:pt>
                <c:pt idx="3">
                  <c:v>8.4099999999999994E-2</c:v>
                </c:pt>
                <c:pt idx="4">
                  <c:v>7.4899999999999994E-2</c:v>
                </c:pt>
                <c:pt idx="5">
                  <c:v>5.1499999999999997E-2</c:v>
                </c:pt>
                <c:pt idx="6">
                  <c:v>8.1000000000000003E-2</c:v>
                </c:pt>
                <c:pt idx="7">
                  <c:v>0.1062</c:v>
                </c:pt>
                <c:pt idx="8">
                  <c:v>4.0300000000000002E-2</c:v>
                </c:pt>
              </c:numCache>
            </c:numRef>
          </c:val>
          <c:smooth val="0"/>
          <c:extLst>
            <c:ext xmlns:c16="http://schemas.microsoft.com/office/drawing/2014/chart" uri="{C3380CC4-5D6E-409C-BE32-E72D297353CC}">
              <c16:uniqueId val="{00000006-AE6D-47E7-815F-9751555832A9}"/>
            </c:ext>
          </c:extLst>
        </c:ser>
        <c:ser>
          <c:idx val="1"/>
          <c:order val="1"/>
          <c:tx>
            <c:strRef>
              <c:f>Feuil1!$C$1</c:f>
              <c:strCache>
                <c:ptCount val="1"/>
                <c:pt idx="0">
                  <c:v>Epargne nette</c:v>
                </c:pt>
              </c:strCache>
            </c:strRef>
          </c:tx>
          <c:spPr>
            <a:ln>
              <a:solidFill>
                <a:srgbClr val="0070C0"/>
              </a:solidFill>
            </a:ln>
          </c:spPr>
          <c:marker>
            <c:spPr>
              <a:solidFill>
                <a:srgbClr val="0070C0"/>
              </a:solidFill>
            </c:spPr>
          </c:marker>
          <c:dLbls>
            <c:dLbl>
              <c:idx val="0"/>
              <c:layout>
                <c:manualLayout>
                  <c:x val="-5.2287581699346407E-2"/>
                  <c:y val="6.66664479440070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E6D-47E7-815F-9751555832A9}"/>
                </c:ext>
              </c:extLst>
            </c:dLbl>
            <c:dLbl>
              <c:idx val="1"/>
              <c:layout>
                <c:manualLayout>
                  <c:x val="-5.0653594771241831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E6D-47E7-815F-9751555832A9}"/>
                </c:ext>
              </c:extLst>
            </c:dLbl>
            <c:dLbl>
              <c:idx val="2"/>
              <c:layout>
                <c:manualLayout>
                  <c:x val="-1.9109466764229262E-2"/>
                  <c:y val="5.7974203210407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E6D-47E7-815F-9751555832A9}"/>
                </c:ext>
              </c:extLst>
            </c:dLbl>
            <c:dLbl>
              <c:idx val="3"/>
              <c:layout>
                <c:manualLayout>
                  <c:x val="-3.7328906202996212E-2"/>
                  <c:y val="7.53892373781829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E6D-47E7-815F-9751555832A9}"/>
                </c:ext>
              </c:extLst>
            </c:dLbl>
            <c:dLbl>
              <c:idx val="4"/>
              <c:layout>
                <c:manualLayout>
                  <c:x val="-6.0490744640314578E-2"/>
                  <c:y val="6.10509088733728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C25-4B90-9C67-915CEB486E47}"/>
                </c:ext>
              </c:extLst>
            </c:dLbl>
            <c:dLbl>
              <c:idx val="5"/>
              <c:layout>
                <c:manualLayout>
                  <c:x val="1.0049889092782795E-2"/>
                  <c:y val="1.83897651857018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E6D-47E7-815F-9751555832A9}"/>
                </c:ext>
              </c:extLst>
            </c:dLbl>
            <c:dLbl>
              <c:idx val="6"/>
              <c:layout>
                <c:manualLayout>
                  <c:x val="-3.2679738562091504E-3"/>
                  <c:y val="2.03503029577910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E6D-47E7-815F-9751555832A9}"/>
                </c:ext>
              </c:extLst>
            </c:dLbl>
            <c:dLbl>
              <c:idx val="7"/>
              <c:layout>
                <c:manualLayout>
                  <c:x val="-6.053286003650013E-2"/>
                  <c:y val="-6.55731984195488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E6D-47E7-815F-9751555832A9}"/>
                </c:ext>
              </c:extLst>
            </c:dLbl>
            <c:dLbl>
              <c:idx val="8"/>
              <c:layout>
                <c:manualLayout>
                  <c:x val="-2.5469787216974626E-2"/>
                  <c:y val="4.52228954617578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C25-4B90-9C67-915CEB486E47}"/>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0.00%</c:formatCode>
                <c:ptCount val="9"/>
                <c:pt idx="0">
                  <c:v>2.46E-2</c:v>
                </c:pt>
                <c:pt idx="1">
                  <c:v>2.5000000000000001E-2</c:v>
                </c:pt>
                <c:pt idx="2">
                  <c:v>3.9699999999999999E-2</c:v>
                </c:pt>
                <c:pt idx="3">
                  <c:v>6.3700000000000007E-2</c:v>
                </c:pt>
                <c:pt idx="4">
                  <c:v>5.1299999999999998E-2</c:v>
                </c:pt>
                <c:pt idx="5">
                  <c:v>2.7099999999999999E-2</c:v>
                </c:pt>
                <c:pt idx="6">
                  <c:v>5.8099999999999999E-2</c:v>
                </c:pt>
                <c:pt idx="7">
                  <c:v>8.09E-2</c:v>
                </c:pt>
                <c:pt idx="8">
                  <c:v>1.5699999999999999E-2</c:v>
                </c:pt>
              </c:numCache>
            </c:numRef>
          </c:val>
          <c:smooth val="0"/>
          <c:extLst>
            <c:ext xmlns:c16="http://schemas.microsoft.com/office/drawing/2014/chart" uri="{C3380CC4-5D6E-409C-BE32-E72D297353CC}">
              <c16:uniqueId val="{0000000C-AE6D-47E7-815F-9751555832A9}"/>
            </c:ext>
          </c:extLst>
        </c:ser>
        <c:dLbls>
          <c:showLegendKey val="0"/>
          <c:showVal val="0"/>
          <c:showCatName val="0"/>
          <c:showSerName val="0"/>
          <c:showPercent val="0"/>
          <c:showBubbleSize val="0"/>
        </c:dLbls>
        <c:marker val="1"/>
        <c:smooth val="0"/>
        <c:axId val="49329280"/>
        <c:axId val="49330816"/>
      </c:lineChart>
      <c:catAx>
        <c:axId val="49329280"/>
        <c:scaling>
          <c:orientation val="minMax"/>
        </c:scaling>
        <c:delete val="0"/>
        <c:axPos val="b"/>
        <c:numFmt formatCode="General" sourceLinked="1"/>
        <c:majorTickMark val="out"/>
        <c:minorTickMark val="none"/>
        <c:tickLblPos val="nextTo"/>
        <c:crossAx val="49330816"/>
        <c:crosses val="autoZero"/>
        <c:auto val="1"/>
        <c:lblAlgn val="ctr"/>
        <c:lblOffset val="100"/>
        <c:noMultiLvlLbl val="0"/>
      </c:catAx>
      <c:valAx>
        <c:axId val="49330816"/>
        <c:scaling>
          <c:orientation val="minMax"/>
        </c:scaling>
        <c:delete val="0"/>
        <c:axPos val="l"/>
        <c:majorGridlines/>
        <c:numFmt formatCode="0.00%" sourceLinked="1"/>
        <c:majorTickMark val="out"/>
        <c:minorTickMark val="none"/>
        <c:tickLblPos val="nextTo"/>
        <c:crossAx val="49329280"/>
        <c:crosses val="autoZero"/>
        <c:crossBetween val="between"/>
      </c:valAx>
    </c:plotArea>
    <c:legend>
      <c:legendPos val="r"/>
      <c:layout>
        <c:manualLayout>
          <c:xMode val="edge"/>
          <c:yMode val="edge"/>
          <c:x val="0.39545689846722004"/>
          <c:y val="0.78647938435045617"/>
          <c:w val="0.22929238613801817"/>
          <c:h val="0.12070418101692404"/>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59753545902306"/>
          <c:y val="0.12816410092920433"/>
          <c:w val="0.8732957912083843"/>
          <c:h val="0.77811322091426238"/>
        </c:manualLayout>
      </c:layout>
      <c:lineChart>
        <c:grouping val="standard"/>
        <c:varyColors val="0"/>
        <c:ser>
          <c:idx val="0"/>
          <c:order val="0"/>
          <c:tx>
            <c:strRef>
              <c:f>Feuil1!$B$1</c:f>
              <c:strCache>
                <c:ptCount val="1"/>
                <c:pt idx="0">
                  <c:v>Investissements réalisés</c:v>
                </c:pt>
              </c:strCache>
            </c:strRef>
          </c:tx>
          <c:spPr>
            <a:ln>
              <a:solidFill>
                <a:srgbClr val="00B050"/>
              </a:solidFill>
            </a:ln>
          </c:spPr>
          <c:marker>
            <c:spPr>
              <a:solidFill>
                <a:srgbClr val="00B050"/>
              </a:solidFill>
              <a:ln>
                <a:solidFill>
                  <a:srgbClr val="00B050"/>
                </a:solidFill>
              </a:ln>
            </c:spPr>
          </c:marker>
          <c:dLbls>
            <c:dLbl>
              <c:idx val="0"/>
              <c:layout>
                <c:manualLayout>
                  <c:x val="-7.5617283950617301E-2"/>
                  <c:y val="-1.68361959653669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226-4505-A6BB-32BEAA3C1FB7}"/>
                </c:ext>
              </c:extLst>
            </c:dLbl>
            <c:dLbl>
              <c:idx val="1"/>
              <c:layout>
                <c:manualLayout>
                  <c:x val="-4.9382244565418655E-2"/>
                  <c:y val="5.44536718142428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226-4505-A6BB-32BEAA3C1FB7}"/>
                </c:ext>
              </c:extLst>
            </c:dLbl>
            <c:dLbl>
              <c:idx val="2"/>
              <c:layout>
                <c:manualLayout>
                  <c:x val="-4.5562067177720995E-2"/>
                  <c:y val="5.5430349008840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226-4505-A6BB-32BEAA3C1FB7}"/>
                </c:ext>
              </c:extLst>
            </c:dLbl>
            <c:dLbl>
              <c:idx val="3"/>
              <c:layout>
                <c:manualLayout>
                  <c:x val="-2.4985649742621189E-2"/>
                  <c:y val="5.03912263716729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226-4505-A6BB-32BEAA3C1FB7}"/>
                </c:ext>
              </c:extLst>
            </c:dLbl>
            <c:dLbl>
              <c:idx val="4"/>
              <c:layout>
                <c:manualLayout>
                  <c:x val="-2.9394882050142578E-2"/>
                  <c:y val="-7.11684209000932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226-4505-A6BB-32BEAA3C1FB7}"/>
                </c:ext>
              </c:extLst>
            </c:dLbl>
            <c:dLbl>
              <c:idx val="5"/>
              <c:layout>
                <c:manualLayout>
                  <c:x val="-3.6743602562678113E-2"/>
                  <c:y val="4.78716650530892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226-4505-A6BB-32BEAA3C1FB7}"/>
                </c:ext>
              </c:extLst>
            </c:dLbl>
            <c:dLbl>
              <c:idx val="6"/>
              <c:layout>
                <c:manualLayout>
                  <c:x val="-3.8213346665185347E-2"/>
                  <c:y val="-4.28325424159220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226-4505-A6BB-32BEAA3C1FB7}"/>
                </c:ext>
              </c:extLst>
            </c:dLbl>
            <c:dLbl>
              <c:idx val="7"/>
              <c:layout>
                <c:manualLayout>
                  <c:x val="-3.6743602562678224E-2"/>
                  <c:y val="-5.79499103274239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7226-4505-A6BB-32BEAA3C1FB7}"/>
                </c:ext>
              </c:extLst>
            </c:dLbl>
            <c:dLbl>
              <c:idx val="8"/>
              <c:layout>
                <c:manualLayout>
                  <c:x val="-8.8184646150427735E-3"/>
                  <c:y val="6.39019175003100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4C1-4E44-9D7E-3AF1C04229DF}"/>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c:formatCode>
                <c:ptCount val="9"/>
                <c:pt idx="0">
                  <c:v>8048</c:v>
                </c:pt>
                <c:pt idx="1">
                  <c:v>8485</c:v>
                </c:pt>
                <c:pt idx="2">
                  <c:v>6308</c:v>
                </c:pt>
                <c:pt idx="3">
                  <c:v>8288</c:v>
                </c:pt>
                <c:pt idx="4">
                  <c:v>8494</c:v>
                </c:pt>
                <c:pt idx="5">
                  <c:v>5394</c:v>
                </c:pt>
                <c:pt idx="6">
                  <c:v>6265</c:v>
                </c:pt>
                <c:pt idx="7">
                  <c:v>6968</c:v>
                </c:pt>
                <c:pt idx="8">
                  <c:v>7214</c:v>
                </c:pt>
              </c:numCache>
            </c:numRef>
          </c:val>
          <c:smooth val="0"/>
          <c:extLst>
            <c:ext xmlns:c16="http://schemas.microsoft.com/office/drawing/2014/chart" uri="{C3380CC4-5D6E-409C-BE32-E72D297353CC}">
              <c16:uniqueId val="{00000007-7226-4505-A6BB-32BEAA3C1FB7}"/>
            </c:ext>
          </c:extLst>
        </c:ser>
        <c:ser>
          <c:idx val="1"/>
          <c:order val="1"/>
          <c:tx>
            <c:strRef>
              <c:f>Feuil1!$C$1</c:f>
              <c:strCache>
                <c:ptCount val="1"/>
                <c:pt idx="0">
                  <c:v>RAR Dépenses</c:v>
                </c:pt>
              </c:strCache>
            </c:strRef>
          </c:tx>
          <c:spPr>
            <a:ln>
              <a:solidFill>
                <a:srgbClr val="FF0000"/>
              </a:solidFill>
            </a:ln>
          </c:spPr>
          <c:marker>
            <c:spPr>
              <a:solidFill>
                <a:srgbClr val="FF0000"/>
              </a:solidFill>
              <a:ln>
                <a:solidFill>
                  <a:srgbClr val="FF0000"/>
                </a:solidFill>
              </a:ln>
            </c:spPr>
          </c:marker>
          <c:dLbls>
            <c:dLbl>
              <c:idx val="0"/>
              <c:layout>
                <c:manualLayout>
                  <c:x val="-5.8641975308641972E-2"/>
                  <c:y val="-5.331462055699527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226-4505-A6BB-32BEAA3C1FB7}"/>
                </c:ext>
              </c:extLst>
            </c:dLbl>
            <c:dLbl>
              <c:idx val="1"/>
              <c:layout>
                <c:manualLayout>
                  <c:x val="-5.7980826204495794E-2"/>
                  <c:y val="-7.04302696525782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226-4505-A6BB-32BEAA3C1FB7}"/>
                </c:ext>
              </c:extLst>
            </c:dLbl>
            <c:dLbl>
              <c:idx val="2"/>
              <c:layout>
                <c:manualLayout>
                  <c:x val="-3.8286370958782359E-2"/>
                  <c:y val="-6.720992353506614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226-4505-A6BB-32BEAA3C1FB7}"/>
                </c:ext>
              </c:extLst>
            </c:dLbl>
            <c:dLbl>
              <c:idx val="3"/>
              <c:layout>
                <c:manualLayout>
                  <c:x val="-4.9971299485242378E-2"/>
                  <c:y val="-6.29890329645912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226-4505-A6BB-32BEAA3C1FB7}"/>
                </c:ext>
              </c:extLst>
            </c:dLbl>
            <c:dLbl>
              <c:idx val="4"/>
              <c:layout>
                <c:manualLayout>
                  <c:x val="-4.7031811280228125E-2"/>
                  <c:y val="6.04694716460075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226-4505-A6BB-32BEAA3C1FB7}"/>
                </c:ext>
              </c:extLst>
            </c:dLbl>
            <c:dLbl>
              <c:idx val="5"/>
              <c:layout>
                <c:manualLayout>
                  <c:x val="-4.4092323075213755E-2"/>
                  <c:y val="-5.03912263716729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226-4505-A6BB-32BEAA3C1FB7}"/>
                </c:ext>
              </c:extLst>
            </c:dLbl>
            <c:dLbl>
              <c:idx val="6"/>
              <c:layout>
                <c:manualLayout>
                  <c:x val="-4.5562067177720995E-2"/>
                  <c:y val="4.28325424159220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226-4505-A6BB-32BEAA3C1FB7}"/>
                </c:ext>
              </c:extLst>
            </c:dLbl>
            <c:dLbl>
              <c:idx val="7"/>
              <c:layout>
                <c:manualLayout>
                  <c:x val="-3.2334370255156945E-2"/>
                  <c:y val="5.3677610700260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4C1-4E44-9D7E-3AF1C04229DF}"/>
                </c:ext>
              </c:extLst>
            </c:dLbl>
            <c:dLbl>
              <c:idx val="8"/>
              <c:layout>
                <c:manualLayout>
                  <c:x val="-5.8789764100286232E-3"/>
                  <c:y val="-5.87897641002851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4C1-4E44-9D7E-3AF1C04229DF}"/>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c:formatCode>
                <c:ptCount val="9"/>
                <c:pt idx="0">
                  <c:v>8992</c:v>
                </c:pt>
                <c:pt idx="1">
                  <c:v>8527</c:v>
                </c:pt>
                <c:pt idx="2">
                  <c:v>9952</c:v>
                </c:pt>
                <c:pt idx="3">
                  <c:v>9776</c:v>
                </c:pt>
                <c:pt idx="4">
                  <c:v>5720</c:v>
                </c:pt>
                <c:pt idx="5">
                  <c:v>6433</c:v>
                </c:pt>
                <c:pt idx="6">
                  <c:v>5287</c:v>
                </c:pt>
                <c:pt idx="7">
                  <c:v>3855</c:v>
                </c:pt>
                <c:pt idx="8">
                  <c:v>7976</c:v>
                </c:pt>
              </c:numCache>
            </c:numRef>
          </c:val>
          <c:smooth val="0"/>
          <c:extLst>
            <c:ext xmlns:c16="http://schemas.microsoft.com/office/drawing/2014/chart" uri="{C3380CC4-5D6E-409C-BE32-E72D297353CC}">
              <c16:uniqueId val="{0000000F-7226-4505-A6BB-32BEAA3C1FB7}"/>
            </c:ext>
          </c:extLst>
        </c:ser>
        <c:ser>
          <c:idx val="2"/>
          <c:order val="2"/>
          <c:tx>
            <c:strRef>
              <c:f>Feuil1!$D$1</c:f>
              <c:strCache>
                <c:ptCount val="1"/>
                <c:pt idx="0">
                  <c:v>Investissements totaux</c:v>
                </c:pt>
              </c:strCache>
            </c:strRef>
          </c:tx>
          <c:spPr>
            <a:ln>
              <a:solidFill>
                <a:srgbClr val="0070C0"/>
              </a:solidFill>
            </a:ln>
          </c:spPr>
          <c:marker>
            <c:spPr>
              <a:solidFill>
                <a:srgbClr val="0070C0"/>
              </a:solidFill>
              <a:ln>
                <a:solidFill>
                  <a:srgbClr val="0070C0"/>
                </a:solidFill>
              </a:ln>
            </c:spPr>
          </c:marker>
          <c:dLbls>
            <c:dLbl>
              <c:idx val="0"/>
              <c:layout>
                <c:manualLayout>
                  <c:x val="-5.636364478020961E-2"/>
                  <c:y val="-6.39661069404986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226-4505-A6BB-32BEAA3C1FB7}"/>
                </c:ext>
              </c:extLst>
            </c:dLbl>
            <c:dLbl>
              <c:idx val="1"/>
              <c:layout>
                <c:manualLayout>
                  <c:x val="-4.9719012702292335E-2"/>
                  <c:y val="-5.00073404542352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226-4505-A6BB-32BEAA3C1FB7}"/>
                </c:ext>
              </c:extLst>
            </c:dLbl>
            <c:dLbl>
              <c:idx val="2"/>
              <c:layout>
                <c:manualLayout>
                  <c:x val="-4.4259549864829835E-2"/>
                  <c:y val="-6.57032155157363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226-4505-A6BB-32BEAA3C1FB7}"/>
                </c:ext>
              </c:extLst>
            </c:dLbl>
            <c:dLbl>
              <c:idx val="3"/>
              <c:layout>
                <c:manualLayout>
                  <c:x val="-4.3147520645854164E-2"/>
                  <c:y val="-3.69782325773326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226-4505-A6BB-32BEAA3C1FB7}"/>
                </c:ext>
              </c:extLst>
            </c:dLbl>
            <c:dLbl>
              <c:idx val="4"/>
              <c:layout>
                <c:manualLayout>
                  <c:x val="0"/>
                  <c:y val="-4.81273014753594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7226-4505-A6BB-32BEAA3C1FB7}"/>
                </c:ext>
              </c:extLst>
            </c:dLbl>
            <c:dLbl>
              <c:idx val="5"/>
              <c:layout>
                <c:manualLayout>
                  <c:x val="-1.1757952820056924E-2"/>
                  <c:y val="-4.0312981097338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7226-4505-A6BB-32BEAA3C1FB7}"/>
                </c:ext>
              </c:extLst>
            </c:dLbl>
            <c:dLbl>
              <c:idx val="6"/>
              <c:layout>
                <c:manualLayout>
                  <c:x val="-1.7636929230085547E-2"/>
                  <c:y val="-5.03912263716730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7226-4505-A6BB-32BEAA3C1FB7}"/>
                </c:ext>
              </c:extLst>
            </c:dLbl>
            <c:dLbl>
              <c:idx val="7"/>
              <c:layout>
                <c:manualLayout>
                  <c:x val="-3.2334370255156945E-2"/>
                  <c:y val="-0.1219612877152136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226-4505-A6BB-32BEAA3C1FB7}"/>
                </c:ext>
              </c:extLst>
            </c:dLbl>
            <c:dLbl>
              <c:idx val="8"/>
              <c:layout>
                <c:manualLayout>
                  <c:x val="-3.2334370255156834E-2"/>
                  <c:y val="-6.64579942003223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4C1-4E44-9D7E-3AF1C04229DF}"/>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Feuil1!$D$2:$D$10</c:f>
              <c:numCache>
                <c:formatCode>#,##0</c:formatCode>
                <c:ptCount val="9"/>
                <c:pt idx="0">
                  <c:v>17040</c:v>
                </c:pt>
                <c:pt idx="1">
                  <c:v>17012</c:v>
                </c:pt>
                <c:pt idx="2">
                  <c:v>16260</c:v>
                </c:pt>
                <c:pt idx="3">
                  <c:v>18064</c:v>
                </c:pt>
                <c:pt idx="4">
                  <c:v>14214</c:v>
                </c:pt>
                <c:pt idx="5">
                  <c:v>11827</c:v>
                </c:pt>
                <c:pt idx="6">
                  <c:v>11552</c:v>
                </c:pt>
                <c:pt idx="7">
                  <c:v>10823</c:v>
                </c:pt>
                <c:pt idx="8">
                  <c:v>15190</c:v>
                </c:pt>
              </c:numCache>
            </c:numRef>
          </c:val>
          <c:smooth val="0"/>
          <c:extLst>
            <c:ext xmlns:c16="http://schemas.microsoft.com/office/drawing/2014/chart" uri="{C3380CC4-5D6E-409C-BE32-E72D297353CC}">
              <c16:uniqueId val="{00000016-7226-4505-A6BB-32BEAA3C1FB7}"/>
            </c:ext>
          </c:extLst>
        </c:ser>
        <c:dLbls>
          <c:showLegendKey val="0"/>
          <c:showVal val="0"/>
          <c:showCatName val="0"/>
          <c:showSerName val="0"/>
          <c:showPercent val="0"/>
          <c:showBubbleSize val="0"/>
        </c:dLbls>
        <c:marker val="1"/>
        <c:smooth val="0"/>
        <c:axId val="51215360"/>
        <c:axId val="51245824"/>
      </c:lineChart>
      <c:catAx>
        <c:axId val="51215360"/>
        <c:scaling>
          <c:orientation val="minMax"/>
        </c:scaling>
        <c:delete val="0"/>
        <c:axPos val="b"/>
        <c:numFmt formatCode="General" sourceLinked="1"/>
        <c:majorTickMark val="out"/>
        <c:minorTickMark val="none"/>
        <c:tickLblPos val="nextTo"/>
        <c:crossAx val="51245824"/>
        <c:crosses val="autoZero"/>
        <c:auto val="1"/>
        <c:lblAlgn val="ctr"/>
        <c:lblOffset val="100"/>
        <c:noMultiLvlLbl val="0"/>
      </c:catAx>
      <c:valAx>
        <c:axId val="51245824"/>
        <c:scaling>
          <c:orientation val="minMax"/>
        </c:scaling>
        <c:delete val="0"/>
        <c:axPos val="l"/>
        <c:majorGridlines/>
        <c:numFmt formatCode="#,##0" sourceLinked="1"/>
        <c:majorTickMark val="out"/>
        <c:minorTickMark val="none"/>
        <c:tickLblPos val="nextTo"/>
        <c:crossAx val="51215360"/>
        <c:crosses val="autoZero"/>
        <c:crossBetween val="between"/>
      </c:valAx>
    </c:plotArea>
    <c:legend>
      <c:legendPos val="t"/>
      <c:layout>
        <c:manualLayout>
          <c:xMode val="edge"/>
          <c:yMode val="edge"/>
          <c:x val="3.3832814872421582E-2"/>
          <c:y val="1.0078245274334598E-2"/>
          <c:w val="0.9"/>
          <c:h val="6.7249472280857689E-2"/>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4621366773597"/>
          <c:y val="4.1236596834585949E-2"/>
          <c:w val="0.87962027316029945"/>
          <c:h val="0.8682918167822623"/>
        </c:manualLayout>
      </c:layout>
      <c:barChart>
        <c:barDir val="col"/>
        <c:grouping val="stacked"/>
        <c:varyColors val="0"/>
        <c:ser>
          <c:idx val="0"/>
          <c:order val="0"/>
          <c:tx>
            <c:strRef>
              <c:f>Feuil1!$B$1</c:f>
              <c:strCache>
                <c:ptCount val="1"/>
                <c:pt idx="0">
                  <c:v>Résultat n-1</c:v>
                </c:pt>
              </c:strCache>
            </c:strRef>
          </c:tx>
          <c:spPr>
            <a:solidFill>
              <a:srgbClr val="FFFF00"/>
            </a:solidFill>
          </c:spPr>
          <c:invertIfNegative val="0"/>
          <c:dPt>
            <c:idx val="0"/>
            <c:invertIfNegative val="0"/>
            <c:bubble3D val="0"/>
            <c:spPr>
              <a:solidFill>
                <a:srgbClr val="FFFF00"/>
              </a:solidFill>
            </c:spPr>
            <c:extLst>
              <c:ext xmlns:c16="http://schemas.microsoft.com/office/drawing/2014/chart" uri="{C3380CC4-5D6E-409C-BE32-E72D297353CC}">
                <c16:uniqueId val="{00000001-3453-485A-BE65-86B2C8EB0A89}"/>
              </c:ext>
            </c:extLst>
          </c:dPt>
          <c:dPt>
            <c:idx val="2"/>
            <c:invertIfNegative val="0"/>
            <c:bubble3D val="0"/>
            <c:extLst>
              <c:ext xmlns:c16="http://schemas.microsoft.com/office/drawing/2014/chart" uri="{C3380CC4-5D6E-409C-BE32-E72D297353CC}">
                <c16:uniqueId val="{00000002-3453-485A-BE65-86B2C8EB0A89}"/>
              </c:ext>
            </c:extLst>
          </c:dPt>
          <c:dLbls>
            <c:dLbl>
              <c:idx val="2"/>
              <c:layout>
                <c:manualLayout>
                  <c:x val="-2.829185424004443E-17"/>
                  <c:y val="-9.32237687875951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453-485A-BE65-86B2C8EB0A89}"/>
                </c:ext>
              </c:extLst>
            </c:dLbl>
            <c:dLbl>
              <c:idx val="4"/>
              <c:layout>
                <c:manualLayout>
                  <c:x val="-4.6296296296296866E-3"/>
                  <c:y val="5.29107876902565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453-485A-BE65-86B2C8EB0A89}"/>
                </c:ext>
              </c:extLst>
            </c:dLbl>
            <c:dLbl>
              <c:idx val="6"/>
              <c:layout>
                <c:manualLayout>
                  <c:x val="-1.5432098765432664E-3"/>
                  <c:y val="6.29890329645912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3453-485A-BE65-86B2C8EB0A89}"/>
                </c:ext>
              </c:extLst>
            </c:dLbl>
            <c:dLbl>
              <c:idx val="8"/>
              <c:layout>
                <c:manualLayout>
                  <c:x val="1.5432098765432098E-3"/>
                  <c:y val="4.28325424159220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453-485A-BE65-86B2C8EB0A89}"/>
                </c:ext>
              </c:extLst>
            </c:dLbl>
            <c:dLbl>
              <c:idx val="10"/>
              <c:layout>
                <c:manualLayout>
                  <c:x val="4.6296296296296294E-3"/>
                  <c:y val="-5.29107876902566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453-485A-BE65-86B2C8EB0A89}"/>
                </c:ext>
              </c:extLst>
            </c:dLbl>
            <c:dLbl>
              <c:idx val="14"/>
              <c:layout>
                <c:manualLayout>
                  <c:x val="-3.0864197530864196E-3"/>
                  <c:y val="5.5430349008840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453-485A-BE65-86B2C8EB0A89}"/>
                </c:ext>
              </c:extLst>
            </c:dLbl>
            <c:spPr>
              <a:noFill/>
              <a:ln>
                <a:noFill/>
              </a:ln>
              <a:effectLst/>
            </c:spPr>
            <c:txPr>
              <a:bodyPr wrap="square" lIns="38100" tIns="19050" rIns="38100" bIns="19050" anchor="ctr">
                <a:spAutoFit/>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Feuil1!$A$2:$A$19</c:f>
              <c:numCache>
                <c:formatCode>General</c:formatCode>
                <c:ptCount val="18"/>
                <c:pt idx="0">
                  <c:v>2013</c:v>
                </c:pt>
                <c:pt idx="1">
                  <c:v>2013</c:v>
                </c:pt>
                <c:pt idx="2">
                  <c:v>2014</c:v>
                </c:pt>
                <c:pt idx="3">
                  <c:v>2014</c:v>
                </c:pt>
                <c:pt idx="4">
                  <c:v>2015</c:v>
                </c:pt>
                <c:pt idx="5">
                  <c:v>2015</c:v>
                </c:pt>
                <c:pt idx="6">
                  <c:v>2016</c:v>
                </c:pt>
                <c:pt idx="7">
                  <c:v>2016</c:v>
                </c:pt>
                <c:pt idx="8">
                  <c:v>2017</c:v>
                </c:pt>
                <c:pt idx="9">
                  <c:v>2017</c:v>
                </c:pt>
                <c:pt idx="10">
                  <c:v>2018</c:v>
                </c:pt>
                <c:pt idx="11">
                  <c:v>2018</c:v>
                </c:pt>
                <c:pt idx="12">
                  <c:v>2019</c:v>
                </c:pt>
                <c:pt idx="13">
                  <c:v>2019</c:v>
                </c:pt>
                <c:pt idx="14">
                  <c:v>2020</c:v>
                </c:pt>
                <c:pt idx="15">
                  <c:v>2020</c:v>
                </c:pt>
                <c:pt idx="16">
                  <c:v>2021</c:v>
                </c:pt>
                <c:pt idx="17">
                  <c:v>2021</c:v>
                </c:pt>
              </c:numCache>
            </c:numRef>
          </c:cat>
          <c:val>
            <c:numRef>
              <c:f>Feuil1!$B$2:$B$19</c:f>
              <c:numCache>
                <c:formatCode>General</c:formatCode>
                <c:ptCount val="18"/>
                <c:pt idx="0" formatCode="#,##0">
                  <c:v>10033</c:v>
                </c:pt>
                <c:pt idx="2" formatCode="#,##0">
                  <c:v>6073</c:v>
                </c:pt>
                <c:pt idx="4" formatCode="#,##0">
                  <c:v>3911</c:v>
                </c:pt>
                <c:pt idx="6" formatCode="#,##0">
                  <c:v>5214</c:v>
                </c:pt>
                <c:pt idx="8" formatCode="#,##0">
                  <c:v>6840</c:v>
                </c:pt>
                <c:pt idx="10" formatCode="#,##0">
                  <c:v>7811</c:v>
                </c:pt>
                <c:pt idx="12" formatCode="#,##0">
                  <c:v>5597</c:v>
                </c:pt>
                <c:pt idx="14" formatCode="#,##0">
                  <c:v>7237</c:v>
                </c:pt>
                <c:pt idx="16" formatCode="#,##0">
                  <c:v>7338</c:v>
                </c:pt>
              </c:numCache>
            </c:numRef>
          </c:val>
          <c:extLst>
            <c:ext xmlns:c16="http://schemas.microsoft.com/office/drawing/2014/chart" uri="{C3380CC4-5D6E-409C-BE32-E72D297353CC}">
              <c16:uniqueId val="{00000003-3453-485A-BE65-86B2C8EB0A89}"/>
            </c:ext>
          </c:extLst>
        </c:ser>
        <c:ser>
          <c:idx val="1"/>
          <c:order val="1"/>
          <c:tx>
            <c:strRef>
              <c:f>Feuil1!$C$1</c:f>
              <c:strCache>
                <c:ptCount val="1"/>
                <c:pt idx="0">
                  <c:v>Résultat ex. pur</c:v>
                </c:pt>
              </c:strCache>
            </c:strRef>
          </c:tx>
          <c:spPr>
            <a:solidFill>
              <a:srgbClr val="00B050"/>
            </a:solidFill>
          </c:spPr>
          <c:invertIfNegative val="0"/>
          <c:dLbls>
            <c:dLbl>
              <c:idx val="12"/>
              <c:layout>
                <c:manualLayout>
                  <c:x val="-1.1316741696017772E-16"/>
                  <c:y val="2.51956131858364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3453-485A-BE65-86B2C8EB0A89}"/>
                </c:ext>
              </c:extLst>
            </c:dLbl>
            <c:spPr>
              <a:noFill/>
              <a:ln>
                <a:noFill/>
              </a:ln>
              <a:effectLst/>
            </c:spPr>
            <c:txPr>
              <a:bodyPr wrap="square" lIns="38100" tIns="19050" rIns="38100" bIns="19050" anchor="ctr">
                <a:spAutoFit/>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Feuil1!$A$2:$A$19</c:f>
              <c:numCache>
                <c:formatCode>General</c:formatCode>
                <c:ptCount val="18"/>
                <c:pt idx="0">
                  <c:v>2013</c:v>
                </c:pt>
                <c:pt idx="1">
                  <c:v>2013</c:v>
                </c:pt>
                <c:pt idx="2">
                  <c:v>2014</c:v>
                </c:pt>
                <c:pt idx="3">
                  <c:v>2014</c:v>
                </c:pt>
                <c:pt idx="4">
                  <c:v>2015</c:v>
                </c:pt>
                <c:pt idx="5">
                  <c:v>2015</c:v>
                </c:pt>
                <c:pt idx="6">
                  <c:v>2016</c:v>
                </c:pt>
                <c:pt idx="7">
                  <c:v>2016</c:v>
                </c:pt>
                <c:pt idx="8">
                  <c:v>2017</c:v>
                </c:pt>
                <c:pt idx="9">
                  <c:v>2017</c:v>
                </c:pt>
                <c:pt idx="10">
                  <c:v>2018</c:v>
                </c:pt>
                <c:pt idx="11">
                  <c:v>2018</c:v>
                </c:pt>
                <c:pt idx="12">
                  <c:v>2019</c:v>
                </c:pt>
                <c:pt idx="13">
                  <c:v>2019</c:v>
                </c:pt>
                <c:pt idx="14">
                  <c:v>2020</c:v>
                </c:pt>
                <c:pt idx="15">
                  <c:v>2020</c:v>
                </c:pt>
                <c:pt idx="16">
                  <c:v>2021</c:v>
                </c:pt>
                <c:pt idx="17">
                  <c:v>2021</c:v>
                </c:pt>
              </c:numCache>
            </c:numRef>
          </c:cat>
          <c:val>
            <c:numRef>
              <c:f>Feuil1!$C$2:$C$19</c:f>
              <c:numCache>
                <c:formatCode>General</c:formatCode>
                <c:ptCount val="18"/>
                <c:pt idx="0" formatCode="#,##0">
                  <c:v>1784</c:v>
                </c:pt>
                <c:pt idx="2" formatCode="#,##0">
                  <c:v>801</c:v>
                </c:pt>
                <c:pt idx="4" formatCode="#,##0">
                  <c:v>1446</c:v>
                </c:pt>
                <c:pt idx="6" formatCode="#,##0">
                  <c:v>2895</c:v>
                </c:pt>
                <c:pt idx="8" formatCode="#,##0">
                  <c:v>2344</c:v>
                </c:pt>
                <c:pt idx="10" formatCode="#,##0">
                  <c:v>1063</c:v>
                </c:pt>
                <c:pt idx="12" formatCode="#,##0">
                  <c:v>2943</c:v>
                </c:pt>
                <c:pt idx="14" formatCode="#,##0">
                  <c:v>4738</c:v>
                </c:pt>
                <c:pt idx="16" formatCode="#,##0">
                  <c:v>540</c:v>
                </c:pt>
              </c:numCache>
            </c:numRef>
          </c:val>
          <c:extLst>
            <c:ext xmlns:c16="http://schemas.microsoft.com/office/drawing/2014/chart" uri="{C3380CC4-5D6E-409C-BE32-E72D297353CC}">
              <c16:uniqueId val="{00000004-3453-485A-BE65-86B2C8EB0A89}"/>
            </c:ext>
          </c:extLst>
        </c:ser>
        <c:ser>
          <c:idx val="2"/>
          <c:order val="2"/>
          <c:tx>
            <c:strRef>
              <c:f>Feuil1!$D$1</c:f>
              <c:strCache>
                <c:ptCount val="1"/>
                <c:pt idx="0">
                  <c:v>Résultat reporté</c:v>
                </c:pt>
              </c:strCache>
            </c:strRef>
          </c:tx>
          <c:spPr>
            <a:solidFill>
              <a:srgbClr val="D64214"/>
            </a:solidFill>
          </c:spPr>
          <c:invertIfNegative val="0"/>
          <c:dPt>
            <c:idx val="1"/>
            <c:invertIfNegative val="0"/>
            <c:bubble3D val="0"/>
            <c:extLst>
              <c:ext xmlns:c16="http://schemas.microsoft.com/office/drawing/2014/chart" uri="{C3380CC4-5D6E-409C-BE32-E72D297353CC}">
                <c16:uniqueId val="{00000005-3453-485A-BE65-86B2C8EB0A89}"/>
              </c:ext>
            </c:extLst>
          </c:dPt>
          <c:dPt>
            <c:idx val="3"/>
            <c:invertIfNegative val="0"/>
            <c:bubble3D val="0"/>
            <c:extLst>
              <c:ext xmlns:c16="http://schemas.microsoft.com/office/drawing/2014/chart" uri="{C3380CC4-5D6E-409C-BE32-E72D297353CC}">
                <c16:uniqueId val="{00000006-3453-485A-BE65-86B2C8EB0A89}"/>
              </c:ext>
            </c:extLst>
          </c:dPt>
          <c:dLbls>
            <c:dLbl>
              <c:idx val="11"/>
              <c:layout>
                <c:manualLayout>
                  <c:x val="-4.629629629629743E-3"/>
                  <c:y val="-5.03912263716730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453-485A-BE65-86B2C8EB0A89}"/>
                </c:ext>
              </c:extLst>
            </c:dLbl>
            <c:dLbl>
              <c:idx val="15"/>
              <c:layout>
                <c:manualLayout>
                  <c:x val="1.1316741696017772E-16"/>
                  <c:y val="-5.29107876902566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453-485A-BE65-86B2C8EB0A89}"/>
                </c:ext>
              </c:extLst>
            </c:dLbl>
            <c:dLbl>
              <c:idx val="17"/>
              <c:layout>
                <c:manualLayout>
                  <c:x val="1.5432098765429836E-3"/>
                  <c:y val="5.5430349008840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AC-41BA-AC30-956D90352DE7}"/>
                </c:ext>
              </c:extLst>
            </c:dLbl>
            <c:spPr>
              <a:noFill/>
              <a:ln>
                <a:noFill/>
              </a:ln>
              <a:effectLst/>
            </c:spPr>
            <c:txPr>
              <a:bodyPr wrap="square" lIns="38100" tIns="19050" rIns="38100" bIns="19050" anchor="ctr">
                <a:spAutoFit/>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Feuil1!$A$2:$A$19</c:f>
              <c:numCache>
                <c:formatCode>General</c:formatCode>
                <c:ptCount val="18"/>
                <c:pt idx="0">
                  <c:v>2013</c:v>
                </c:pt>
                <c:pt idx="1">
                  <c:v>2013</c:v>
                </c:pt>
                <c:pt idx="2">
                  <c:v>2014</c:v>
                </c:pt>
                <c:pt idx="3">
                  <c:v>2014</c:v>
                </c:pt>
                <c:pt idx="4">
                  <c:v>2015</c:v>
                </c:pt>
                <c:pt idx="5">
                  <c:v>2015</c:v>
                </c:pt>
                <c:pt idx="6">
                  <c:v>2016</c:v>
                </c:pt>
                <c:pt idx="7">
                  <c:v>2016</c:v>
                </c:pt>
                <c:pt idx="8">
                  <c:v>2017</c:v>
                </c:pt>
                <c:pt idx="9">
                  <c:v>2017</c:v>
                </c:pt>
                <c:pt idx="10">
                  <c:v>2018</c:v>
                </c:pt>
                <c:pt idx="11">
                  <c:v>2018</c:v>
                </c:pt>
                <c:pt idx="12">
                  <c:v>2019</c:v>
                </c:pt>
                <c:pt idx="13">
                  <c:v>2019</c:v>
                </c:pt>
                <c:pt idx="14">
                  <c:v>2020</c:v>
                </c:pt>
                <c:pt idx="15">
                  <c:v>2020</c:v>
                </c:pt>
                <c:pt idx="16">
                  <c:v>2021</c:v>
                </c:pt>
                <c:pt idx="17">
                  <c:v>2021</c:v>
                </c:pt>
              </c:numCache>
            </c:numRef>
          </c:cat>
          <c:val>
            <c:numRef>
              <c:f>Feuil1!$D$2:$D$19</c:f>
              <c:numCache>
                <c:formatCode>#,##0</c:formatCode>
                <c:ptCount val="18"/>
                <c:pt idx="1">
                  <c:v>6073</c:v>
                </c:pt>
                <c:pt idx="3">
                  <c:v>3911</c:v>
                </c:pt>
                <c:pt idx="5">
                  <c:v>5214</c:v>
                </c:pt>
                <c:pt idx="7">
                  <c:v>6840</c:v>
                </c:pt>
                <c:pt idx="9">
                  <c:v>7811</c:v>
                </c:pt>
                <c:pt idx="11">
                  <c:v>5597</c:v>
                </c:pt>
                <c:pt idx="13">
                  <c:v>7237</c:v>
                </c:pt>
                <c:pt idx="15">
                  <c:v>7338</c:v>
                </c:pt>
                <c:pt idx="17">
                  <c:v>7092</c:v>
                </c:pt>
              </c:numCache>
            </c:numRef>
          </c:val>
          <c:extLst>
            <c:ext xmlns:c16="http://schemas.microsoft.com/office/drawing/2014/chart" uri="{C3380CC4-5D6E-409C-BE32-E72D297353CC}">
              <c16:uniqueId val="{00000007-3453-485A-BE65-86B2C8EB0A89}"/>
            </c:ext>
          </c:extLst>
        </c:ser>
        <c:ser>
          <c:idx val="3"/>
          <c:order val="3"/>
          <c:tx>
            <c:strRef>
              <c:f>Feuil1!$E$1</c:f>
              <c:strCache>
                <c:ptCount val="1"/>
                <c:pt idx="0">
                  <c:v>Financement investissements</c:v>
                </c:pt>
              </c:strCache>
            </c:strRef>
          </c:tx>
          <c:spPr>
            <a:solidFill>
              <a:srgbClr val="00B0F0"/>
            </a:solidFill>
          </c:spPr>
          <c:invertIfNegative val="0"/>
          <c:dLbls>
            <c:dLbl>
              <c:idx val="15"/>
              <c:layout>
                <c:manualLayout>
                  <c:x val="1.543209876543323E-3"/>
                  <c:y val="-5.29107876902566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453-485A-BE65-86B2C8EB0A89}"/>
                </c:ext>
              </c:extLst>
            </c:dLbl>
            <c:spPr>
              <a:noFill/>
              <a:ln>
                <a:noFill/>
              </a:ln>
              <a:effectLst/>
            </c:spPr>
            <c:txPr>
              <a:bodyPr wrap="square" lIns="38100" tIns="19050" rIns="38100" bIns="19050" anchor="ctr">
                <a:spAutoFit/>
              </a:bodyPr>
              <a:lstStyle/>
              <a:p>
                <a:pPr>
                  <a:defRPr sz="140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Feuil1!$A$2:$A$19</c:f>
              <c:numCache>
                <c:formatCode>General</c:formatCode>
                <c:ptCount val="18"/>
                <c:pt idx="0">
                  <c:v>2013</c:v>
                </c:pt>
                <c:pt idx="1">
                  <c:v>2013</c:v>
                </c:pt>
                <c:pt idx="2">
                  <c:v>2014</c:v>
                </c:pt>
                <c:pt idx="3">
                  <c:v>2014</c:v>
                </c:pt>
                <c:pt idx="4">
                  <c:v>2015</c:v>
                </c:pt>
                <c:pt idx="5">
                  <c:v>2015</c:v>
                </c:pt>
                <c:pt idx="6">
                  <c:v>2016</c:v>
                </c:pt>
                <c:pt idx="7">
                  <c:v>2016</c:v>
                </c:pt>
                <c:pt idx="8">
                  <c:v>2017</c:v>
                </c:pt>
                <c:pt idx="9">
                  <c:v>2017</c:v>
                </c:pt>
                <c:pt idx="10">
                  <c:v>2018</c:v>
                </c:pt>
                <c:pt idx="11">
                  <c:v>2018</c:v>
                </c:pt>
                <c:pt idx="12">
                  <c:v>2019</c:v>
                </c:pt>
                <c:pt idx="13">
                  <c:v>2019</c:v>
                </c:pt>
                <c:pt idx="14">
                  <c:v>2020</c:v>
                </c:pt>
                <c:pt idx="15">
                  <c:v>2020</c:v>
                </c:pt>
                <c:pt idx="16">
                  <c:v>2021</c:v>
                </c:pt>
                <c:pt idx="17">
                  <c:v>2021</c:v>
                </c:pt>
              </c:numCache>
            </c:numRef>
          </c:cat>
          <c:val>
            <c:numRef>
              <c:f>Feuil1!$E$2:$E$19</c:f>
              <c:numCache>
                <c:formatCode>#,##0</c:formatCode>
                <c:ptCount val="18"/>
                <c:pt idx="1">
                  <c:v>5753</c:v>
                </c:pt>
                <c:pt idx="3">
                  <c:v>2964</c:v>
                </c:pt>
                <c:pt idx="5">
                  <c:v>142</c:v>
                </c:pt>
                <c:pt idx="7">
                  <c:v>1270</c:v>
                </c:pt>
                <c:pt idx="9">
                  <c:v>1372</c:v>
                </c:pt>
                <c:pt idx="11">
                  <c:v>3276</c:v>
                </c:pt>
                <c:pt idx="13">
                  <c:v>1303</c:v>
                </c:pt>
                <c:pt idx="15">
                  <c:v>4637</c:v>
                </c:pt>
                <c:pt idx="17">
                  <c:v>786</c:v>
                </c:pt>
              </c:numCache>
            </c:numRef>
          </c:val>
          <c:extLst>
            <c:ext xmlns:c16="http://schemas.microsoft.com/office/drawing/2014/chart" uri="{C3380CC4-5D6E-409C-BE32-E72D297353CC}">
              <c16:uniqueId val="{00000008-3453-485A-BE65-86B2C8EB0A89}"/>
            </c:ext>
          </c:extLst>
        </c:ser>
        <c:dLbls>
          <c:showLegendKey val="0"/>
          <c:showVal val="0"/>
          <c:showCatName val="0"/>
          <c:showSerName val="0"/>
          <c:showPercent val="0"/>
          <c:showBubbleSize val="0"/>
        </c:dLbls>
        <c:gapWidth val="150"/>
        <c:overlap val="100"/>
        <c:axId val="51091328"/>
        <c:axId val="51092864"/>
      </c:barChart>
      <c:catAx>
        <c:axId val="51091328"/>
        <c:scaling>
          <c:orientation val="minMax"/>
        </c:scaling>
        <c:delete val="0"/>
        <c:axPos val="b"/>
        <c:numFmt formatCode="General" sourceLinked="1"/>
        <c:majorTickMark val="out"/>
        <c:minorTickMark val="none"/>
        <c:tickLblPos val="nextTo"/>
        <c:txPr>
          <a:bodyPr/>
          <a:lstStyle/>
          <a:p>
            <a:pPr>
              <a:defRPr sz="1400"/>
            </a:pPr>
            <a:endParaRPr lang="fr-FR"/>
          </a:p>
        </c:txPr>
        <c:crossAx val="51092864"/>
        <c:crosses val="autoZero"/>
        <c:auto val="1"/>
        <c:lblAlgn val="ctr"/>
        <c:lblOffset val="100"/>
        <c:noMultiLvlLbl val="0"/>
      </c:catAx>
      <c:valAx>
        <c:axId val="51092864"/>
        <c:scaling>
          <c:orientation val="minMax"/>
        </c:scaling>
        <c:delete val="0"/>
        <c:axPos val="l"/>
        <c:majorGridlines/>
        <c:numFmt formatCode="#,##0" sourceLinked="1"/>
        <c:majorTickMark val="out"/>
        <c:minorTickMark val="none"/>
        <c:tickLblPos val="nextTo"/>
        <c:crossAx val="51091328"/>
        <c:crosses val="autoZero"/>
        <c:crossBetween val="between"/>
      </c:valAx>
    </c:plotArea>
    <c:legend>
      <c:legendPos val="t"/>
      <c:layout>
        <c:manualLayout>
          <c:xMode val="edge"/>
          <c:yMode val="edge"/>
          <c:x val="8.8580246913580241E-2"/>
          <c:y val="7.0872973178418772E-3"/>
          <c:w val="0.90000000000000013"/>
          <c:h val="0.10939617820242195"/>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8168442180021616"/>
          <c:y val="4.2534776902887136E-2"/>
          <c:w val="0.81831557819978384"/>
          <c:h val="0.86868263342082241"/>
        </c:manualLayout>
      </c:layout>
      <c:bar3DChart>
        <c:barDir val="col"/>
        <c:grouping val="clustered"/>
        <c:varyColors val="0"/>
        <c:ser>
          <c:idx val="0"/>
          <c:order val="0"/>
          <c:tx>
            <c:strRef>
              <c:f>Feuil1!$B$1</c:f>
              <c:strCache>
                <c:ptCount val="1"/>
                <c:pt idx="0">
                  <c:v>Colonne1</c:v>
                </c:pt>
              </c:strCache>
            </c:strRef>
          </c:tx>
          <c:spPr>
            <a:solidFill>
              <a:srgbClr val="0070C0"/>
            </a:solidFill>
          </c:spPr>
          <c:invertIfNegative val="0"/>
          <c:dPt>
            <c:idx val="1"/>
            <c:invertIfNegative val="0"/>
            <c:bubble3D val="0"/>
            <c:extLst>
              <c:ext xmlns:c16="http://schemas.microsoft.com/office/drawing/2014/chart" uri="{C3380CC4-5D6E-409C-BE32-E72D297353CC}">
                <c16:uniqueId val="{00000000-387E-4D5E-BBC7-D089C042376A}"/>
              </c:ext>
            </c:extLst>
          </c:dPt>
          <c:dLbls>
            <c:dLbl>
              <c:idx val="0"/>
              <c:layout>
                <c:manualLayout>
                  <c:x val="2.2547028859073833E-2"/>
                  <c:y val="-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7E-4D5E-BBC7-D089C042376A}"/>
                </c:ext>
              </c:extLst>
            </c:dLbl>
            <c:dLbl>
              <c:idx val="1"/>
              <c:layout>
                <c:manualLayout>
                  <c:x val="8.1911938712071076E-3"/>
                  <c:y val="-6.38888888888889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7E-4D5E-BBC7-D089C042376A}"/>
                </c:ext>
              </c:extLst>
            </c:dLbl>
            <c:dLbl>
              <c:idx val="2"/>
              <c:layout>
                <c:manualLayout>
                  <c:x val="-1.8944282333594107E-2"/>
                  <c:y val="-4.99999999999999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7E-4D5E-BBC7-D089C042376A}"/>
                </c:ext>
              </c:extLst>
            </c:dLbl>
            <c:dLbl>
              <c:idx val="3"/>
              <c:layout>
                <c:manualLayout>
                  <c:x val="2.0882683588006788E-2"/>
                  <c:y val="-5.27777777777777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87E-4D5E-BBC7-D089C042376A}"/>
                </c:ext>
              </c:extLst>
            </c:dLbl>
            <c:dLbl>
              <c:idx val="4"/>
              <c:layout>
                <c:manualLayout>
                  <c:x val="1.8222449782901041E-2"/>
                  <c:y val="-5.27777777777777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87E-4D5E-BBC7-D089C042376A}"/>
                </c:ext>
              </c:extLst>
            </c:dLbl>
            <c:dLbl>
              <c:idx val="5"/>
              <c:layout>
                <c:manualLayout>
                  <c:x val="6.6464105057479871E-3"/>
                  <c:y val="-2.22224409448818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87E-4D5E-BBC7-D089C042376A}"/>
                </c:ext>
              </c:extLst>
            </c:dLbl>
            <c:dLbl>
              <c:idx val="6"/>
              <c:layout>
                <c:manualLayout>
                  <c:x val="1.3406233078635461E-2"/>
                  <c:y val="-2.50000000000000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87E-4D5E-BBC7-D089C042376A}"/>
                </c:ext>
              </c:extLst>
            </c:dLbl>
            <c:dLbl>
              <c:idx val="7"/>
              <c:layout>
                <c:manualLayout>
                  <c:x val="1.7713409742694985E-2"/>
                  <c:y val="-2.50000000000000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87E-4D5E-BBC7-D089C042376A}"/>
                </c:ext>
              </c:extLst>
            </c:dLbl>
            <c:dLbl>
              <c:idx val="8"/>
              <c:layout>
                <c:manualLayout>
                  <c:x val="7.9593085053045343E-3"/>
                  <c:y val="-1.66666666666666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9CB-46BA-9ABA-519B088FEFB9}"/>
                </c:ext>
              </c:extLst>
            </c:dLbl>
            <c:numFmt formatCode="#,##0\ &quot;€&quot;" sourceLinked="0"/>
            <c:spPr>
              <a:noFill/>
              <a:ln>
                <a:noFill/>
              </a:ln>
              <a:effectLst/>
            </c:spPr>
            <c:txPr>
              <a:bodyPr/>
              <a:lstStyle/>
              <a:p>
                <a:pPr>
                  <a:defRPr sz="1100" b="1" i="0"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"€"#,##0_);\("€"#,##0\)</c:formatCode>
                <c:ptCount val="9"/>
                <c:pt idx="0">
                  <c:v>10311792</c:v>
                </c:pt>
                <c:pt idx="1">
                  <c:v>11547330</c:v>
                </c:pt>
                <c:pt idx="2">
                  <c:v>13676045</c:v>
                </c:pt>
                <c:pt idx="3">
                  <c:v>15547270</c:v>
                </c:pt>
                <c:pt idx="4">
                  <c:v>14340744</c:v>
                </c:pt>
                <c:pt idx="5">
                  <c:v>13212151</c:v>
                </c:pt>
                <c:pt idx="6">
                  <c:v>14461847</c:v>
                </c:pt>
                <c:pt idx="7">
                  <c:v>13247709</c:v>
                </c:pt>
                <c:pt idx="8">
                  <c:v>11881947</c:v>
                </c:pt>
              </c:numCache>
            </c:numRef>
          </c:val>
          <c:extLst>
            <c:ext xmlns:c16="http://schemas.microsoft.com/office/drawing/2014/chart" uri="{C3380CC4-5D6E-409C-BE32-E72D297353CC}">
              <c16:uniqueId val="{00000008-387E-4D5E-BBC7-D089C042376A}"/>
            </c:ext>
          </c:extLst>
        </c:ser>
        <c:ser>
          <c:idx val="1"/>
          <c:order val="1"/>
          <c:tx>
            <c:strRef>
              <c:f>Feuil1!$C$1</c:f>
              <c:strCache>
                <c:ptCount val="1"/>
                <c:pt idx="0">
                  <c:v>Colonne2</c:v>
                </c:pt>
              </c:strCache>
            </c:strRef>
          </c:tx>
          <c:spPr>
            <a:solidFill>
              <a:srgbClr val="FFFF00"/>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B65-4D3D-A3D7-2D02A036815A}"/>
                </c:ext>
              </c:extLst>
            </c:dLbl>
            <c:dLbl>
              <c:idx val="1"/>
              <c:delete val="1"/>
              <c:extLst>
                <c:ext xmlns:c15="http://schemas.microsoft.com/office/drawing/2012/chart" uri="{CE6537A1-D6FC-4f65-9D91-7224C49458BB}"/>
                <c:ext xmlns:c16="http://schemas.microsoft.com/office/drawing/2014/chart" uri="{C3380CC4-5D6E-409C-BE32-E72D297353CC}">
                  <c16:uniqueId val="{00000002-5B65-4D3D-A3D7-2D02A036815A}"/>
                </c:ext>
              </c:extLst>
            </c:dLbl>
            <c:dLbl>
              <c:idx val="2"/>
              <c:delete val="1"/>
              <c:extLst>
                <c:ext xmlns:c15="http://schemas.microsoft.com/office/drawing/2012/chart" uri="{CE6537A1-D6FC-4f65-9D91-7224C49458BB}"/>
                <c:ext xmlns:c16="http://schemas.microsoft.com/office/drawing/2014/chart" uri="{C3380CC4-5D6E-409C-BE32-E72D297353CC}">
                  <c16:uniqueId val="{00000003-5B65-4D3D-A3D7-2D02A036815A}"/>
                </c:ext>
              </c:extLst>
            </c:dLbl>
            <c:dLbl>
              <c:idx val="3"/>
              <c:delete val="1"/>
              <c:extLst>
                <c:ext xmlns:c15="http://schemas.microsoft.com/office/drawing/2012/chart" uri="{CE6537A1-D6FC-4f65-9D91-7224C49458BB}"/>
                <c:ext xmlns:c16="http://schemas.microsoft.com/office/drawing/2014/chart" uri="{C3380CC4-5D6E-409C-BE32-E72D297353CC}">
                  <c16:uniqueId val="{00000004-5B65-4D3D-A3D7-2D02A036815A}"/>
                </c:ext>
              </c:extLst>
            </c:dLbl>
            <c:dLbl>
              <c:idx val="4"/>
              <c:delete val="1"/>
              <c:extLst>
                <c:ext xmlns:c15="http://schemas.microsoft.com/office/drawing/2012/chart" uri="{CE6537A1-D6FC-4f65-9D91-7224C49458BB}"/>
                <c:ext xmlns:c16="http://schemas.microsoft.com/office/drawing/2014/chart" uri="{C3380CC4-5D6E-409C-BE32-E72D297353CC}">
                  <c16:uniqueId val="{00000005-5B65-4D3D-A3D7-2D02A036815A}"/>
                </c:ext>
              </c:extLst>
            </c:dLbl>
            <c:dLbl>
              <c:idx val="5"/>
              <c:delete val="1"/>
              <c:extLst>
                <c:ext xmlns:c15="http://schemas.microsoft.com/office/drawing/2012/chart" uri="{CE6537A1-D6FC-4f65-9D91-7224C49458BB}"/>
                <c:ext xmlns:c16="http://schemas.microsoft.com/office/drawing/2014/chart" uri="{C3380CC4-5D6E-409C-BE32-E72D297353CC}">
                  <c16:uniqueId val="{00000006-5B65-4D3D-A3D7-2D02A036815A}"/>
                </c:ext>
              </c:extLst>
            </c:dLbl>
            <c:dLbl>
              <c:idx val="6"/>
              <c:delete val="1"/>
              <c:extLst>
                <c:ext xmlns:c15="http://schemas.microsoft.com/office/drawing/2012/chart" uri="{CE6537A1-D6FC-4f65-9D91-7224C49458BB}"/>
                <c:ext xmlns:c16="http://schemas.microsoft.com/office/drawing/2014/chart" uri="{C3380CC4-5D6E-409C-BE32-E72D297353CC}">
                  <c16:uniqueId val="{00000007-5B65-4D3D-A3D7-2D02A036815A}"/>
                </c:ext>
              </c:extLst>
            </c:dLbl>
            <c:dLbl>
              <c:idx val="7"/>
              <c:layout>
                <c:manualLayout>
                  <c:x val="0"/>
                  <c:y val="0.18055555555555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65-4D3D-A3D7-2D02A036815A}"/>
                </c:ext>
              </c:extLst>
            </c:dLbl>
            <c:dLbl>
              <c:idx val="8"/>
              <c:layout>
                <c:manualLayout>
                  <c:x val="-4.7755851031827208E-3"/>
                  <c:y val="8.33333333333333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9CB-46BA-9ABA-519B088FEFB9}"/>
                </c:ext>
              </c:extLst>
            </c:dLbl>
            <c:spPr>
              <a:noFill/>
              <a:ln>
                <a:noFill/>
              </a:ln>
              <a:effectLst/>
            </c:spPr>
            <c:txPr>
              <a:bodyPr/>
              <a:lstStyle/>
              <a:p>
                <a:pPr>
                  <a:defRPr sz="12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General</c:formatCode>
                <c:ptCount val="9"/>
                <c:pt idx="8" formatCode="_(&quot;€&quot;* #,##0_);_(&quot;€&quot;* \(#,##0\);_(&quot;€&quot;* &quot;-&quot;_);_(@_)">
                  <c:v>11609482</c:v>
                </c:pt>
              </c:numCache>
            </c:numRef>
          </c:val>
          <c:extLst>
            <c:ext xmlns:c16="http://schemas.microsoft.com/office/drawing/2014/chart" uri="{C3380CC4-5D6E-409C-BE32-E72D297353CC}">
              <c16:uniqueId val="{00000009-5B65-4D3D-A3D7-2D02A036815A}"/>
            </c:ext>
          </c:extLst>
        </c:ser>
        <c:dLbls>
          <c:showLegendKey val="0"/>
          <c:showVal val="0"/>
          <c:showCatName val="0"/>
          <c:showSerName val="0"/>
          <c:showPercent val="0"/>
          <c:showBubbleSize val="0"/>
        </c:dLbls>
        <c:gapWidth val="150"/>
        <c:shape val="box"/>
        <c:axId val="50897280"/>
        <c:axId val="50898816"/>
        <c:axId val="0"/>
      </c:bar3DChart>
      <c:catAx>
        <c:axId val="50897280"/>
        <c:scaling>
          <c:orientation val="minMax"/>
        </c:scaling>
        <c:delete val="0"/>
        <c:axPos val="b"/>
        <c:numFmt formatCode="General" sourceLinked="1"/>
        <c:majorTickMark val="out"/>
        <c:minorTickMark val="none"/>
        <c:tickLblPos val="nextTo"/>
        <c:crossAx val="50898816"/>
        <c:crosses val="autoZero"/>
        <c:auto val="1"/>
        <c:lblAlgn val="ctr"/>
        <c:lblOffset val="100"/>
        <c:noMultiLvlLbl val="0"/>
      </c:catAx>
      <c:valAx>
        <c:axId val="50898816"/>
        <c:scaling>
          <c:orientation val="minMax"/>
        </c:scaling>
        <c:delete val="0"/>
        <c:axPos val="l"/>
        <c:majorGridlines/>
        <c:numFmt formatCode="&quot;€&quot;#,##0_);\(&quot;€&quot;#,##0\)" sourceLinked="1"/>
        <c:majorTickMark val="out"/>
        <c:minorTickMark val="none"/>
        <c:tickLblPos val="nextTo"/>
        <c:crossAx val="508972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6379605118023385"/>
          <c:y val="3.1239211944535012E-2"/>
          <c:w val="0.81710160840703527"/>
          <c:h val="0.73278805706321959"/>
        </c:manualLayout>
      </c:layout>
      <c:bar3DChart>
        <c:barDir val="col"/>
        <c:grouping val="clustered"/>
        <c:varyColors val="0"/>
        <c:ser>
          <c:idx val="0"/>
          <c:order val="0"/>
          <c:tx>
            <c:strRef>
              <c:f>Feuil1!$B$1</c:f>
              <c:strCache>
                <c:ptCount val="1"/>
                <c:pt idx="0">
                  <c:v>Remboursements</c:v>
                </c:pt>
              </c:strCache>
            </c:strRef>
          </c:tx>
          <c:spPr>
            <a:solidFill>
              <a:srgbClr val="00B050"/>
            </a:solidFill>
          </c:spPr>
          <c:invertIfNegative val="0"/>
          <c:dPt>
            <c:idx val="1"/>
            <c:invertIfNegative val="0"/>
            <c:bubble3D val="0"/>
            <c:spPr>
              <a:solidFill>
                <a:srgbClr val="00B050"/>
              </a:solidFill>
              <a:ln>
                <a:solidFill>
                  <a:srgbClr val="FF0000"/>
                </a:solidFill>
              </a:ln>
            </c:spPr>
            <c:extLst>
              <c:ext xmlns:c16="http://schemas.microsoft.com/office/drawing/2014/chart" uri="{C3380CC4-5D6E-409C-BE32-E72D297353CC}">
                <c16:uniqueId val="{00000001-4317-4EFC-9392-4BC9E908FD45}"/>
              </c:ext>
            </c:extLst>
          </c:dPt>
          <c:dLbls>
            <c:dLbl>
              <c:idx val="0"/>
              <c:layout>
                <c:manualLayout>
                  <c:x val="-9.5511702063654121E-3"/>
                  <c:y val="-1.52231449339291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317-4EFC-9392-4BC9E908FD45}"/>
                </c:ext>
              </c:extLst>
            </c:dLbl>
            <c:dLbl>
              <c:idx val="1"/>
              <c:layout>
                <c:manualLayout>
                  <c:x val="-1.4326755309548161E-2"/>
                  <c:y val="-7.61157246696457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317-4EFC-9392-4BC9E908FD45}"/>
                </c:ext>
              </c:extLst>
            </c:dLbl>
            <c:dLbl>
              <c:idx val="2"/>
              <c:layout>
                <c:manualLayout>
                  <c:x val="0"/>
                  <c:y val="-7.611572466964576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317-4EFC-9392-4BC9E908FD45}"/>
                </c:ext>
              </c:extLst>
            </c:dLbl>
            <c:dLbl>
              <c:idx val="3"/>
              <c:layout>
                <c:manualLayout>
                  <c:x val="0"/>
                  <c:y val="-1.77603357562507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317-4EFC-9392-4BC9E908FD45}"/>
                </c:ext>
              </c:extLst>
            </c:dLbl>
            <c:dLbl>
              <c:idx val="4"/>
              <c:layout>
                <c:manualLayout>
                  <c:x val="1.1143031907426349E-2"/>
                  <c:y val="-1.268595411160762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317-4EFC-9392-4BC9E908FD45}"/>
                </c:ext>
              </c:extLst>
            </c:dLbl>
            <c:dLbl>
              <c:idx val="5"/>
              <c:layout>
                <c:manualLayout>
                  <c:x val="3.1837234021218136E-3"/>
                  <c:y val="-1.52235444915389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317-4EFC-9392-4BC9E908FD45}"/>
                </c:ext>
              </c:extLst>
            </c:dLbl>
            <c:dLbl>
              <c:idx val="6"/>
              <c:layout>
                <c:manualLayout>
                  <c:x val="-3.4634899624972426E-3"/>
                  <c:y val="-1.01487632892861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317-4EFC-9392-4BC9E908FD45}"/>
                </c:ext>
              </c:extLst>
            </c:dLbl>
            <c:dLbl>
              <c:idx val="7"/>
              <c:layout>
                <c:manualLayout>
                  <c:x val="9.5510448629244123E-3"/>
                  <c:y val="-1.52231449339291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317-4EFC-9392-4BC9E908FD45}"/>
                </c:ext>
              </c:extLst>
            </c:dLbl>
            <c:dLbl>
              <c:idx val="8"/>
              <c:layout>
                <c:manualLayout>
                  <c:x val="1.2734893608487372E-2"/>
                  <c:y val="-3.805786233482288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2C43-4852-80E5-8AACD2DAB38E}"/>
                </c:ext>
              </c:extLst>
            </c:dLbl>
            <c:spPr>
              <a:noFill/>
              <a:ln>
                <a:noFill/>
              </a:ln>
              <a:effectLst/>
            </c:spPr>
            <c:txPr>
              <a:bodyPr/>
              <a:lstStyle/>
              <a:p>
                <a:pPr>
                  <a:defRPr sz="14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#,##0.00_ ;\-#,##0.00\ </c:formatCode>
                <c:ptCount val="9"/>
                <c:pt idx="0">
                  <c:v>0.71</c:v>
                </c:pt>
                <c:pt idx="1">
                  <c:v>0.78</c:v>
                </c:pt>
                <c:pt idx="2">
                  <c:v>0.82</c:v>
                </c:pt>
                <c:pt idx="3">
                  <c:v>1.03</c:v>
                </c:pt>
                <c:pt idx="4">
                  <c:v>1.2</c:v>
                </c:pt>
                <c:pt idx="5">
                  <c:v>1.25</c:v>
                </c:pt>
                <c:pt idx="6">
                  <c:v>1.25</c:v>
                </c:pt>
                <c:pt idx="7">
                  <c:v>1.42</c:v>
                </c:pt>
                <c:pt idx="8">
                  <c:v>1.36</c:v>
                </c:pt>
              </c:numCache>
            </c:numRef>
          </c:val>
          <c:extLst>
            <c:ext xmlns:c16="http://schemas.microsoft.com/office/drawing/2014/chart" uri="{C3380CC4-5D6E-409C-BE32-E72D297353CC}">
              <c16:uniqueId val="{00000009-4317-4EFC-9392-4BC9E908FD45}"/>
            </c:ext>
          </c:extLst>
        </c:ser>
        <c:ser>
          <c:idx val="1"/>
          <c:order val="1"/>
          <c:tx>
            <c:strRef>
              <c:f>Feuil1!$C$1</c:f>
              <c:strCache>
                <c:ptCount val="1"/>
                <c:pt idx="0">
                  <c:v>Nouveaux emprunts</c:v>
                </c:pt>
              </c:strCache>
            </c:strRef>
          </c:tx>
          <c:spPr>
            <a:solidFill>
              <a:srgbClr val="FFFF00"/>
            </a:solidFill>
            <a:ln>
              <a:solidFill>
                <a:srgbClr val="0070C0"/>
              </a:solidFill>
            </a:ln>
          </c:spPr>
          <c:invertIfNegative val="0"/>
          <c:dPt>
            <c:idx val="0"/>
            <c:invertIfNegative val="0"/>
            <c:bubble3D val="0"/>
            <c:extLst>
              <c:ext xmlns:c16="http://schemas.microsoft.com/office/drawing/2014/chart" uri="{C3380CC4-5D6E-409C-BE32-E72D297353CC}">
                <c16:uniqueId val="{0000000A-4317-4EFC-9392-4BC9E908FD45}"/>
              </c:ext>
            </c:extLst>
          </c:dPt>
          <c:dPt>
            <c:idx val="1"/>
            <c:invertIfNegative val="0"/>
            <c:bubble3D val="0"/>
            <c:extLst>
              <c:ext xmlns:c16="http://schemas.microsoft.com/office/drawing/2014/chart" uri="{C3380CC4-5D6E-409C-BE32-E72D297353CC}">
                <c16:uniqueId val="{0000000B-4317-4EFC-9392-4BC9E908FD45}"/>
              </c:ext>
            </c:extLst>
          </c:dPt>
          <c:dPt>
            <c:idx val="2"/>
            <c:invertIfNegative val="0"/>
            <c:bubble3D val="0"/>
            <c:extLst>
              <c:ext xmlns:c16="http://schemas.microsoft.com/office/drawing/2014/chart" uri="{C3380CC4-5D6E-409C-BE32-E72D297353CC}">
                <c16:uniqueId val="{0000000C-4317-4EFC-9392-4BC9E908FD45}"/>
              </c:ext>
            </c:extLst>
          </c:dPt>
          <c:dPt>
            <c:idx val="3"/>
            <c:invertIfNegative val="0"/>
            <c:bubble3D val="0"/>
            <c:extLst>
              <c:ext xmlns:c16="http://schemas.microsoft.com/office/drawing/2014/chart" uri="{C3380CC4-5D6E-409C-BE32-E72D297353CC}">
                <c16:uniqueId val="{0000000D-4317-4EFC-9392-4BC9E908FD45}"/>
              </c:ext>
            </c:extLst>
          </c:dPt>
          <c:dPt>
            <c:idx val="4"/>
            <c:invertIfNegative val="0"/>
            <c:bubble3D val="0"/>
            <c:extLst>
              <c:ext xmlns:c16="http://schemas.microsoft.com/office/drawing/2014/chart" uri="{C3380CC4-5D6E-409C-BE32-E72D297353CC}">
                <c16:uniqueId val="{0000000E-4317-4EFC-9392-4BC9E908FD45}"/>
              </c:ext>
            </c:extLst>
          </c:dPt>
          <c:dPt>
            <c:idx val="5"/>
            <c:invertIfNegative val="0"/>
            <c:bubble3D val="0"/>
            <c:extLst>
              <c:ext xmlns:c16="http://schemas.microsoft.com/office/drawing/2014/chart" uri="{C3380CC4-5D6E-409C-BE32-E72D297353CC}">
                <c16:uniqueId val="{0000000F-4317-4EFC-9392-4BC9E908FD45}"/>
              </c:ext>
            </c:extLst>
          </c:dPt>
          <c:dPt>
            <c:idx val="6"/>
            <c:invertIfNegative val="0"/>
            <c:bubble3D val="0"/>
            <c:extLst>
              <c:ext xmlns:c16="http://schemas.microsoft.com/office/drawing/2014/chart" uri="{C3380CC4-5D6E-409C-BE32-E72D297353CC}">
                <c16:uniqueId val="{00000010-4317-4EFC-9392-4BC9E908FD45}"/>
              </c:ext>
            </c:extLst>
          </c:dPt>
          <c:dPt>
            <c:idx val="7"/>
            <c:invertIfNegative val="0"/>
            <c:bubble3D val="0"/>
            <c:extLst>
              <c:ext xmlns:c16="http://schemas.microsoft.com/office/drawing/2014/chart" uri="{C3380CC4-5D6E-409C-BE32-E72D297353CC}">
                <c16:uniqueId val="{00000011-4317-4EFC-9392-4BC9E908FD45}"/>
              </c:ext>
            </c:extLst>
          </c:dPt>
          <c:dLbls>
            <c:dLbl>
              <c:idx val="0"/>
              <c:layout>
                <c:manualLayout>
                  <c:x val="2.069420211379179E-2"/>
                  <c:y val="-5.074381644643050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317-4EFC-9392-4BC9E908FD45}"/>
                </c:ext>
              </c:extLst>
            </c:dLbl>
            <c:dLbl>
              <c:idx val="1"/>
              <c:layout>
                <c:manualLayout>
                  <c:x val="-5.8367588104874768E-17"/>
                  <c:y val="-2.53719082232152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317-4EFC-9392-4BC9E908FD45}"/>
                </c:ext>
              </c:extLst>
            </c:dLbl>
            <c:dLbl>
              <c:idx val="2"/>
              <c:layout>
                <c:manualLayout>
                  <c:x val="-3.6612819124400856E-2"/>
                  <c:y val="-5.23060867008048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317-4EFC-9392-4BC9E908FD45}"/>
                </c:ext>
              </c:extLst>
            </c:dLbl>
            <c:dLbl>
              <c:idx val="3"/>
              <c:layout>
                <c:manualLayout>
                  <c:x val="1.4326755309548161E-2"/>
                  <c:y val="-1.77791149639119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317-4EFC-9392-4BC9E908FD45}"/>
                </c:ext>
              </c:extLst>
            </c:dLbl>
            <c:dLbl>
              <c:idx val="4"/>
              <c:layout>
                <c:manualLayout>
                  <c:x val="2.3877925515913605E-2"/>
                  <c:y val="-5.074381644643050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317-4EFC-9392-4BC9E908FD45}"/>
                </c:ext>
              </c:extLst>
            </c:dLbl>
            <c:dLbl>
              <c:idx val="5"/>
              <c:layout>
                <c:manualLayout>
                  <c:x val="1.2734893608487254E-2"/>
                  <c:y val="-2.53721080020201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317-4EFC-9392-4BC9E908FD45}"/>
                </c:ext>
              </c:extLst>
            </c:dLbl>
            <c:dLbl>
              <c:idx val="6"/>
              <c:layout>
                <c:manualLayout>
                  <c:x val="1.4326755309548279E-2"/>
                  <c:y val="-1.52231449339291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4317-4EFC-9392-4BC9E908FD45}"/>
                </c:ext>
              </c:extLst>
            </c:dLbl>
            <c:dLbl>
              <c:idx val="7"/>
              <c:layout>
                <c:manualLayout>
                  <c:x val="2.3877800172472576E-2"/>
                  <c:y val="-1.77603357562506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4317-4EFC-9392-4BC9E908FD45}"/>
                </c:ext>
              </c:extLst>
            </c:dLbl>
            <c:spPr>
              <a:noFill/>
              <a:ln>
                <a:noFill/>
              </a:ln>
              <a:effectLst/>
            </c:spPr>
            <c:txPr>
              <a:bodyPr/>
              <a:lstStyle/>
              <a:p>
                <a:pPr>
                  <a:defRPr sz="1400" b="1">
                    <a:solidFill>
                      <a:srgbClr val="0070C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#,##0.00_ ;\-#,##0.00\ </c:formatCode>
                <c:ptCount val="9"/>
                <c:pt idx="0">
                  <c:v>0</c:v>
                </c:pt>
                <c:pt idx="1">
                  <c:v>2</c:v>
                </c:pt>
                <c:pt idx="2">
                  <c:v>3</c:v>
                </c:pt>
                <c:pt idx="3">
                  <c:v>2.9</c:v>
                </c:pt>
                <c:pt idx="4">
                  <c:v>0</c:v>
                </c:pt>
                <c:pt idx="5">
                  <c:v>0</c:v>
                </c:pt>
                <c:pt idx="6">
                  <c:v>2.5</c:v>
                </c:pt>
                <c:pt idx="7">
                  <c:v>0</c:v>
                </c:pt>
                <c:pt idx="8">
                  <c:v>0</c:v>
                </c:pt>
              </c:numCache>
            </c:numRef>
          </c:val>
          <c:extLst>
            <c:ext xmlns:c16="http://schemas.microsoft.com/office/drawing/2014/chart" uri="{C3380CC4-5D6E-409C-BE32-E72D297353CC}">
              <c16:uniqueId val="{00000012-4317-4EFC-9392-4BC9E908FD45}"/>
            </c:ext>
          </c:extLst>
        </c:ser>
        <c:dLbls>
          <c:showLegendKey val="0"/>
          <c:showVal val="0"/>
          <c:showCatName val="0"/>
          <c:showSerName val="0"/>
          <c:showPercent val="0"/>
          <c:showBubbleSize val="0"/>
        </c:dLbls>
        <c:gapWidth val="150"/>
        <c:shape val="cylinder"/>
        <c:axId val="51131136"/>
        <c:axId val="51132672"/>
        <c:axId val="0"/>
      </c:bar3DChart>
      <c:catAx>
        <c:axId val="51131136"/>
        <c:scaling>
          <c:orientation val="minMax"/>
        </c:scaling>
        <c:delete val="0"/>
        <c:axPos val="b"/>
        <c:numFmt formatCode="General" sourceLinked="1"/>
        <c:majorTickMark val="out"/>
        <c:minorTickMark val="none"/>
        <c:tickLblPos val="nextTo"/>
        <c:crossAx val="51132672"/>
        <c:crosses val="autoZero"/>
        <c:auto val="1"/>
        <c:lblAlgn val="ctr"/>
        <c:lblOffset val="100"/>
        <c:noMultiLvlLbl val="0"/>
      </c:catAx>
      <c:valAx>
        <c:axId val="51132672"/>
        <c:scaling>
          <c:orientation val="minMax"/>
        </c:scaling>
        <c:delete val="0"/>
        <c:axPos val="l"/>
        <c:majorGridlines/>
        <c:numFmt formatCode="#,##0.00_ ;\-#,##0.00\ " sourceLinked="1"/>
        <c:majorTickMark val="out"/>
        <c:minorTickMark val="none"/>
        <c:tickLblPos val="nextTo"/>
        <c:crossAx val="51131136"/>
        <c:crosses val="autoZero"/>
        <c:crossBetween val="between"/>
      </c:valAx>
    </c:plotArea>
    <c:legend>
      <c:legendPos val="b"/>
      <c:layout/>
      <c:overlay val="0"/>
    </c:legend>
    <c:plotVisOnly val="1"/>
    <c:dispBlanksAs val="gap"/>
    <c:showDLblsOverMax val="0"/>
  </c:chart>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48507039707455E-2"/>
          <c:y val="3.9756999125109362E-2"/>
          <c:w val="0.92643166766781093"/>
          <c:h val="0.85479374453193346"/>
        </c:manualLayout>
      </c:layout>
      <c:lineChart>
        <c:grouping val="standard"/>
        <c:varyColors val="0"/>
        <c:ser>
          <c:idx val="0"/>
          <c:order val="0"/>
          <c:tx>
            <c:strRef>
              <c:f>Feuil1!$B$1</c:f>
              <c:strCache>
                <c:ptCount val="1"/>
                <c:pt idx="0">
                  <c:v>Colonne1</c:v>
                </c:pt>
              </c:strCache>
            </c:strRef>
          </c:tx>
          <c:spPr>
            <a:ln w="41275">
              <a:solidFill>
                <a:srgbClr val="0070C0"/>
              </a:solidFill>
            </a:ln>
          </c:spPr>
          <c:marker>
            <c:spPr>
              <a:solidFill>
                <a:srgbClr val="0070C0"/>
              </a:solidFill>
            </c:spPr>
          </c:marker>
          <c:dLbls>
            <c:dLbl>
              <c:idx val="0"/>
              <c:layout>
                <c:manualLayout>
                  <c:x val="-5.6277527544020545E-2"/>
                  <c:y val="7.22222222222222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1E-4549-ABA6-145A18C030F1}"/>
                </c:ext>
              </c:extLst>
            </c:dLbl>
            <c:dLbl>
              <c:idx val="1"/>
              <c:layout>
                <c:manualLayout>
                  <c:x val="-3.2882410428973052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1E-4549-ABA6-145A18C030F1}"/>
                </c:ext>
              </c:extLst>
            </c:dLbl>
            <c:dLbl>
              <c:idx val="2"/>
              <c:layout>
                <c:manualLayout>
                  <c:x val="0"/>
                  <c:y val="-4.44444444444444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1E-4549-ABA6-145A18C030F1}"/>
                </c:ext>
              </c:extLst>
            </c:dLbl>
            <c:dLbl>
              <c:idx val="3"/>
              <c:layout>
                <c:manualLayout>
                  <c:x val="-7.4352731993996904E-2"/>
                  <c:y val="6.9444444444444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1E-4549-ABA6-145A18C030F1}"/>
                </c:ext>
              </c:extLst>
            </c:dLbl>
            <c:dLbl>
              <c:idx val="4"/>
              <c:layout>
                <c:manualLayout>
                  <c:x val="-4.3421022899527227E-2"/>
                  <c:y val="-9.16666666666667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C1E-4549-ABA6-145A18C030F1}"/>
                </c:ext>
              </c:extLst>
            </c:dLbl>
            <c:dLbl>
              <c:idx val="5"/>
              <c:layout>
                <c:manualLayout>
                  <c:x val="-1.978511333015729E-2"/>
                  <c:y val="-8.05555555555555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C1E-4549-ABA6-145A18C030F1}"/>
                </c:ext>
              </c:extLst>
            </c:dLbl>
            <c:dLbl>
              <c:idx val="6"/>
              <c:layout>
                <c:manualLayout>
                  <c:x val="-7.7734771466070621E-2"/>
                  <c:y val="7.22222222222221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C1E-4549-ABA6-145A18C030F1}"/>
                </c:ext>
              </c:extLst>
            </c:dLbl>
            <c:dLbl>
              <c:idx val="7"/>
              <c:layout>
                <c:manualLayout>
                  <c:x val="1.1957240155990201E-2"/>
                  <c:y val="1.11111111111111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F64-4AC3-A5E0-A0DDDB448A2C}"/>
                </c:ext>
              </c:extLst>
            </c:dLbl>
            <c:dLbl>
              <c:idx val="8"/>
              <c:layout>
                <c:manualLayout>
                  <c:x val="-1.3451895175488976E-2"/>
                  <c:y val="-7.22222222222222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F64-4AC3-A5E0-A0DDDB448A2C}"/>
                </c:ext>
              </c:extLst>
            </c:dLbl>
            <c:spPr>
              <a:noFill/>
              <a:ln>
                <a:noFill/>
              </a:ln>
              <a:effectLst/>
            </c:spPr>
            <c:txPr>
              <a:bodyPr/>
              <a:lstStyle/>
              <a:p>
                <a:pPr>
                  <a:defRPr sz="20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General</c:formatCode>
                <c:ptCount val="9"/>
                <c:pt idx="0">
                  <c:v>5.75</c:v>
                </c:pt>
                <c:pt idx="1">
                  <c:v>6.13</c:v>
                </c:pt>
                <c:pt idx="2">
                  <c:v>4.93</c:v>
                </c:pt>
                <c:pt idx="3">
                  <c:v>3.68</c:v>
                </c:pt>
                <c:pt idx="4">
                  <c:v>3.75</c:v>
                </c:pt>
                <c:pt idx="5">
                  <c:v>4.87</c:v>
                </c:pt>
                <c:pt idx="6">
                  <c:v>3.18</c:v>
                </c:pt>
                <c:pt idx="7">
                  <c:v>2.17</c:v>
                </c:pt>
                <c:pt idx="8">
                  <c:v>5.2</c:v>
                </c:pt>
              </c:numCache>
            </c:numRef>
          </c:val>
          <c:smooth val="0"/>
          <c:extLst>
            <c:ext xmlns:c16="http://schemas.microsoft.com/office/drawing/2014/chart" uri="{C3380CC4-5D6E-409C-BE32-E72D297353CC}">
              <c16:uniqueId val="{00000007-4C1E-4549-ABA6-145A18C030F1}"/>
            </c:ext>
          </c:extLst>
        </c:ser>
        <c:dLbls>
          <c:showLegendKey val="0"/>
          <c:showVal val="0"/>
          <c:showCatName val="0"/>
          <c:showSerName val="0"/>
          <c:showPercent val="0"/>
          <c:showBubbleSize val="0"/>
        </c:dLbls>
        <c:marker val="1"/>
        <c:smooth val="0"/>
        <c:axId val="51253248"/>
        <c:axId val="51254784"/>
      </c:lineChart>
      <c:catAx>
        <c:axId val="51253248"/>
        <c:scaling>
          <c:orientation val="minMax"/>
        </c:scaling>
        <c:delete val="0"/>
        <c:axPos val="b"/>
        <c:numFmt formatCode="General" sourceLinked="1"/>
        <c:majorTickMark val="out"/>
        <c:minorTickMark val="none"/>
        <c:tickLblPos val="nextTo"/>
        <c:crossAx val="51254784"/>
        <c:crosses val="autoZero"/>
        <c:auto val="1"/>
        <c:lblAlgn val="ctr"/>
        <c:lblOffset val="100"/>
        <c:noMultiLvlLbl val="0"/>
      </c:catAx>
      <c:valAx>
        <c:axId val="51254784"/>
        <c:scaling>
          <c:orientation val="minMax"/>
        </c:scaling>
        <c:delete val="0"/>
        <c:axPos val="l"/>
        <c:majorGridlines/>
        <c:numFmt formatCode="General" sourceLinked="1"/>
        <c:majorTickMark val="out"/>
        <c:minorTickMark val="none"/>
        <c:tickLblPos val="nextTo"/>
        <c:crossAx val="51253248"/>
        <c:crosses val="autoZero"/>
        <c:crossBetween val="between"/>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94488188976378E-2"/>
          <c:y val="0.10779738324356654"/>
          <c:w val="0.84739678683044894"/>
          <c:h val="0.76102974628171483"/>
        </c:manualLayout>
      </c:layout>
      <c:lineChart>
        <c:grouping val="standard"/>
        <c:varyColors val="0"/>
        <c:ser>
          <c:idx val="0"/>
          <c:order val="0"/>
          <c:tx>
            <c:strRef>
              <c:f>Feuil1!$B$1</c:f>
              <c:strCache>
                <c:ptCount val="1"/>
                <c:pt idx="0">
                  <c:v>Encours par Hbts</c:v>
                </c:pt>
              </c:strCache>
            </c:strRef>
          </c:tx>
          <c:spPr>
            <a:ln>
              <a:solidFill>
                <a:srgbClr val="0070C0"/>
              </a:solidFill>
            </a:ln>
          </c:spPr>
          <c:marker>
            <c:spPr>
              <a:solidFill>
                <a:srgbClr val="0070C0"/>
              </a:solidFill>
              <a:ln>
                <a:solidFill>
                  <a:srgbClr val="0070C0"/>
                </a:solidFill>
              </a:ln>
            </c:spPr>
          </c:marker>
          <c:dLbls>
            <c:dLbl>
              <c:idx val="0"/>
              <c:layout>
                <c:manualLayout>
                  <c:x val="-6.4356013583031835E-2"/>
                  <c:y val="-0.106472646830090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30D-4E9C-9072-ECCE9ED8B512}"/>
                </c:ext>
              </c:extLst>
            </c:dLbl>
            <c:dLbl>
              <c:idx val="1"/>
              <c:layout>
                <c:manualLayout>
                  <c:x val="-6.3926230418842378E-2"/>
                  <c:y val="-0.110225906271852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30D-4E9C-9072-ECCE9ED8B512}"/>
                </c:ext>
              </c:extLst>
            </c:dLbl>
            <c:dLbl>
              <c:idx val="2"/>
              <c:layout>
                <c:manualLayout>
                  <c:x val="-7.0290016085169341E-2"/>
                  <c:y val="-0.104282939150551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30D-4E9C-9072-ECCE9ED8B512}"/>
                </c:ext>
              </c:extLst>
            </c:dLbl>
            <c:dLbl>
              <c:idx val="3"/>
              <c:layout>
                <c:manualLayout>
                  <c:x val="-6.0156480197852413E-2"/>
                  <c:y val="-8.5992079311449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30D-4E9C-9072-ECCE9ED8B512}"/>
                </c:ext>
              </c:extLst>
            </c:dLbl>
            <c:dLbl>
              <c:idx val="4"/>
              <c:layout>
                <c:manualLayout>
                  <c:x val="-2.7777831448679673E-2"/>
                  <c:y val="-9.90956070240561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30D-4E9C-9072-ECCE9ED8B512}"/>
                </c:ext>
              </c:extLst>
            </c:dLbl>
            <c:dLbl>
              <c:idx val="5"/>
              <c:layout>
                <c:manualLayout>
                  <c:x val="-3.0085666809967975E-2"/>
                  <c:y val="-9.45086983799185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30D-4E9C-9072-ECCE9ED8B512}"/>
                </c:ext>
              </c:extLst>
            </c:dLbl>
            <c:dLbl>
              <c:idx val="6"/>
              <c:layout>
                <c:manualLayout>
                  <c:x val="-3.0672920400148775E-2"/>
                  <c:y val="-0.1233053353548952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9CF-47EC-A790-D8767D8FF1AF}"/>
                </c:ext>
              </c:extLst>
            </c:dLbl>
            <c:dLbl>
              <c:idx val="7"/>
              <c:layout>
                <c:manualLayout>
                  <c:x val="-2.7605567980369443E-2"/>
                  <c:y val="-0.1348704310632152"/>
                </c:manualLayout>
              </c:layout>
              <c:showLegendKey val="0"/>
              <c:showVal val="1"/>
              <c:showCatName val="0"/>
              <c:showSerName val="0"/>
              <c:showPercent val="0"/>
              <c:showBubbleSize val="0"/>
              <c:extLst>
                <c:ext xmlns:c15="http://schemas.microsoft.com/office/drawing/2012/chart" uri="{CE6537A1-D6FC-4f65-9D91-7224C49458BB}">
                  <c15:layout>
                    <c:manualLayout>
                      <c:w val="8.2211155282263304E-2"/>
                      <c:h val="9.2853245064273893E-2"/>
                    </c:manualLayout>
                  </c15:layout>
                </c:ext>
                <c:ext xmlns:c16="http://schemas.microsoft.com/office/drawing/2014/chart" uri="{C3380CC4-5D6E-409C-BE32-E72D297353CC}">
                  <c16:uniqueId val="{00000000-F40E-4B16-8C29-2DF04431AEC8}"/>
                </c:ext>
              </c:extLst>
            </c:dLbl>
            <c:dLbl>
              <c:idx val="8"/>
              <c:layout>
                <c:manualLayout>
                  <c:x val="-1.6870106220081938E-2"/>
                  <c:y val="-9.337197827692347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40E-4B16-8C29-2DF04431AEC8}"/>
                </c:ext>
              </c:extLst>
            </c:dLbl>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 "€"</c:formatCode>
                <c:ptCount val="9"/>
                <c:pt idx="0">
                  <c:v>157</c:v>
                </c:pt>
                <c:pt idx="1">
                  <c:v>175</c:v>
                </c:pt>
                <c:pt idx="2">
                  <c:v>209</c:v>
                </c:pt>
                <c:pt idx="3">
                  <c:v>236</c:v>
                </c:pt>
                <c:pt idx="4">
                  <c:v>221</c:v>
                </c:pt>
                <c:pt idx="5">
                  <c:v>204</c:v>
                </c:pt>
                <c:pt idx="6">
                  <c:v>223</c:v>
                </c:pt>
                <c:pt idx="7">
                  <c:v>203</c:v>
                </c:pt>
                <c:pt idx="8">
                  <c:v>182</c:v>
                </c:pt>
              </c:numCache>
            </c:numRef>
          </c:val>
          <c:smooth val="0"/>
          <c:extLst>
            <c:ext xmlns:c16="http://schemas.microsoft.com/office/drawing/2014/chart" uri="{C3380CC4-5D6E-409C-BE32-E72D297353CC}">
              <c16:uniqueId val="{00000006-230D-4E9C-9072-ECCE9ED8B512}"/>
            </c:ext>
          </c:extLst>
        </c:ser>
        <c:dLbls>
          <c:showLegendKey val="0"/>
          <c:showVal val="0"/>
          <c:showCatName val="0"/>
          <c:showSerName val="0"/>
          <c:showPercent val="0"/>
          <c:showBubbleSize val="0"/>
        </c:dLbls>
        <c:marker val="1"/>
        <c:smooth val="0"/>
        <c:axId val="52399104"/>
        <c:axId val="52404992"/>
      </c:lineChart>
      <c:catAx>
        <c:axId val="52399104"/>
        <c:scaling>
          <c:orientation val="minMax"/>
        </c:scaling>
        <c:delete val="0"/>
        <c:axPos val="b"/>
        <c:numFmt formatCode="General" sourceLinked="1"/>
        <c:majorTickMark val="out"/>
        <c:minorTickMark val="none"/>
        <c:tickLblPos val="nextTo"/>
        <c:crossAx val="52404992"/>
        <c:crosses val="autoZero"/>
        <c:auto val="1"/>
        <c:lblAlgn val="ctr"/>
        <c:lblOffset val="100"/>
        <c:noMultiLvlLbl val="0"/>
      </c:catAx>
      <c:valAx>
        <c:axId val="52404992"/>
        <c:scaling>
          <c:orientation val="minMax"/>
        </c:scaling>
        <c:delete val="0"/>
        <c:axPos val="l"/>
        <c:majorGridlines/>
        <c:numFmt formatCode="#,##0\ &quot;€&quot;" sourceLinked="1"/>
        <c:majorTickMark val="out"/>
        <c:minorTickMark val="none"/>
        <c:tickLblPos val="nextTo"/>
        <c:crossAx val="52399104"/>
        <c:crosses val="autoZero"/>
        <c:crossBetween val="between"/>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solidFill>
                  <a:schemeClr val="dk1"/>
                </a:solidFill>
                <a:latin typeface="+mn-lt"/>
                <a:ea typeface="+mn-ea"/>
                <a:cs typeface="+mn-cs"/>
              </a:defRPr>
            </a:pPr>
            <a:r>
              <a:rPr lang="fr-FR" sz="2400" b="1" noProof="0" dirty="0" smtClean="0">
                <a:solidFill>
                  <a:srgbClr val="006EC0"/>
                </a:solidFill>
                <a:latin typeface="+mn-lt"/>
                <a:ea typeface="+mn-ea"/>
                <a:cs typeface="+mn-cs"/>
              </a:rPr>
              <a:t>Taux de</a:t>
            </a:r>
            <a:r>
              <a:rPr lang="fr-FR" sz="2400" b="1" baseline="0" noProof="0" dirty="0" smtClean="0">
                <a:solidFill>
                  <a:srgbClr val="006EC0"/>
                </a:solidFill>
                <a:latin typeface="+mn-lt"/>
                <a:ea typeface="+mn-ea"/>
                <a:cs typeface="+mn-cs"/>
              </a:rPr>
              <a:t> charge de la dette      </a:t>
            </a:r>
          </a:p>
          <a:p>
            <a:pPr algn="ctr">
              <a:defRPr>
                <a:solidFill>
                  <a:schemeClr val="dk1"/>
                </a:solidFill>
                <a:latin typeface="+mn-lt"/>
                <a:ea typeface="+mn-ea"/>
                <a:cs typeface="+mn-cs"/>
              </a:defRPr>
            </a:pPr>
            <a:r>
              <a:rPr lang="fr-FR" sz="2400" b="1" baseline="0" noProof="0" dirty="0" smtClean="0">
                <a:solidFill>
                  <a:srgbClr val="006EC0"/>
                </a:solidFill>
                <a:latin typeface="+mn-lt"/>
                <a:ea typeface="+mn-ea"/>
                <a:cs typeface="+mn-cs"/>
              </a:rPr>
              <a:t>           (capital + intérêts / RRF nettes</a:t>
            </a:r>
            <a:r>
              <a:rPr lang="fr-FR" sz="2800" b="1" baseline="0" noProof="0" dirty="0" smtClean="0">
                <a:solidFill>
                  <a:srgbClr val="006EC0"/>
                </a:solidFill>
                <a:latin typeface="+mn-lt"/>
                <a:ea typeface="+mn-ea"/>
                <a:cs typeface="+mn-cs"/>
              </a:rPr>
              <a:t>)</a:t>
            </a:r>
            <a:endParaRPr lang="fr-FR" sz="2800" b="1" noProof="0" dirty="0">
              <a:solidFill>
                <a:srgbClr val="006EC0"/>
              </a:solidFill>
              <a:latin typeface="+mj-lt"/>
            </a:endParaRPr>
          </a:p>
        </c:rich>
      </c:tx>
      <c:layout>
        <c:manualLayout>
          <c:xMode val="edge"/>
          <c:yMode val="edge"/>
          <c:x val="0.22417907836393083"/>
          <c:y val="4.968928890941942E-2"/>
        </c:manualLayout>
      </c:layout>
      <c:overlay val="0"/>
      <c:spPr>
        <a:solidFill>
          <a:schemeClr val="lt1"/>
        </a:solidFill>
        <a:ln w="19050" cap="rnd" cmpd="sng" algn="ctr">
          <a:solidFill>
            <a:schemeClr val="accent2"/>
          </a:solidFill>
          <a:prstDash val="solid"/>
        </a:ln>
        <a:effectLst/>
      </c:spPr>
    </c:title>
    <c:autoTitleDeleted val="0"/>
    <c:plotArea>
      <c:layout/>
      <c:lineChart>
        <c:grouping val="standard"/>
        <c:varyColors val="0"/>
        <c:ser>
          <c:idx val="0"/>
          <c:order val="0"/>
          <c:tx>
            <c:strRef>
              <c:f>Feuil1!$B$1</c:f>
              <c:strCache>
                <c:ptCount val="1"/>
                <c:pt idx="0">
                  <c:v>Série 1</c:v>
                </c:pt>
              </c:strCache>
            </c:strRef>
          </c:tx>
          <c:dLbls>
            <c:dLbl>
              <c:idx val="0"/>
              <c:layout>
                <c:manualLayout>
                  <c:x val="-5.1919862439526919E-2"/>
                  <c:y val="-7.7809981897436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3BB-4E13-9495-918153B63A76}"/>
                </c:ext>
              </c:extLst>
            </c:dLbl>
            <c:dLbl>
              <c:idx val="1"/>
              <c:layout>
                <c:manualLayout>
                  <c:x val="-6.0896642797264949E-2"/>
                  <c:y val="-7.7809981897436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3BB-4E13-9495-918153B63A76}"/>
                </c:ext>
              </c:extLst>
            </c:dLbl>
            <c:dLbl>
              <c:idx val="2"/>
              <c:layout>
                <c:manualLayout>
                  <c:x val="-5.1439865267495472E-2"/>
                  <c:y val="-7.26226497709404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3BB-4E13-9495-918153B63A76}"/>
                </c:ext>
              </c:extLst>
            </c:dLbl>
            <c:dLbl>
              <c:idx val="3"/>
              <c:layout>
                <c:manualLayout>
                  <c:x val="-5.9140146044378908E-2"/>
                  <c:y val="-6.74353176444447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3BB-4E13-9495-918153B63A76}"/>
                </c:ext>
              </c:extLst>
            </c:dLbl>
            <c:dLbl>
              <c:idx val="4"/>
              <c:layout>
                <c:manualLayout>
                  <c:x val="-4.0083930068376239E-2"/>
                  <c:y val="-6.96194574871797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3BB-4E13-9495-918153B63A76}"/>
                </c:ext>
              </c:extLst>
            </c:dLbl>
            <c:dLbl>
              <c:idx val="5"/>
              <c:layout>
                <c:manualLayout>
                  <c:x val="-2.8860429649231013E-2"/>
                  <c:y val="-7.4260754652991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3BB-4E13-9495-918153B63A76}"/>
                </c:ext>
              </c:extLst>
            </c:dLbl>
            <c:dLbl>
              <c:idx val="6"/>
              <c:layout>
                <c:manualLayout>
                  <c:x val="-4.8100716082051492E-2"/>
                  <c:y val="-9.28259433162397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8DD-4ABC-AEF1-771ED7C36B6B}"/>
                </c:ext>
              </c:extLst>
            </c:dLbl>
            <c:dLbl>
              <c:idx val="7"/>
              <c:layout>
                <c:manualLayout>
                  <c:x val="-2.8860429649231013E-2"/>
                  <c:y val="-8.818464615042773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8DD-4ABC-AEF1-771ED7C36B6B}"/>
                </c:ext>
              </c:extLst>
            </c:dLbl>
            <c:dLbl>
              <c:idx val="8"/>
              <c:layout>
                <c:manualLayout>
                  <c:x val="-8.0167860136753661E-3"/>
                  <c:y val="-0.11603242914529968"/>
                </c:manualLayout>
              </c:layout>
              <c:showLegendKey val="0"/>
              <c:showVal val="1"/>
              <c:showCatName val="0"/>
              <c:showSerName val="0"/>
              <c:showPercent val="0"/>
              <c:showBubbleSize val="0"/>
              <c:extLst>
                <c:ext xmlns:c15="http://schemas.microsoft.com/office/drawing/2012/chart" uri="{CE6537A1-D6FC-4f65-9D91-7224C49458BB}">
                  <c15:layout>
                    <c:manualLayout>
                      <c:w val="7.2680181999979804E-2"/>
                      <c:h val="9.400965682175666E-2"/>
                    </c:manualLayout>
                  </c15:layout>
                </c:ext>
                <c:ext xmlns:c16="http://schemas.microsoft.com/office/drawing/2014/chart" uri="{C3380CC4-5D6E-409C-BE32-E72D297353CC}">
                  <c16:uniqueId val="{00000000-C174-4AC8-9E59-83B22CFBB0CC}"/>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0.00%</c:formatCode>
                <c:ptCount val="9"/>
                <c:pt idx="0">
                  <c:v>4.0800000000000003E-2</c:v>
                </c:pt>
                <c:pt idx="1">
                  <c:v>4.19E-2</c:v>
                </c:pt>
                <c:pt idx="2">
                  <c:v>4.2999999999999997E-2</c:v>
                </c:pt>
                <c:pt idx="3">
                  <c:v>4.5900000000000003E-2</c:v>
                </c:pt>
                <c:pt idx="4">
                  <c:v>5.1999999999999998E-2</c:v>
                </c:pt>
                <c:pt idx="5">
                  <c:v>5.1299999999999998E-2</c:v>
                </c:pt>
                <c:pt idx="6">
                  <c:v>4.5100000000000001E-2</c:v>
                </c:pt>
                <c:pt idx="7">
                  <c:v>4.7300000000000002E-2</c:v>
                </c:pt>
                <c:pt idx="8">
                  <c:v>4.5199999999999997E-2</c:v>
                </c:pt>
              </c:numCache>
            </c:numRef>
          </c:val>
          <c:smooth val="0"/>
          <c:extLst>
            <c:ext xmlns:c16="http://schemas.microsoft.com/office/drawing/2014/chart" uri="{C3380CC4-5D6E-409C-BE32-E72D297353CC}">
              <c16:uniqueId val="{00000006-03BB-4E13-9495-918153B63A76}"/>
            </c:ext>
          </c:extLst>
        </c:ser>
        <c:dLbls>
          <c:showLegendKey val="0"/>
          <c:showVal val="0"/>
          <c:showCatName val="0"/>
          <c:showSerName val="0"/>
          <c:showPercent val="0"/>
          <c:showBubbleSize val="0"/>
        </c:dLbls>
        <c:marker val="1"/>
        <c:smooth val="0"/>
        <c:axId val="52450048"/>
        <c:axId val="52451584"/>
      </c:lineChart>
      <c:catAx>
        <c:axId val="52450048"/>
        <c:scaling>
          <c:orientation val="minMax"/>
        </c:scaling>
        <c:delete val="0"/>
        <c:axPos val="b"/>
        <c:numFmt formatCode="General" sourceLinked="1"/>
        <c:majorTickMark val="out"/>
        <c:minorTickMark val="none"/>
        <c:tickLblPos val="nextTo"/>
        <c:crossAx val="52451584"/>
        <c:crosses val="autoZero"/>
        <c:auto val="1"/>
        <c:lblAlgn val="ctr"/>
        <c:lblOffset val="100"/>
        <c:noMultiLvlLbl val="0"/>
      </c:catAx>
      <c:valAx>
        <c:axId val="52451584"/>
        <c:scaling>
          <c:orientation val="minMax"/>
        </c:scaling>
        <c:delete val="0"/>
        <c:axPos val="l"/>
        <c:majorGridlines/>
        <c:numFmt formatCode="0.00%" sourceLinked="1"/>
        <c:majorTickMark val="out"/>
        <c:minorTickMark val="none"/>
        <c:tickLblPos val="nextTo"/>
        <c:crossAx val="5245004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Capital restant du au 31/12/2021</c:v>
                </c:pt>
              </c:strCache>
            </c:strRef>
          </c:tx>
          <c:spPr>
            <a:solidFill>
              <a:srgbClr val="00B050"/>
            </a:solidFill>
          </c:spPr>
          <c:invertIfNegative val="0"/>
          <c:dLbls>
            <c:spPr>
              <a:noFill/>
              <a:ln>
                <a:noFill/>
              </a:ln>
              <a:effectLst/>
            </c:spPr>
            <c:txPr>
              <a:bodyPr/>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Eau Régie</c:v>
                </c:pt>
                <c:pt idx="1">
                  <c:v>Assainissement Régie</c:v>
                </c:pt>
                <c:pt idx="2">
                  <c:v>Eau Affermage</c:v>
                </c:pt>
                <c:pt idx="3">
                  <c:v>Assainissement Affermage</c:v>
                </c:pt>
              </c:strCache>
            </c:strRef>
          </c:cat>
          <c:val>
            <c:numRef>
              <c:f>Feuil1!$B$2:$B$5</c:f>
              <c:numCache>
                <c:formatCode>#,##0\ "€"</c:formatCode>
                <c:ptCount val="4"/>
                <c:pt idx="0">
                  <c:v>6592995</c:v>
                </c:pt>
                <c:pt idx="1">
                  <c:v>4471887</c:v>
                </c:pt>
                <c:pt idx="2">
                  <c:v>3728700</c:v>
                </c:pt>
                <c:pt idx="3">
                  <c:v>3079825</c:v>
                </c:pt>
              </c:numCache>
            </c:numRef>
          </c:val>
          <c:extLst>
            <c:ext xmlns:c16="http://schemas.microsoft.com/office/drawing/2014/chart" uri="{C3380CC4-5D6E-409C-BE32-E72D297353CC}">
              <c16:uniqueId val="{00000000-1B72-4F99-BD11-9A01E3B9C126}"/>
            </c:ext>
          </c:extLst>
        </c:ser>
        <c:ser>
          <c:idx val="1"/>
          <c:order val="1"/>
          <c:tx>
            <c:strRef>
              <c:f>Feuil1!$C$1</c:f>
              <c:strCache>
                <c:ptCount val="1"/>
                <c:pt idx="0">
                  <c:v>Capital remboursé en 2021</c:v>
                </c:pt>
              </c:strCache>
            </c:strRef>
          </c:tx>
          <c:spPr>
            <a:solidFill>
              <a:srgbClr val="00B0F0"/>
            </a:solidFill>
          </c:spPr>
          <c:invertIfNegative val="0"/>
          <c:dLbls>
            <c:spPr>
              <a:noFill/>
              <a:ln>
                <a:noFill/>
              </a:ln>
              <a:effectLst/>
            </c:spPr>
            <c:txPr>
              <a:bodyPr rot="5400000" vert="horz"/>
              <a:lstStyle/>
              <a:p>
                <a:pPr>
                  <a:defRPr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Eau Régie</c:v>
                </c:pt>
                <c:pt idx="1">
                  <c:v>Assainissement Régie</c:v>
                </c:pt>
                <c:pt idx="2">
                  <c:v>Eau Affermage</c:v>
                </c:pt>
                <c:pt idx="3">
                  <c:v>Assainissement Affermage</c:v>
                </c:pt>
              </c:strCache>
            </c:strRef>
          </c:cat>
          <c:val>
            <c:numRef>
              <c:f>Feuil1!$C$2:$C$5</c:f>
              <c:numCache>
                <c:formatCode>#,##0\ "€"</c:formatCode>
                <c:ptCount val="4"/>
                <c:pt idx="0">
                  <c:v>514534</c:v>
                </c:pt>
                <c:pt idx="1">
                  <c:v>342392</c:v>
                </c:pt>
                <c:pt idx="2">
                  <c:v>215988</c:v>
                </c:pt>
                <c:pt idx="3">
                  <c:v>183270</c:v>
                </c:pt>
              </c:numCache>
            </c:numRef>
          </c:val>
          <c:extLst>
            <c:ext xmlns:c16="http://schemas.microsoft.com/office/drawing/2014/chart" uri="{C3380CC4-5D6E-409C-BE32-E72D297353CC}">
              <c16:uniqueId val="{00000001-1B72-4F99-BD11-9A01E3B9C126}"/>
            </c:ext>
          </c:extLst>
        </c:ser>
        <c:ser>
          <c:idx val="2"/>
          <c:order val="2"/>
          <c:tx>
            <c:strRef>
              <c:f>Feuil1!$D$1</c:f>
              <c:strCache>
                <c:ptCount val="1"/>
                <c:pt idx="0">
                  <c:v>Capital emprunté en 2021</c:v>
                </c:pt>
              </c:strCache>
            </c:strRef>
          </c:tx>
          <c:spPr>
            <a:solidFill>
              <a:srgbClr val="FFFF00"/>
            </a:solidFill>
          </c:spPr>
          <c:invertIfNegative val="0"/>
          <c:dLbls>
            <c:spPr>
              <a:noFill/>
              <a:ln>
                <a:noFill/>
              </a:ln>
              <a:effectLst/>
            </c:spPr>
            <c:txPr>
              <a:bodyPr rot="5400000" vert="horz"/>
              <a:lstStyle/>
              <a:p>
                <a:pPr>
                  <a:defRPr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Feuil1!$A$2:$A$5</c:f>
              <c:strCache>
                <c:ptCount val="4"/>
                <c:pt idx="0">
                  <c:v>Eau Régie</c:v>
                </c:pt>
                <c:pt idx="1">
                  <c:v>Assainissement Régie</c:v>
                </c:pt>
                <c:pt idx="2">
                  <c:v>Eau Affermage</c:v>
                </c:pt>
                <c:pt idx="3">
                  <c:v>Assainissement Affermage</c:v>
                </c:pt>
              </c:strCache>
            </c:strRef>
          </c:cat>
          <c:val>
            <c:numRef>
              <c:f>Feuil1!$D$2:$D$5</c:f>
              <c:numCache>
                <c:formatCode>#,##0\ "€"</c:formatCode>
                <c:ptCount val="4"/>
                <c:pt idx="0">
                  <c:v>1463000</c:v>
                </c:pt>
                <c:pt idx="1">
                  <c:v>665000</c:v>
                </c:pt>
                <c:pt idx="2">
                  <c:v>0</c:v>
                </c:pt>
                <c:pt idx="3">
                  <c:v>0</c:v>
                </c:pt>
              </c:numCache>
            </c:numRef>
          </c:val>
          <c:extLst>
            <c:ext xmlns:c16="http://schemas.microsoft.com/office/drawing/2014/chart" uri="{C3380CC4-5D6E-409C-BE32-E72D297353CC}">
              <c16:uniqueId val="{00000002-1B72-4F99-BD11-9A01E3B9C126}"/>
            </c:ext>
          </c:extLst>
        </c:ser>
        <c:dLbls>
          <c:showLegendKey val="0"/>
          <c:showVal val="0"/>
          <c:showCatName val="0"/>
          <c:showSerName val="0"/>
          <c:showPercent val="0"/>
          <c:showBubbleSize val="0"/>
        </c:dLbls>
        <c:gapWidth val="150"/>
        <c:axId val="56437376"/>
        <c:axId val="56439168"/>
      </c:barChart>
      <c:catAx>
        <c:axId val="56437376"/>
        <c:scaling>
          <c:orientation val="minMax"/>
        </c:scaling>
        <c:delete val="0"/>
        <c:axPos val="b"/>
        <c:numFmt formatCode="General" sourceLinked="0"/>
        <c:majorTickMark val="out"/>
        <c:minorTickMark val="none"/>
        <c:tickLblPos val="nextTo"/>
        <c:crossAx val="56439168"/>
        <c:crosses val="autoZero"/>
        <c:auto val="1"/>
        <c:lblAlgn val="ctr"/>
        <c:lblOffset val="100"/>
        <c:noMultiLvlLbl val="0"/>
      </c:catAx>
      <c:valAx>
        <c:axId val="56439168"/>
        <c:scaling>
          <c:orientation val="minMax"/>
        </c:scaling>
        <c:delete val="0"/>
        <c:axPos val="l"/>
        <c:majorGridlines/>
        <c:numFmt formatCode="#,##0\ &quot;€&quot;" sourceLinked="1"/>
        <c:majorTickMark val="out"/>
        <c:minorTickMark val="none"/>
        <c:tickLblPos val="nextTo"/>
        <c:crossAx val="56437376"/>
        <c:crosses val="autoZero"/>
        <c:crossBetween val="between"/>
      </c:valAx>
    </c:plotArea>
    <c:legend>
      <c:legendPos val="b"/>
      <c:layout>
        <c:manualLayout>
          <c:xMode val="edge"/>
          <c:yMode val="edge"/>
          <c:x val="2.0076661927964159E-2"/>
          <c:y val="0.85522528214428073"/>
          <c:w val="0.95984667614407171"/>
          <c:h val="0.12976746237944958"/>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ideWall>
    <c:backWall>
      <c:thickness val="0"/>
    </c:backWall>
    <c:plotArea>
      <c:layout>
        <c:manualLayout>
          <c:layoutTarget val="inner"/>
          <c:xMode val="edge"/>
          <c:yMode val="edge"/>
          <c:x val="6.2499939167243362E-2"/>
          <c:y val="9.7784274564840512E-2"/>
          <c:w val="0.84100677725575157"/>
          <c:h val="0.81955328282667916"/>
        </c:manualLayout>
      </c:layout>
      <c:pie3DChart>
        <c:varyColors val="1"/>
        <c:ser>
          <c:idx val="0"/>
          <c:order val="0"/>
          <c:tx>
            <c:strRef>
              <c:f>Feuil1!$B$1</c:f>
              <c:strCache>
                <c:ptCount val="1"/>
                <c:pt idx="0">
                  <c:v>Colonne1</c:v>
                </c:pt>
              </c:strCache>
            </c:strRef>
          </c:tx>
          <c:spPr>
            <a:solidFill>
              <a:srgbClr val="54CC57"/>
            </a:solidFill>
          </c:spPr>
          <c:explosion val="25"/>
          <c:dPt>
            <c:idx val="0"/>
            <c:bubble3D val="0"/>
            <c:spPr>
              <a:solidFill>
                <a:srgbClr val="FFC000"/>
              </a:solidFill>
            </c:spPr>
            <c:extLst>
              <c:ext xmlns:c16="http://schemas.microsoft.com/office/drawing/2014/chart" uri="{C3380CC4-5D6E-409C-BE32-E72D297353CC}">
                <c16:uniqueId val="{00000014-A3C8-4809-A6BB-A8C75B4BED96}"/>
              </c:ext>
            </c:extLst>
          </c:dPt>
          <c:dPt>
            <c:idx val="1"/>
            <c:bubble3D val="0"/>
            <c:explosion val="22"/>
            <c:spPr>
              <a:solidFill>
                <a:srgbClr val="0070C0"/>
              </a:solidFill>
            </c:spPr>
            <c:extLst>
              <c:ext xmlns:c16="http://schemas.microsoft.com/office/drawing/2014/chart" uri="{C3380CC4-5D6E-409C-BE32-E72D297353CC}">
                <c16:uniqueId val="{00000001-A3C8-4809-A6BB-A8C75B4BED96}"/>
              </c:ext>
            </c:extLst>
          </c:dPt>
          <c:dPt>
            <c:idx val="2"/>
            <c:bubble3D val="0"/>
            <c:spPr>
              <a:solidFill>
                <a:schemeClr val="tx2">
                  <a:lumMod val="60000"/>
                  <a:lumOff val="40000"/>
                </a:schemeClr>
              </a:solidFill>
            </c:spPr>
            <c:extLst>
              <c:ext xmlns:c16="http://schemas.microsoft.com/office/drawing/2014/chart" uri="{C3380CC4-5D6E-409C-BE32-E72D297353CC}">
                <c16:uniqueId val="{00000003-A3C8-4809-A6BB-A8C75B4BED96}"/>
              </c:ext>
            </c:extLst>
          </c:dPt>
          <c:dPt>
            <c:idx val="3"/>
            <c:bubble3D val="0"/>
            <c:explosion val="28"/>
            <c:spPr>
              <a:solidFill>
                <a:srgbClr val="FFFF00"/>
              </a:solidFill>
            </c:spPr>
            <c:extLst>
              <c:ext xmlns:c16="http://schemas.microsoft.com/office/drawing/2014/chart" uri="{C3380CC4-5D6E-409C-BE32-E72D297353CC}">
                <c16:uniqueId val="{00000005-A3C8-4809-A6BB-A8C75B4BED96}"/>
              </c:ext>
            </c:extLst>
          </c:dPt>
          <c:dPt>
            <c:idx val="4"/>
            <c:bubble3D val="0"/>
            <c:spPr>
              <a:solidFill>
                <a:srgbClr val="FF0000"/>
              </a:solidFill>
            </c:spPr>
            <c:extLst>
              <c:ext xmlns:c16="http://schemas.microsoft.com/office/drawing/2014/chart" uri="{C3380CC4-5D6E-409C-BE32-E72D297353CC}">
                <c16:uniqueId val="{00000007-A3C8-4809-A6BB-A8C75B4BED96}"/>
              </c:ext>
            </c:extLst>
          </c:dPt>
          <c:dPt>
            <c:idx val="5"/>
            <c:bubble3D val="0"/>
            <c:spPr>
              <a:solidFill>
                <a:srgbClr val="7030A0"/>
              </a:solidFill>
            </c:spPr>
            <c:extLst>
              <c:ext xmlns:c16="http://schemas.microsoft.com/office/drawing/2014/chart" uri="{C3380CC4-5D6E-409C-BE32-E72D297353CC}">
                <c16:uniqueId val="{00000009-A3C8-4809-A6BB-A8C75B4BED96}"/>
              </c:ext>
            </c:extLst>
          </c:dPt>
          <c:dPt>
            <c:idx val="6"/>
            <c:bubble3D val="0"/>
            <c:spPr>
              <a:solidFill>
                <a:srgbClr val="00B0F0"/>
              </a:solidFill>
            </c:spPr>
            <c:extLst>
              <c:ext xmlns:c16="http://schemas.microsoft.com/office/drawing/2014/chart" uri="{C3380CC4-5D6E-409C-BE32-E72D297353CC}">
                <c16:uniqueId val="{0000000B-A3C8-4809-A6BB-A8C75B4BED96}"/>
              </c:ext>
            </c:extLst>
          </c:dPt>
          <c:dPt>
            <c:idx val="7"/>
            <c:bubble3D val="0"/>
            <c:spPr>
              <a:solidFill>
                <a:schemeClr val="bg2">
                  <a:lumMod val="75000"/>
                </a:schemeClr>
              </a:solidFill>
            </c:spPr>
            <c:extLst>
              <c:ext xmlns:c16="http://schemas.microsoft.com/office/drawing/2014/chart" uri="{C3380CC4-5D6E-409C-BE32-E72D297353CC}">
                <c16:uniqueId val="{0000000D-A3C8-4809-A6BB-A8C75B4BED96}"/>
              </c:ext>
            </c:extLst>
          </c:dPt>
          <c:dPt>
            <c:idx val="8"/>
            <c:bubble3D val="0"/>
            <c:spPr>
              <a:solidFill>
                <a:schemeClr val="accent6">
                  <a:lumMod val="75000"/>
                </a:schemeClr>
              </a:solidFill>
            </c:spPr>
            <c:extLst>
              <c:ext xmlns:c16="http://schemas.microsoft.com/office/drawing/2014/chart" uri="{C3380CC4-5D6E-409C-BE32-E72D297353CC}">
                <c16:uniqueId val="{0000000F-A3C8-4809-A6BB-A8C75B4BED96}"/>
              </c:ext>
            </c:extLst>
          </c:dPt>
          <c:dPt>
            <c:idx val="9"/>
            <c:bubble3D val="0"/>
            <c:spPr>
              <a:solidFill>
                <a:schemeClr val="accent1"/>
              </a:solidFill>
            </c:spPr>
            <c:extLst>
              <c:ext xmlns:c16="http://schemas.microsoft.com/office/drawing/2014/chart" uri="{C3380CC4-5D6E-409C-BE32-E72D297353CC}">
                <c16:uniqueId val="{00000011-A3C8-4809-A6BB-A8C75B4BED96}"/>
              </c:ext>
            </c:extLst>
          </c:dPt>
          <c:dPt>
            <c:idx val="10"/>
            <c:bubble3D val="0"/>
            <c:spPr>
              <a:solidFill>
                <a:schemeClr val="accent3">
                  <a:lumMod val="40000"/>
                  <a:lumOff val="60000"/>
                </a:schemeClr>
              </a:solidFill>
            </c:spPr>
            <c:extLst>
              <c:ext xmlns:c16="http://schemas.microsoft.com/office/drawing/2014/chart" uri="{C3380CC4-5D6E-409C-BE32-E72D297353CC}">
                <c16:uniqueId val="{00000013-A3C8-4809-A6BB-A8C75B4BED96}"/>
              </c:ext>
            </c:extLst>
          </c:dPt>
          <c:dLbls>
            <c:dLbl>
              <c:idx val="0"/>
              <c:layout>
                <c:manualLayout>
                  <c:x val="9.4329462423362889E-2"/>
                  <c:y val="6.206956360218707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4-A3C8-4809-A6BB-A8C75B4BED96}"/>
                </c:ext>
              </c:extLst>
            </c:dLbl>
            <c:dLbl>
              <c:idx val="1"/>
              <c:layout>
                <c:manualLayout>
                  <c:x val="0.12107444290051979"/>
                  <c:y val="-3.680555555555555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3C8-4809-A6BB-A8C75B4BED96}"/>
                </c:ext>
              </c:extLst>
            </c:dLbl>
            <c:dLbl>
              <c:idx val="2"/>
              <c:layout>
                <c:manualLayout>
                  <c:x val="8.4014205577911311E-2"/>
                  <c:y val="-1.251152972667119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3C8-4809-A6BB-A8C75B4BED96}"/>
                </c:ext>
              </c:extLst>
            </c:dLbl>
            <c:dLbl>
              <c:idx val="3"/>
              <c:layout>
                <c:manualLayout>
                  <c:x val="2.3524693113194578E-2"/>
                  <c:y val="1.214399950393108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3C8-4809-A6BB-A8C75B4BED96}"/>
                </c:ext>
              </c:extLst>
            </c:dLbl>
            <c:dLbl>
              <c:idx val="4"/>
              <c:layout>
                <c:manualLayout>
                  <c:x val="-7.695472631101255E-2"/>
                  <c:y val="8.0772679004658399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3C8-4809-A6BB-A8C75B4BED96}"/>
                </c:ext>
              </c:extLst>
            </c:dLbl>
            <c:dLbl>
              <c:idx val="5"/>
              <c:layout>
                <c:manualLayout>
                  <c:x val="-0.12279214738851994"/>
                  <c:y val="-4.2947424446379339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3C8-4809-A6BB-A8C75B4BED96}"/>
                </c:ext>
              </c:extLst>
            </c:dLbl>
            <c:dLbl>
              <c:idx val="6"/>
              <c:layout>
                <c:manualLayout>
                  <c:x val="-7.3346958624183001E-2"/>
                  <c:y val="-8.1284573031937014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3C8-4809-A6BB-A8C75B4BED96}"/>
                </c:ext>
              </c:extLst>
            </c:dLbl>
            <c:dLbl>
              <c:idx val="7"/>
              <c:layout>
                <c:manualLayout>
                  <c:x val="-0.13584754707104107"/>
                  <c:y val="-6.287172872264838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A3C8-4809-A6BB-A8C75B4BED96}"/>
                </c:ext>
              </c:extLst>
            </c:dLbl>
            <c:dLbl>
              <c:idx val="8"/>
              <c:layout>
                <c:manualLayout>
                  <c:x val="-0.16665900173933018"/>
                  <c:y val="-1.042437380280454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A3C8-4809-A6BB-A8C75B4BED96}"/>
                </c:ext>
              </c:extLst>
            </c:dLbl>
            <c:dLbl>
              <c:idx val="9"/>
              <c:layout>
                <c:manualLayout>
                  <c:x val="-5.5067757957654562E-2"/>
                  <c:y val="-1.685523256664083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1-A3C8-4809-A6BB-A8C75B4BED96}"/>
                </c:ext>
              </c:extLst>
            </c:dLbl>
            <c:dLbl>
              <c:idx val="10"/>
              <c:layout>
                <c:manualLayout>
                  <c:x val="0.16502892719243689"/>
                  <c:y val="-8.1213718580473472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3-A3C8-4809-A6BB-A8C75B4BED96}"/>
                </c:ext>
              </c:extLst>
            </c:dLbl>
            <c:dLbl>
              <c:idx val="11"/>
              <c:layout>
                <c:manualLayout>
                  <c:x val="0.15700070663330112"/>
                  <c:y val="5.79671072833350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A3C8-4809-A6BB-A8C75B4BED96}"/>
                </c:ext>
              </c:extLst>
            </c:dLbl>
            <c:dLbl>
              <c:idx val="12"/>
              <c:layout>
                <c:manualLayout>
                  <c:x val="0.20709964502869846"/>
                  <c:y val="-8.655266197780345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6-A3C8-4809-A6BB-A8C75B4BED96}"/>
                </c:ext>
              </c:extLst>
            </c:dLbl>
            <c:numFmt formatCode="0.00%" sourceLinked="0"/>
            <c:spPr>
              <a:noFill/>
              <a:ln>
                <a:noFill/>
              </a:ln>
              <a:effectLst/>
            </c:spPr>
            <c:txPr>
              <a:bodyPr/>
              <a:lstStyle/>
              <a:p>
                <a:pPr>
                  <a:defRPr sz="1600" b="1"/>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Feuil1!$A$2:$A$12</c:f>
              <c:strCache>
                <c:ptCount val="11"/>
                <c:pt idx="0">
                  <c:v>CFE</c:v>
                </c:pt>
                <c:pt idx="1">
                  <c:v>TVA</c:v>
                </c:pt>
                <c:pt idx="2">
                  <c:v>THRS</c:v>
                </c:pt>
                <c:pt idx="3">
                  <c:v>COMPENSATIONS</c:v>
                </c:pt>
                <c:pt idx="4">
                  <c:v>TFNB/TAFNB</c:v>
                </c:pt>
                <c:pt idx="5">
                  <c:v>CVAE</c:v>
                </c:pt>
                <c:pt idx="6">
                  <c:v>TASCOM</c:v>
                </c:pt>
                <c:pt idx="7">
                  <c:v>IFER</c:v>
                </c:pt>
                <c:pt idx="8">
                  <c:v>TEOM</c:v>
                </c:pt>
                <c:pt idx="9">
                  <c:v>VT</c:v>
                </c:pt>
                <c:pt idx="10">
                  <c:v>FNGIR</c:v>
                </c:pt>
              </c:strCache>
            </c:strRef>
          </c:cat>
          <c:val>
            <c:numRef>
              <c:f>Feuil1!$B$2:$B$12</c:f>
              <c:numCache>
                <c:formatCode>_("€"* #,##0_);_("€"* \(#,##0\);_("€"* "-"_);_(@_)</c:formatCode>
                <c:ptCount val="11"/>
                <c:pt idx="0">
                  <c:v>10605833</c:v>
                </c:pt>
                <c:pt idx="1">
                  <c:v>6149491</c:v>
                </c:pt>
                <c:pt idx="2">
                  <c:v>942677</c:v>
                </c:pt>
                <c:pt idx="3">
                  <c:v>4989524</c:v>
                </c:pt>
                <c:pt idx="4">
                  <c:v>150156</c:v>
                </c:pt>
                <c:pt idx="5">
                  <c:v>4505858</c:v>
                </c:pt>
                <c:pt idx="6">
                  <c:v>1044329</c:v>
                </c:pt>
                <c:pt idx="7">
                  <c:v>2347078</c:v>
                </c:pt>
                <c:pt idx="8">
                  <c:v>9931996</c:v>
                </c:pt>
                <c:pt idx="9">
                  <c:v>1860722</c:v>
                </c:pt>
                <c:pt idx="10">
                  <c:v>779697</c:v>
                </c:pt>
              </c:numCache>
            </c:numRef>
          </c:val>
          <c:extLst>
            <c:ext xmlns:c16="http://schemas.microsoft.com/office/drawing/2014/chart" uri="{C3380CC4-5D6E-409C-BE32-E72D297353CC}">
              <c16:uniqueId val="{00000017-A3C8-4809-A6BB-A8C75B4BED96}"/>
            </c:ext>
          </c:extLst>
        </c:ser>
        <c:ser>
          <c:idx val="1"/>
          <c:order val="1"/>
          <c:tx>
            <c:strRef>
              <c:f>Feuil1!$C$1</c:f>
              <c:strCache>
                <c:ptCount val="1"/>
              </c:strCache>
            </c:strRef>
          </c:tx>
          <c:cat>
            <c:strRef>
              <c:f>Feuil1!$A$2:$A$12</c:f>
              <c:strCache>
                <c:ptCount val="11"/>
                <c:pt idx="0">
                  <c:v>CFE</c:v>
                </c:pt>
                <c:pt idx="1">
                  <c:v>TVA</c:v>
                </c:pt>
                <c:pt idx="2">
                  <c:v>THRS</c:v>
                </c:pt>
                <c:pt idx="3">
                  <c:v>COMPENSATIONS</c:v>
                </c:pt>
                <c:pt idx="4">
                  <c:v>TFNB/TAFNB</c:v>
                </c:pt>
                <c:pt idx="5">
                  <c:v>CVAE</c:v>
                </c:pt>
                <c:pt idx="6">
                  <c:v>TASCOM</c:v>
                </c:pt>
                <c:pt idx="7">
                  <c:v>IFER</c:v>
                </c:pt>
                <c:pt idx="8">
                  <c:v>TEOM</c:v>
                </c:pt>
                <c:pt idx="9">
                  <c:v>VT</c:v>
                </c:pt>
                <c:pt idx="10">
                  <c:v>FNGIR</c:v>
                </c:pt>
              </c:strCache>
            </c:strRef>
          </c:cat>
          <c:val>
            <c:numRef>
              <c:f>Feuil1!$C$2:$C$12</c:f>
              <c:numCache>
                <c:formatCode>General</c:formatCode>
                <c:ptCount val="11"/>
              </c:numCache>
            </c:numRef>
          </c:val>
          <c:extLst>
            <c:ext xmlns:c16="http://schemas.microsoft.com/office/drawing/2014/chart" uri="{C3380CC4-5D6E-409C-BE32-E72D297353CC}">
              <c16:uniqueId val="{00000018-A3C8-4809-A6BB-A8C75B4BED96}"/>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98578398696441"/>
          <c:y val="4.2718905415738119E-2"/>
          <c:w val="0.81888747362462044"/>
          <c:h val="0.76474168853893265"/>
        </c:manualLayout>
      </c:layout>
      <c:lineChart>
        <c:grouping val="standard"/>
        <c:varyColors val="0"/>
        <c:ser>
          <c:idx val="0"/>
          <c:order val="0"/>
          <c:tx>
            <c:strRef>
              <c:f>Feuil1!$B$1</c:f>
              <c:strCache>
                <c:ptCount val="1"/>
                <c:pt idx="0">
                  <c:v>DGF</c:v>
                </c:pt>
              </c:strCache>
            </c:strRef>
          </c:tx>
          <c:spPr>
            <a:ln>
              <a:solidFill>
                <a:srgbClr val="00B050"/>
              </a:solidFill>
            </a:ln>
          </c:spPr>
          <c:marker>
            <c:spPr>
              <a:solidFill>
                <a:srgbClr val="54CC57"/>
              </a:solidFill>
            </c:spPr>
          </c:marker>
          <c:dLbls>
            <c:dLbl>
              <c:idx val="0"/>
              <c:layout>
                <c:manualLayout>
                  <c:x val="-7.8275561974595412E-2"/>
                  <c:y val="4.75905046498101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69-4E78-873A-79A2819760B7}"/>
                </c:ext>
              </c:extLst>
            </c:dLbl>
            <c:dLbl>
              <c:idx val="1"/>
              <c:layout>
                <c:manualLayout>
                  <c:x val="-6.3898224271377257E-2"/>
                  <c:y val="7.16699370004640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69-4E78-873A-79A2819760B7}"/>
                </c:ext>
              </c:extLst>
            </c:dLbl>
            <c:dLbl>
              <c:idx val="2"/>
              <c:layout>
                <c:manualLayout>
                  <c:x val="-9.1684373032625999E-2"/>
                  <c:y val="6.00064045171451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769-4E78-873A-79A2819760B7}"/>
                </c:ext>
              </c:extLst>
            </c:dLbl>
            <c:dLbl>
              <c:idx val="3"/>
              <c:layout>
                <c:manualLayout>
                  <c:x val="-0.10130718954248366"/>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69-4E78-873A-79A2819760B7}"/>
                </c:ext>
              </c:extLst>
            </c:dLbl>
            <c:dLbl>
              <c:idx val="4"/>
              <c:layout>
                <c:manualLayout>
                  <c:x val="-7.7576449838906783E-2"/>
                  <c:y val="5.1521236202513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769-4E78-873A-79A2819760B7}"/>
                </c:ext>
              </c:extLst>
            </c:dLbl>
            <c:dLbl>
              <c:idx val="5"/>
              <c:layout>
                <c:manualLayout>
                  <c:x val="-7.7896553160759802E-2"/>
                  <c:y val="-5.4466987328205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769-4E78-873A-79A2819760B7}"/>
                </c:ext>
              </c:extLst>
            </c:dLbl>
            <c:dLbl>
              <c:idx val="6"/>
              <c:layout>
                <c:manualLayout>
                  <c:x val="-6.6138484612820903E-2"/>
                  <c:y val="4.14986570119658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769-4E78-873A-79A2819760B7}"/>
                </c:ext>
              </c:extLst>
            </c:dLbl>
            <c:dLbl>
              <c:idx val="7"/>
              <c:layout>
                <c:manualLayout>
                  <c:x val="-5.9524636151538822E-2"/>
                  <c:y val="-0.11930863890940227"/>
                </c:manualLayout>
              </c:layout>
              <c:showLegendKey val="0"/>
              <c:showVal val="1"/>
              <c:showCatName val="0"/>
              <c:showSerName val="0"/>
              <c:showPercent val="0"/>
              <c:showBubbleSize val="0"/>
              <c:extLst>
                <c:ext xmlns:c15="http://schemas.microsoft.com/office/drawing/2012/chart" uri="{CE6537A1-D6FC-4f65-9D91-7224C49458BB}">
                  <c15:layout>
                    <c:manualLayout>
                      <c:w val="0.17506122004962413"/>
                      <c:h val="9.2399455616042667E-2"/>
                    </c:manualLayout>
                  </c15:layout>
                </c:ext>
                <c:ext xmlns:c16="http://schemas.microsoft.com/office/drawing/2014/chart" uri="{C3380CC4-5D6E-409C-BE32-E72D297353CC}">
                  <c16:uniqueId val="{00000011-9769-4E78-873A-79A2819760B7}"/>
                </c:ext>
              </c:extLst>
            </c:dLbl>
            <c:dLbl>
              <c:idx val="8"/>
              <c:layout>
                <c:manualLayout>
                  <c:x val="0"/>
                  <c:y val="7.78099818974362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53F-4AF7-8F15-F95174222F79}"/>
                </c:ext>
              </c:extLst>
            </c:dLbl>
            <c:spPr>
              <a:noFill/>
              <a:ln>
                <a:noFill/>
              </a:ln>
              <a:effectLst/>
            </c:spPr>
            <c:txPr>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 "€"</c:formatCode>
                <c:ptCount val="9"/>
                <c:pt idx="0">
                  <c:v>6614608</c:v>
                </c:pt>
                <c:pt idx="1">
                  <c:v>6582023</c:v>
                </c:pt>
                <c:pt idx="2">
                  <c:v>5687802</c:v>
                </c:pt>
                <c:pt idx="3">
                  <c:v>4761804</c:v>
                </c:pt>
                <c:pt idx="4">
                  <c:v>4259223</c:v>
                </c:pt>
                <c:pt idx="5">
                  <c:v>4056814</c:v>
                </c:pt>
                <c:pt idx="6">
                  <c:v>4023139</c:v>
                </c:pt>
                <c:pt idx="7">
                  <c:v>4013611</c:v>
                </c:pt>
                <c:pt idx="8">
                  <c:v>4004344</c:v>
                </c:pt>
              </c:numCache>
            </c:numRef>
          </c:val>
          <c:smooth val="0"/>
          <c:extLst>
            <c:ext xmlns:c16="http://schemas.microsoft.com/office/drawing/2014/chart" uri="{C3380CC4-5D6E-409C-BE32-E72D297353CC}">
              <c16:uniqueId val="{00000007-9769-4E78-873A-79A2819760B7}"/>
            </c:ext>
          </c:extLst>
        </c:ser>
        <c:ser>
          <c:idx val="1"/>
          <c:order val="1"/>
          <c:tx>
            <c:strRef>
              <c:f>Feuil1!$C$1</c:f>
              <c:strCache>
                <c:ptCount val="1"/>
                <c:pt idx="0">
                  <c:v>FPIC</c:v>
                </c:pt>
              </c:strCache>
            </c:strRef>
          </c:tx>
          <c:spPr>
            <a:ln>
              <a:solidFill>
                <a:srgbClr val="FF0000"/>
              </a:solidFill>
            </a:ln>
          </c:spPr>
          <c:marker>
            <c:spPr>
              <a:solidFill>
                <a:srgbClr val="FF0000"/>
              </a:solidFill>
            </c:spPr>
          </c:marker>
          <c:dLbls>
            <c:dLbl>
              <c:idx val="0"/>
              <c:layout>
                <c:manualLayout>
                  <c:x val="-7.3529411764705885E-2"/>
                  <c:y val="-4.72222222222222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769-4E78-873A-79A2819760B7}"/>
                </c:ext>
              </c:extLst>
            </c:dLbl>
            <c:dLbl>
              <c:idx val="1"/>
              <c:layout>
                <c:manualLayout>
                  <c:x val="-7.0261437908496732E-2"/>
                  <c:y val="-3.8888888888888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769-4E78-873A-79A2819760B7}"/>
                </c:ext>
              </c:extLst>
            </c:dLbl>
            <c:dLbl>
              <c:idx val="2"/>
              <c:layout>
                <c:manualLayout>
                  <c:x val="-5.7189542483660129E-2"/>
                  <c:y val="-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769-4E78-873A-79A2819760B7}"/>
                </c:ext>
              </c:extLst>
            </c:dLbl>
            <c:dLbl>
              <c:idx val="3"/>
              <c:layout>
                <c:manualLayout>
                  <c:x val="-4.7385620915032678E-2"/>
                  <c:y val="-3.05555555555555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769-4E78-873A-79A2819760B7}"/>
                </c:ext>
              </c:extLst>
            </c:dLbl>
            <c:dLbl>
              <c:idx val="4"/>
              <c:layout>
                <c:manualLayout>
                  <c:x val="-4.52588601266527E-2"/>
                  <c:y val="-5.29779779370920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769-4E78-873A-79A2819760B7}"/>
                </c:ext>
              </c:extLst>
            </c:dLbl>
            <c:dLbl>
              <c:idx val="5"/>
              <c:layout>
                <c:manualLayout>
                  <c:x val="-3.9683206495574566E-2"/>
                  <c:y val="-5.18733212649575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769-4E78-873A-79A2819760B7}"/>
                </c:ext>
              </c:extLst>
            </c:dLbl>
            <c:dLbl>
              <c:idx val="6"/>
              <c:layout>
                <c:manualLayout>
                  <c:x val="-3.2334370255156834E-2"/>
                  <c:y val="-5.44669873282054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769-4E78-873A-79A2819760B7}"/>
                </c:ext>
              </c:extLst>
            </c:dLbl>
            <c:dLbl>
              <c:idx val="7"/>
              <c:layout>
                <c:manualLayout>
                  <c:x val="-3.0864626152649812E-2"/>
                  <c:y val="5.4466987328205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769-4E78-873A-79A2819760B7}"/>
                </c:ext>
              </c:extLst>
            </c:dLbl>
            <c:dLbl>
              <c:idx val="8"/>
              <c:layout>
                <c:manualLayout>
                  <c:x val="-1.0777998910022481E-16"/>
                  <c:y val="-5.96543194547012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53F-4AF7-8F15-F95174222F79}"/>
                </c:ext>
              </c:extLst>
            </c:dLbl>
            <c:spPr>
              <a:noFill/>
              <a:ln>
                <a:noFill/>
              </a:ln>
              <a:effectLst/>
            </c:spPr>
            <c:txPr>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 "€"</c:formatCode>
                <c:ptCount val="9"/>
                <c:pt idx="0">
                  <c:v>68772</c:v>
                </c:pt>
                <c:pt idx="1">
                  <c:v>139422</c:v>
                </c:pt>
                <c:pt idx="2">
                  <c:v>181355</c:v>
                </c:pt>
                <c:pt idx="3">
                  <c:v>346575</c:v>
                </c:pt>
                <c:pt idx="4">
                  <c:v>725705</c:v>
                </c:pt>
                <c:pt idx="5">
                  <c:v>861408</c:v>
                </c:pt>
                <c:pt idx="6">
                  <c:v>912143</c:v>
                </c:pt>
                <c:pt idx="7">
                  <c:v>842018</c:v>
                </c:pt>
                <c:pt idx="8">
                  <c:v>890554</c:v>
                </c:pt>
              </c:numCache>
            </c:numRef>
          </c:val>
          <c:smooth val="0"/>
          <c:extLst>
            <c:ext xmlns:c16="http://schemas.microsoft.com/office/drawing/2014/chart" uri="{C3380CC4-5D6E-409C-BE32-E72D297353CC}">
              <c16:uniqueId val="{0000000F-9769-4E78-873A-79A2819760B7}"/>
            </c:ext>
          </c:extLst>
        </c:ser>
        <c:dLbls>
          <c:showLegendKey val="0"/>
          <c:showVal val="0"/>
          <c:showCatName val="0"/>
          <c:showSerName val="0"/>
          <c:showPercent val="0"/>
          <c:showBubbleSize val="0"/>
        </c:dLbls>
        <c:marker val="1"/>
        <c:smooth val="0"/>
        <c:axId val="46087168"/>
        <c:axId val="46093056"/>
      </c:lineChart>
      <c:catAx>
        <c:axId val="46087168"/>
        <c:scaling>
          <c:orientation val="minMax"/>
        </c:scaling>
        <c:delete val="0"/>
        <c:axPos val="b"/>
        <c:numFmt formatCode="General" sourceLinked="1"/>
        <c:majorTickMark val="out"/>
        <c:minorTickMark val="none"/>
        <c:tickLblPos val="nextTo"/>
        <c:txPr>
          <a:bodyPr/>
          <a:lstStyle/>
          <a:p>
            <a:pPr>
              <a:defRPr b="0"/>
            </a:pPr>
            <a:endParaRPr lang="fr-FR"/>
          </a:p>
        </c:txPr>
        <c:crossAx val="46093056"/>
        <c:crosses val="autoZero"/>
        <c:auto val="1"/>
        <c:lblAlgn val="ctr"/>
        <c:lblOffset val="100"/>
        <c:noMultiLvlLbl val="0"/>
      </c:catAx>
      <c:valAx>
        <c:axId val="46093056"/>
        <c:scaling>
          <c:orientation val="minMax"/>
        </c:scaling>
        <c:delete val="0"/>
        <c:axPos val="l"/>
        <c:majorGridlines/>
        <c:numFmt formatCode="#,##0\ &quot;€&quot;" sourceLinked="1"/>
        <c:majorTickMark val="out"/>
        <c:minorTickMark val="none"/>
        <c:tickLblPos val="nextTo"/>
        <c:txPr>
          <a:bodyPr/>
          <a:lstStyle/>
          <a:p>
            <a:pPr>
              <a:defRPr b="0"/>
            </a:pPr>
            <a:endParaRPr lang="fr-FR"/>
          </a:p>
        </c:txPr>
        <c:crossAx val="46087168"/>
        <c:crosses val="autoZero"/>
        <c:crossBetween val="between"/>
      </c:valAx>
    </c:plotArea>
    <c:legend>
      <c:legendPos val="b"/>
      <c:layout/>
      <c:overlay val="0"/>
    </c:legend>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4.1498657011965992E-2"/>
          <c:y val="0.15169648462832294"/>
          <c:w val="0.92045352035908656"/>
          <c:h val="0.83599868102510577"/>
        </c:manualLayout>
      </c:layout>
      <c:pie3DChart>
        <c:varyColors val="1"/>
        <c:ser>
          <c:idx val="0"/>
          <c:order val="0"/>
          <c:tx>
            <c:strRef>
              <c:f>Feuil1!$B$1</c:f>
              <c:strCache>
                <c:ptCount val="1"/>
                <c:pt idx="0">
                  <c:v>Colonne1</c:v>
                </c:pt>
              </c:strCache>
            </c:strRef>
          </c:tx>
          <c:spPr>
            <a:solidFill>
              <a:srgbClr val="FFFF00"/>
            </a:solidFill>
          </c:spPr>
          <c:explosion val="23"/>
          <c:dPt>
            <c:idx val="0"/>
            <c:bubble3D val="0"/>
            <c:spPr>
              <a:solidFill>
                <a:srgbClr val="54CC57"/>
              </a:solidFill>
            </c:spPr>
            <c:extLst>
              <c:ext xmlns:c16="http://schemas.microsoft.com/office/drawing/2014/chart" uri="{C3380CC4-5D6E-409C-BE32-E72D297353CC}">
                <c16:uniqueId val="{00000001-AF6F-4503-ABEB-DAF5AB59104E}"/>
              </c:ext>
            </c:extLst>
          </c:dPt>
          <c:dPt>
            <c:idx val="2"/>
            <c:bubble3D val="0"/>
            <c:spPr>
              <a:solidFill>
                <a:schemeClr val="accent1">
                  <a:lumMod val="60000"/>
                  <a:lumOff val="40000"/>
                </a:schemeClr>
              </a:solidFill>
            </c:spPr>
            <c:extLst>
              <c:ext xmlns:c16="http://schemas.microsoft.com/office/drawing/2014/chart" uri="{C3380CC4-5D6E-409C-BE32-E72D297353CC}">
                <c16:uniqueId val="{00000003-AF6F-4503-ABEB-DAF5AB59104E}"/>
              </c:ext>
            </c:extLst>
          </c:dPt>
          <c:dPt>
            <c:idx val="3"/>
            <c:bubble3D val="0"/>
            <c:spPr>
              <a:solidFill>
                <a:srgbClr val="FFC000"/>
              </a:solidFill>
            </c:spPr>
            <c:extLst>
              <c:ext xmlns:c16="http://schemas.microsoft.com/office/drawing/2014/chart" uri="{C3380CC4-5D6E-409C-BE32-E72D297353CC}">
                <c16:uniqueId val="{00000005-AF6F-4503-ABEB-DAF5AB59104E}"/>
              </c:ext>
            </c:extLst>
          </c:dPt>
          <c:dPt>
            <c:idx val="4"/>
            <c:bubble3D val="0"/>
            <c:spPr>
              <a:solidFill>
                <a:srgbClr val="00B0F0"/>
              </a:solidFill>
            </c:spPr>
            <c:extLst>
              <c:ext xmlns:c16="http://schemas.microsoft.com/office/drawing/2014/chart" uri="{C3380CC4-5D6E-409C-BE32-E72D297353CC}">
                <c16:uniqueId val="{00000007-AF6F-4503-ABEB-DAF5AB59104E}"/>
              </c:ext>
            </c:extLst>
          </c:dPt>
          <c:dPt>
            <c:idx val="5"/>
            <c:bubble3D val="0"/>
            <c:spPr>
              <a:solidFill>
                <a:srgbClr val="FF0000"/>
              </a:solidFill>
            </c:spPr>
            <c:extLst>
              <c:ext xmlns:c16="http://schemas.microsoft.com/office/drawing/2014/chart" uri="{C3380CC4-5D6E-409C-BE32-E72D297353CC}">
                <c16:uniqueId val="{00000009-AF6F-4503-ABEB-DAF5AB59104E}"/>
              </c:ext>
            </c:extLst>
          </c:dPt>
          <c:dPt>
            <c:idx val="7"/>
            <c:bubble3D val="0"/>
            <c:spPr>
              <a:solidFill>
                <a:srgbClr val="7030A0"/>
              </a:solidFill>
            </c:spPr>
            <c:extLst>
              <c:ext xmlns:c16="http://schemas.microsoft.com/office/drawing/2014/chart" uri="{C3380CC4-5D6E-409C-BE32-E72D297353CC}">
                <c16:uniqueId val="{0000000C-AF6F-4503-ABEB-DAF5AB59104E}"/>
              </c:ext>
            </c:extLst>
          </c:dPt>
          <c:dLbls>
            <c:dLbl>
              <c:idx val="0"/>
              <c:layout>
                <c:manualLayout>
                  <c:x val="-0.17488719740757097"/>
                  <c:y val="4.6957395560699902E-2"/>
                </c:manualLayout>
              </c:layout>
              <c:numFmt formatCode="0.00%" sourceLinked="0"/>
              <c:spPr>
                <a:noFill/>
                <a:ln>
                  <a:noFill/>
                </a:ln>
                <a:effectLst/>
              </c:spPr>
              <c:txPr>
                <a:bodyPr/>
                <a:lstStyle/>
                <a:p>
                  <a:pPr>
                    <a:defRPr sz="2000" b="1" i="0" baseline="0"/>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0953428143838359"/>
                      <c:h val="0.12807281749056304"/>
                    </c:manualLayout>
                  </c15:layout>
                </c:ext>
                <c:ext xmlns:c16="http://schemas.microsoft.com/office/drawing/2014/chart" uri="{C3380CC4-5D6E-409C-BE32-E72D297353CC}">
                  <c16:uniqueId val="{00000001-AF6F-4503-ABEB-DAF5AB59104E}"/>
                </c:ext>
              </c:extLst>
            </c:dLbl>
            <c:dLbl>
              <c:idx val="1"/>
              <c:layout>
                <c:manualLayout>
                  <c:x val="4.9560086227580638E-2"/>
                  <c:y val="-0.29941755502618572"/>
                </c:manualLayout>
              </c:layout>
              <c:numFmt formatCode="0.00%" sourceLinked="0"/>
              <c:spPr>
                <a:noFill/>
                <a:ln>
                  <a:noFill/>
                </a:ln>
                <a:effectLst/>
              </c:spPr>
              <c:txPr>
                <a:bodyPr/>
                <a:lstStyle/>
                <a:p>
                  <a:pPr>
                    <a:defRPr sz="2000" b="1" i="0" baseline="0"/>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0953428143838359"/>
                      <c:h val="0.10551395452184897"/>
                    </c:manualLayout>
                  </c15:layout>
                </c:ext>
                <c:ext xmlns:c16="http://schemas.microsoft.com/office/drawing/2014/chart" uri="{C3380CC4-5D6E-409C-BE32-E72D297353CC}">
                  <c16:uniqueId val="{0000000A-AF6F-4503-ABEB-DAF5AB59104E}"/>
                </c:ext>
              </c:extLst>
            </c:dLbl>
            <c:dLbl>
              <c:idx val="2"/>
              <c:layout>
                <c:manualLayout>
                  <c:x val="0.12591469761996565"/>
                  <c:y val="2.389220965112403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AF6F-4503-ABEB-DAF5AB59104E}"/>
                </c:ext>
              </c:extLst>
            </c:dLbl>
            <c:dLbl>
              <c:idx val="3"/>
              <c:layout>
                <c:manualLayout>
                  <c:x val="-0.25552538321952833"/>
                  <c:y val="-9.6901626315024619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AF6F-4503-ABEB-DAF5AB59104E}"/>
                </c:ext>
              </c:extLst>
            </c:dLbl>
            <c:dLbl>
              <c:idx val="4"/>
              <c:layout>
                <c:manualLayout>
                  <c:x val="-0.16486297343979825"/>
                  <c:y val="-0.11789516927059784"/>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AF6F-4503-ABEB-DAF5AB59104E}"/>
                </c:ext>
              </c:extLst>
            </c:dLbl>
            <c:dLbl>
              <c:idx val="5"/>
              <c:layout>
                <c:manualLayout>
                  <c:x val="8.1315778172173211E-2"/>
                  <c:y val="-0.11381664957123627"/>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AF6F-4503-ABEB-DAF5AB59104E}"/>
                </c:ext>
              </c:extLst>
            </c:dLbl>
            <c:dLbl>
              <c:idx val="6"/>
              <c:layout>
                <c:manualLayout>
                  <c:x val="0.26849561066510819"/>
                  <c:y val="-8.99228251124552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AF6F-4503-ABEB-DAF5AB59104E}"/>
                </c:ext>
              </c:extLst>
            </c:dLbl>
            <c:dLbl>
              <c:idx val="7"/>
              <c:layout>
                <c:manualLayout>
                  <c:x val="0.4046021030343035"/>
                  <c:y val="-8.4139552969566683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AF6F-4503-ABEB-DAF5AB59104E}"/>
                </c:ext>
              </c:extLst>
            </c:dLbl>
            <c:numFmt formatCode="0.00%" sourceLinked="0"/>
            <c:spPr>
              <a:noFill/>
              <a:ln>
                <a:noFill/>
              </a:ln>
              <a:effectLst/>
            </c:spPr>
            <c:txPr>
              <a:bodyPr/>
              <a:lstStyle/>
              <a:p>
                <a:pPr>
                  <a:defRPr b="1" i="0" baseline="0"/>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Feuil1!$A$2:$A$9</c:f>
              <c:strCache>
                <c:ptCount val="8"/>
                <c:pt idx="0">
                  <c:v>CCG</c:v>
                </c:pt>
                <c:pt idx="1">
                  <c:v>FDP</c:v>
                </c:pt>
                <c:pt idx="2">
                  <c:v>ATTEN.PDTS.</c:v>
                </c:pt>
                <c:pt idx="3">
                  <c:v>Ch. GEST.</c:v>
                </c:pt>
                <c:pt idx="4">
                  <c:v>SUBV.</c:v>
                </c:pt>
                <c:pt idx="5">
                  <c:v>Ch. FIN.</c:v>
                </c:pt>
                <c:pt idx="6">
                  <c:v>Ch. EXCEP.</c:v>
                </c:pt>
                <c:pt idx="7">
                  <c:v>DOT. PROV.</c:v>
                </c:pt>
              </c:strCache>
            </c:strRef>
          </c:cat>
          <c:val>
            <c:numRef>
              <c:f>Feuil1!$B$2:$B$9</c:f>
              <c:numCache>
                <c:formatCode>#,##0\ _€</c:formatCode>
                <c:ptCount val="8"/>
                <c:pt idx="0">
                  <c:v>21418697</c:v>
                </c:pt>
                <c:pt idx="1">
                  <c:v>12701470</c:v>
                </c:pt>
                <c:pt idx="2">
                  <c:v>15047722</c:v>
                </c:pt>
                <c:pt idx="3">
                  <c:v>1528360</c:v>
                </c:pt>
                <c:pt idx="4">
                  <c:v>1520630</c:v>
                </c:pt>
                <c:pt idx="5">
                  <c:v>307863</c:v>
                </c:pt>
                <c:pt idx="6">
                  <c:v>132568</c:v>
                </c:pt>
                <c:pt idx="7">
                  <c:v>531883</c:v>
                </c:pt>
              </c:numCache>
            </c:numRef>
          </c:val>
          <c:extLst>
            <c:ext xmlns:c16="http://schemas.microsoft.com/office/drawing/2014/chart" uri="{C3380CC4-5D6E-409C-BE32-E72D297353CC}">
              <c16:uniqueId val="{0000000D-AF6F-4503-ABEB-DAF5AB59104E}"/>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70802114266022"/>
          <c:y val="4.4890424632953237E-2"/>
          <c:w val="0.77025881305090382"/>
          <c:h val="0.79750196850393695"/>
        </c:manualLayout>
      </c:layout>
      <c:lineChart>
        <c:grouping val="standard"/>
        <c:varyColors val="0"/>
        <c:ser>
          <c:idx val="0"/>
          <c:order val="0"/>
          <c:tx>
            <c:strRef>
              <c:f>Feuil1!$B$1</c:f>
              <c:strCache>
                <c:ptCount val="1"/>
                <c:pt idx="0">
                  <c:v>FDP BRUTS</c:v>
                </c:pt>
              </c:strCache>
            </c:strRef>
          </c:tx>
          <c:spPr>
            <a:ln>
              <a:solidFill>
                <a:srgbClr val="0070C0"/>
              </a:solidFill>
            </a:ln>
          </c:spPr>
          <c:marker>
            <c:spPr>
              <a:solidFill>
                <a:srgbClr val="0070C0"/>
              </a:solidFill>
              <a:ln>
                <a:solidFill>
                  <a:srgbClr val="0070C0"/>
                </a:solidFill>
              </a:ln>
            </c:spPr>
          </c:marker>
          <c:dLbls>
            <c:dLbl>
              <c:idx val="0"/>
              <c:layout>
                <c:manualLayout>
                  <c:x val="-7.5530920293225445E-2"/>
                  <c:y val="-4.72224409448818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16-490A-A8A6-6F0131C7D2C9}"/>
                </c:ext>
              </c:extLst>
            </c:dLbl>
            <c:dLbl>
              <c:idx val="1"/>
              <c:layout>
                <c:manualLayout>
                  <c:x val="-6.5346788209972903E-2"/>
                  <c:y val="-5.00002187226596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16-490A-A8A6-6F0131C7D2C9}"/>
                </c:ext>
              </c:extLst>
            </c:dLbl>
            <c:dLbl>
              <c:idx val="2"/>
              <c:layout>
                <c:manualLayout>
                  <c:x val="-4.376302821343768E-2"/>
                  <c:y val="-6.66666666666666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616-490A-A8A6-6F0131C7D2C9}"/>
                </c:ext>
              </c:extLst>
            </c:dLbl>
            <c:dLbl>
              <c:idx val="3"/>
              <c:layout>
                <c:manualLayout>
                  <c:x val="-4.1014392939390916E-2"/>
                  <c:y val="-3.88888888888889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616-490A-A8A6-6F0131C7D2C9}"/>
                </c:ext>
              </c:extLst>
            </c:dLbl>
            <c:dLbl>
              <c:idx val="4"/>
              <c:layout>
                <c:manualLayout>
                  <c:x val="-5.0818270662958354E-2"/>
                  <c:y val="-4.44444444444444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616-490A-A8A6-6F0131C7D2C9}"/>
                </c:ext>
              </c:extLst>
            </c:dLbl>
            <c:dLbl>
              <c:idx val="5"/>
              <c:layout>
                <c:manualLayout>
                  <c:x val="-5.3807580701955904E-2"/>
                  <c:y val="-5.27779965004374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616-490A-A8A6-6F0131C7D2C9}"/>
                </c:ext>
              </c:extLst>
            </c:dLbl>
            <c:dLbl>
              <c:idx val="6"/>
              <c:layout>
                <c:manualLayout>
                  <c:x val="-6.1280855799449779E-2"/>
                  <c:y val="-4.4444444444444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616-490A-A8A6-6F0131C7D2C9}"/>
                </c:ext>
              </c:extLst>
            </c:dLbl>
            <c:dLbl>
              <c:idx val="7"/>
              <c:layout>
                <c:manualLayout>
                  <c:x val="-5.1473682773477143E-2"/>
                  <c:y val="-4.72224409448818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616-490A-A8A6-6F0131C7D2C9}"/>
                </c:ext>
              </c:extLst>
            </c:dLbl>
            <c:dLbl>
              <c:idx val="8"/>
              <c:layout>
                <c:manualLayout>
                  <c:x val="-2.6903849195663868E-2"/>
                  <c:y val="-4.9436847084330694E-2"/>
                </c:manualLayout>
              </c:layout>
              <c:showLegendKey val="0"/>
              <c:showVal val="1"/>
              <c:showCatName val="0"/>
              <c:showSerName val="0"/>
              <c:showPercent val="0"/>
              <c:showBubbleSize val="0"/>
              <c:extLst>
                <c:ext xmlns:c15="http://schemas.microsoft.com/office/drawing/2012/chart" uri="{CE6537A1-D6FC-4f65-9D91-7224C49458BB}">
                  <c15:layout>
                    <c:manualLayout>
                      <c:w val="7.6593655318900528E-2"/>
                      <c:h val="4.878224810037942E-2"/>
                    </c:manualLayout>
                  </c15:layout>
                </c:ext>
                <c:ext xmlns:c16="http://schemas.microsoft.com/office/drawing/2014/chart" uri="{C3380CC4-5D6E-409C-BE32-E72D297353CC}">
                  <c16:uniqueId val="{00000000-6CD8-4362-B4AC-BC13DFF7D4EF}"/>
                </c:ext>
              </c:extLst>
            </c:dLbl>
            <c:spPr>
              <a:noFill/>
              <a:ln>
                <a:noFill/>
              </a:ln>
              <a:effectLst/>
            </c:spPr>
            <c:txPr>
              <a:bodyPr/>
              <a:lstStyle/>
              <a:p>
                <a:pPr>
                  <a:defRPr sz="1400" b="1"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c:formatCode>
                <c:ptCount val="9"/>
                <c:pt idx="0">
                  <c:v>10209</c:v>
                </c:pt>
                <c:pt idx="1">
                  <c:v>11136</c:v>
                </c:pt>
                <c:pt idx="2">
                  <c:v>11307</c:v>
                </c:pt>
                <c:pt idx="3">
                  <c:v>11604</c:v>
                </c:pt>
                <c:pt idx="4">
                  <c:v>11748</c:v>
                </c:pt>
                <c:pt idx="5">
                  <c:v>12325</c:v>
                </c:pt>
                <c:pt idx="6">
                  <c:v>12607</c:v>
                </c:pt>
                <c:pt idx="7">
                  <c:v>12665</c:v>
                </c:pt>
                <c:pt idx="8">
                  <c:v>12701</c:v>
                </c:pt>
              </c:numCache>
            </c:numRef>
          </c:val>
          <c:smooth val="0"/>
          <c:extLst>
            <c:ext xmlns:c16="http://schemas.microsoft.com/office/drawing/2014/chart" uri="{C3380CC4-5D6E-409C-BE32-E72D297353CC}">
              <c16:uniqueId val="{00000008-9616-490A-A8A6-6F0131C7D2C9}"/>
            </c:ext>
          </c:extLst>
        </c:ser>
        <c:ser>
          <c:idx val="1"/>
          <c:order val="1"/>
          <c:tx>
            <c:strRef>
              <c:f>Feuil1!$C$1</c:f>
              <c:strCache>
                <c:ptCount val="1"/>
                <c:pt idx="0">
                  <c:v>FDP RETRAITÉS</c:v>
                </c:pt>
              </c:strCache>
            </c:strRef>
          </c:tx>
          <c:spPr>
            <a:ln>
              <a:solidFill>
                <a:srgbClr val="FF0000"/>
              </a:solidFill>
            </a:ln>
          </c:spPr>
          <c:marker>
            <c:spPr>
              <a:solidFill>
                <a:srgbClr val="FF0000"/>
              </a:solidFill>
              <a:ln>
                <a:solidFill>
                  <a:srgbClr val="FF0000"/>
                </a:solidFill>
              </a:ln>
            </c:spPr>
          </c:marker>
          <c:dLbls>
            <c:dLbl>
              <c:idx val="0"/>
              <c:layout>
                <c:manualLayout>
                  <c:x val="-5.029890746602543E-2"/>
                  <c:y val="6.3888888888888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616-490A-A8A6-6F0131C7D2C9}"/>
                </c:ext>
              </c:extLst>
            </c:dLbl>
            <c:dLbl>
              <c:idx val="1"/>
              <c:layout>
                <c:manualLayout>
                  <c:x val="-3.2464495470371467E-2"/>
                  <c:y val="6.11111111111111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616-490A-A8A6-6F0131C7D2C9}"/>
                </c:ext>
              </c:extLst>
            </c:dLbl>
            <c:dLbl>
              <c:idx val="2"/>
              <c:layout>
                <c:manualLayout>
                  <c:x val="-4.1711114019346247E-2"/>
                  <c:y val="5.5555336832895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616-490A-A8A6-6F0131C7D2C9}"/>
                </c:ext>
              </c:extLst>
            </c:dLbl>
            <c:dLbl>
              <c:idx val="3"/>
              <c:layout>
                <c:manualLayout>
                  <c:x val="-3.3680462057888105E-2"/>
                  <c:y val="6.3888888888888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9616-490A-A8A6-6F0131C7D2C9}"/>
                </c:ext>
              </c:extLst>
            </c:dLbl>
            <c:dLbl>
              <c:idx val="4"/>
              <c:layout>
                <c:manualLayout>
                  <c:x val="-3.7366375487469378E-2"/>
                  <c:y val="5.27777777777777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9616-490A-A8A6-6F0131C7D2C9}"/>
                </c:ext>
              </c:extLst>
            </c:dLbl>
            <c:dLbl>
              <c:idx val="5"/>
              <c:layout>
                <c:manualLayout>
                  <c:x val="-4.6093630839511131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9616-490A-A8A6-6F0131C7D2C9}"/>
                </c:ext>
              </c:extLst>
            </c:dLbl>
            <c:dLbl>
              <c:idx val="6"/>
              <c:layout>
                <c:manualLayout>
                  <c:x val="-3.8721686290977088E-2"/>
                  <c:y val="6.111111111111110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9616-490A-A8A6-6F0131C7D2C9}"/>
                </c:ext>
              </c:extLst>
            </c:dLbl>
            <c:dLbl>
              <c:idx val="7"/>
              <c:layout>
                <c:manualLayout>
                  <c:x val="-2.700512089993767E-2"/>
                  <c:y val="5.83333333333333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9616-490A-A8A6-6F0131C7D2C9}"/>
                </c:ext>
              </c:extLst>
            </c:dLbl>
            <c:dLbl>
              <c:idx val="8"/>
              <c:layout>
                <c:manualLayout>
                  <c:x val="-2.6903790350977952E-2"/>
                  <c:y val="7.749559813219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CD8-4362-B4AC-BC13DFF7D4EF}"/>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c:formatCode>
                <c:ptCount val="9"/>
                <c:pt idx="0">
                  <c:v>8618</c:v>
                </c:pt>
                <c:pt idx="1">
                  <c:v>8987</c:v>
                </c:pt>
                <c:pt idx="2">
                  <c:v>8368</c:v>
                </c:pt>
                <c:pt idx="3">
                  <c:v>8145</c:v>
                </c:pt>
                <c:pt idx="4">
                  <c:v>8267</c:v>
                </c:pt>
                <c:pt idx="5">
                  <c:v>8690</c:v>
                </c:pt>
                <c:pt idx="6">
                  <c:v>8651</c:v>
                </c:pt>
                <c:pt idx="7">
                  <c:v>9062</c:v>
                </c:pt>
                <c:pt idx="8">
                  <c:v>9581</c:v>
                </c:pt>
              </c:numCache>
            </c:numRef>
          </c:val>
          <c:smooth val="0"/>
          <c:extLst>
            <c:ext xmlns:c16="http://schemas.microsoft.com/office/drawing/2014/chart" uri="{C3380CC4-5D6E-409C-BE32-E72D297353CC}">
              <c16:uniqueId val="{00000011-9616-490A-A8A6-6F0131C7D2C9}"/>
            </c:ext>
          </c:extLst>
        </c:ser>
        <c:ser>
          <c:idx val="2"/>
          <c:order val="2"/>
          <c:tx>
            <c:strRef>
              <c:f>Feuil1!$D$1</c:f>
              <c:strCache>
                <c:ptCount val="1"/>
                <c:pt idx="0">
                  <c:v>CCG</c:v>
                </c:pt>
              </c:strCache>
            </c:strRef>
          </c:tx>
          <c:spPr>
            <a:ln>
              <a:solidFill>
                <a:srgbClr val="00B050"/>
              </a:solidFill>
            </a:ln>
          </c:spPr>
          <c:marker>
            <c:spPr>
              <a:solidFill>
                <a:srgbClr val="00B050"/>
              </a:solidFill>
            </c:spPr>
          </c:marker>
          <c:dLbls>
            <c:dLbl>
              <c:idx val="0"/>
              <c:layout>
                <c:manualLayout>
                  <c:x val="-5.6796890740953482E-2"/>
                  <c:y val="-5.55555555555555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9616-490A-A8A6-6F0131C7D2C9}"/>
                </c:ext>
              </c:extLst>
            </c:dLbl>
            <c:dLbl>
              <c:idx val="1"/>
              <c:layout>
                <c:manualLayout>
                  <c:x val="-5.6796890740953454E-2"/>
                  <c:y val="-6.9444444444444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9616-490A-A8A6-6F0131C7D2C9}"/>
                </c:ext>
              </c:extLst>
            </c:dLbl>
            <c:dLbl>
              <c:idx val="2"/>
              <c:layout>
                <c:manualLayout>
                  <c:x val="-5.8291545760452229E-2"/>
                  <c:y val="-6.11111111111111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9616-490A-A8A6-6F0131C7D2C9}"/>
                </c:ext>
              </c:extLst>
            </c:dLbl>
            <c:dLbl>
              <c:idx val="3"/>
              <c:layout>
                <c:manualLayout>
                  <c:x val="-5.0818270662958354E-2"/>
                  <c:y val="-5.53444398433844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9616-490A-A8A6-6F0131C7D2C9}"/>
                </c:ext>
              </c:extLst>
            </c:dLbl>
            <c:dLbl>
              <c:idx val="4"/>
              <c:layout>
                <c:manualLayout>
                  <c:x val="-5.3807580701955904E-2"/>
                  <c:y val="-6.3888888888888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9616-490A-A8A6-6F0131C7D2C9}"/>
                </c:ext>
              </c:extLst>
            </c:dLbl>
            <c:dLbl>
              <c:idx val="5"/>
              <c:layout>
                <c:manualLayout>
                  <c:x val="-4.4839650584963253E-2"/>
                  <c:y val="-6.3888888888888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9616-490A-A8A6-6F0131C7D2C9}"/>
                </c:ext>
              </c:extLst>
            </c:dLbl>
            <c:dLbl>
              <c:idx val="6"/>
              <c:layout>
                <c:manualLayout>
                  <c:x val="-5.3807580701956015E-2"/>
                  <c:y val="-4.72222222222222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9616-490A-A8A6-6F0131C7D2C9}"/>
                </c:ext>
              </c:extLst>
            </c:dLbl>
            <c:dLbl>
              <c:idx val="7"/>
              <c:layout>
                <c:manualLayout>
                  <c:x val="-4.3344995565464478E-2"/>
                  <c:y val="-7.50000000000000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9616-490A-A8A6-6F0131C7D2C9}"/>
                </c:ext>
              </c:extLst>
            </c:dLbl>
            <c:dLbl>
              <c:idx val="8"/>
              <c:layout>
                <c:manualLayout>
                  <c:x val="-3.4377065448471827E-2"/>
                  <c:y val="-5.61175020957267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CD8-4362-B4AC-BC13DFF7D4EF}"/>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Feuil1!$D$2:$D$10</c:f>
              <c:numCache>
                <c:formatCode>#,##0</c:formatCode>
                <c:ptCount val="9"/>
                <c:pt idx="0">
                  <c:v>13859</c:v>
                </c:pt>
                <c:pt idx="1">
                  <c:v>14695</c:v>
                </c:pt>
                <c:pt idx="2">
                  <c:v>16111</c:v>
                </c:pt>
                <c:pt idx="3">
                  <c:v>17178</c:v>
                </c:pt>
                <c:pt idx="4">
                  <c:v>16797</c:v>
                </c:pt>
                <c:pt idx="5">
                  <c:v>17215</c:v>
                </c:pt>
                <c:pt idx="6">
                  <c:v>18407</c:v>
                </c:pt>
                <c:pt idx="7">
                  <c:v>19219</c:v>
                </c:pt>
                <c:pt idx="8">
                  <c:v>21419</c:v>
                </c:pt>
              </c:numCache>
            </c:numRef>
          </c:val>
          <c:smooth val="0"/>
          <c:extLst>
            <c:ext xmlns:c16="http://schemas.microsoft.com/office/drawing/2014/chart" uri="{C3380CC4-5D6E-409C-BE32-E72D297353CC}">
              <c16:uniqueId val="{00000019-9616-490A-A8A6-6F0131C7D2C9}"/>
            </c:ext>
          </c:extLst>
        </c:ser>
        <c:dLbls>
          <c:showLegendKey val="0"/>
          <c:showVal val="0"/>
          <c:showCatName val="0"/>
          <c:showSerName val="0"/>
          <c:showPercent val="0"/>
          <c:showBubbleSize val="0"/>
        </c:dLbls>
        <c:marker val="1"/>
        <c:smooth val="0"/>
        <c:axId val="47617920"/>
        <c:axId val="47619456"/>
      </c:lineChart>
      <c:catAx>
        <c:axId val="47617920"/>
        <c:scaling>
          <c:orientation val="minMax"/>
        </c:scaling>
        <c:delete val="0"/>
        <c:axPos val="b"/>
        <c:numFmt formatCode="General" sourceLinked="1"/>
        <c:majorTickMark val="out"/>
        <c:minorTickMark val="none"/>
        <c:tickLblPos val="nextTo"/>
        <c:crossAx val="47619456"/>
        <c:crosses val="autoZero"/>
        <c:auto val="1"/>
        <c:lblAlgn val="ctr"/>
        <c:lblOffset val="100"/>
        <c:noMultiLvlLbl val="0"/>
      </c:catAx>
      <c:valAx>
        <c:axId val="47619456"/>
        <c:scaling>
          <c:orientation val="minMax"/>
        </c:scaling>
        <c:delete val="0"/>
        <c:axPos val="l"/>
        <c:majorGridlines/>
        <c:numFmt formatCode="#,##0" sourceLinked="1"/>
        <c:majorTickMark val="out"/>
        <c:minorTickMark val="none"/>
        <c:tickLblPos val="nextTo"/>
        <c:crossAx val="47617920"/>
        <c:crosses val="autoZero"/>
        <c:crossBetween val="between"/>
      </c:valAx>
    </c:plotArea>
    <c:legend>
      <c:legendPos val="b"/>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Feuil1!$B$1</c:f>
              <c:strCache>
                <c:ptCount val="1"/>
                <c:pt idx="0">
                  <c:v>CCG</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Pt>
            <c:idx val="0"/>
            <c:invertIfNegative val="0"/>
            <c:bubble3D val="0"/>
            <c:extLst>
              <c:ext xmlns:c16="http://schemas.microsoft.com/office/drawing/2014/chart" uri="{C3380CC4-5D6E-409C-BE32-E72D297353CC}">
                <c16:uniqueId val="{00000001-C40A-4F34-87F4-FD9A69863BB6}"/>
              </c:ext>
            </c:extLst>
          </c:dPt>
          <c:dLbls>
            <c:dLbl>
              <c:idx val="0"/>
              <c:layout>
                <c:manualLayout>
                  <c:x val="-3.0424758374714479E-3"/>
                  <c:y val="-2.484074539448668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40A-4F34-87F4-FD9A69863BB6}"/>
                </c:ext>
              </c:extLst>
            </c:dLbl>
            <c:dLbl>
              <c:idx val="1"/>
              <c:layout>
                <c:manualLayout>
                  <c:x val="-1.064866543114997E-2"/>
                  <c:y val="-3.22929690128326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A3B-4AB6-845B-025DF4211B60}"/>
                </c:ext>
              </c:extLst>
            </c:dLbl>
            <c:dLbl>
              <c:idx val="2"/>
              <c:layout>
                <c:manualLayout>
                  <c:x val="-1.5212379187356541E-3"/>
                  <c:y val="-4.2229267170627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A3B-4AB6-845B-025DF4211B60}"/>
                </c:ext>
              </c:extLst>
            </c:dLbl>
            <c:dLbl>
              <c:idx val="3"/>
              <c:layout>
                <c:manualLayout>
                  <c:x val="3.04247583747142E-2"/>
                  <c:y val="-1.73885217761407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40A-4F34-87F4-FD9A69863BB6}"/>
                </c:ext>
              </c:extLst>
            </c:dLbl>
            <c:dLbl>
              <c:idx val="4"/>
              <c:layout>
                <c:manualLayout>
                  <c:x val="3.4988472130921384E-2"/>
                  <c:y val="-4.22292671706273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40A-4F34-87F4-FD9A69863BB6}"/>
                </c:ext>
              </c:extLst>
            </c:dLbl>
            <c:dLbl>
              <c:idx val="5"/>
              <c:layout>
                <c:manualLayout>
                  <c:x val="3.6509710049657036E-2"/>
                  <c:y val="-4.96814907889733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40A-4F34-87F4-FD9A69863BB6}"/>
                </c:ext>
              </c:extLst>
            </c:dLbl>
            <c:dLbl>
              <c:idx val="6"/>
              <c:layout>
                <c:manualLayout>
                  <c:x val="4.4115899643335586E-2"/>
                  <c:y val="-4.47133417100760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40A-4F34-87F4-FD9A69863BB6}"/>
                </c:ext>
              </c:extLst>
            </c:dLbl>
            <c:dLbl>
              <c:idx val="7"/>
              <c:layout>
                <c:manualLayout>
                  <c:x val="5.3243327155749851E-2"/>
                  <c:y val="-4.96814907889733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40A-4F34-87F4-FD9A69863BB6}"/>
                </c:ext>
              </c:extLst>
            </c:dLbl>
            <c:dLbl>
              <c:idx val="8"/>
              <c:layout>
                <c:manualLayout>
                  <c:x val="6.2370754668164108E-2"/>
                  <c:y val="-3.22929690128326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A3B-4AB6-845B-025DF4211B6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dk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0.00%</c:formatCode>
                <c:ptCount val="9"/>
                <c:pt idx="0">
                  <c:v>0.51700000000000002</c:v>
                </c:pt>
                <c:pt idx="1">
                  <c:v>0.5232</c:v>
                </c:pt>
                <c:pt idx="2">
                  <c:v>0.56120000000000003</c:v>
                </c:pt>
                <c:pt idx="3">
                  <c:v>0.59030000000000005</c:v>
                </c:pt>
                <c:pt idx="4">
                  <c:v>0.57479999999999998</c:v>
                </c:pt>
                <c:pt idx="5">
                  <c:v>0.57389999999999997</c:v>
                </c:pt>
                <c:pt idx="6">
                  <c:v>0.58509999999999995</c:v>
                </c:pt>
                <c:pt idx="7">
                  <c:v>0.60019999999999996</c:v>
                </c:pt>
                <c:pt idx="8">
                  <c:v>0.61160000000000003</c:v>
                </c:pt>
              </c:numCache>
            </c:numRef>
          </c:val>
          <c:extLst>
            <c:ext xmlns:c16="http://schemas.microsoft.com/office/drawing/2014/chart" uri="{C3380CC4-5D6E-409C-BE32-E72D297353CC}">
              <c16:uniqueId val="{00000006-C40A-4F34-87F4-FD9A69863BB6}"/>
            </c:ext>
          </c:extLst>
        </c:ser>
        <c:ser>
          <c:idx val="1"/>
          <c:order val="1"/>
          <c:tx>
            <c:strRef>
              <c:f>Feuil1!$C$1</c:f>
              <c:strCache>
                <c:ptCount val="1"/>
                <c:pt idx="0">
                  <c:v>FDP NETS</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dLbl>
              <c:idx val="0"/>
              <c:layout>
                <c:manualLayout>
                  <c:x val="1.2169903349885679E-2"/>
                  <c:y val="-7.452223618346050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40A-4F34-87F4-FD9A69863BB6}"/>
                </c:ext>
              </c:extLst>
            </c:dLbl>
            <c:dLbl>
              <c:idx val="1"/>
              <c:layout>
                <c:manualLayout>
                  <c:x val="2.2818568781035595E-2"/>
                  <c:y val="-1.7388521776140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40A-4F34-87F4-FD9A69863BB6}"/>
                </c:ext>
              </c:extLst>
            </c:dLbl>
            <c:dLbl>
              <c:idx val="2"/>
              <c:layout>
                <c:manualLayout>
                  <c:x val="3.1945996293449908E-2"/>
                  <c:y val="-4.96814907889733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40A-4F34-87F4-FD9A69863BB6}"/>
                </c:ext>
              </c:extLst>
            </c:dLbl>
            <c:dLbl>
              <c:idx val="3"/>
              <c:layout>
                <c:manualLayout>
                  <c:x val="3.4988472130921329E-2"/>
                  <c:y val="-9.936298157794674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40A-4F34-87F4-FD9A69863BB6}"/>
                </c:ext>
              </c:extLst>
            </c:dLbl>
            <c:dLbl>
              <c:idx val="4"/>
              <c:layout>
                <c:manualLayout>
                  <c:x val="3.3467234212185622E-2"/>
                  <c:y val="-9.936298157794674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40A-4F34-87F4-FD9A69863BB6}"/>
                </c:ext>
              </c:extLst>
            </c:dLbl>
            <c:dLbl>
              <c:idx val="5"/>
              <c:layout>
                <c:manualLayout>
                  <c:x val="3.1945996293449908E-2"/>
                  <c:y val="-4.968149078897337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40A-4F34-87F4-FD9A69863BB6}"/>
                </c:ext>
              </c:extLst>
            </c:dLbl>
            <c:dLbl>
              <c:idx val="6"/>
              <c:layout>
                <c:manualLayout>
                  <c:x val="2.7382282537242779E-2"/>
                  <c:y val="-1.24203726972433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40A-4F34-87F4-FD9A69863BB6}"/>
                </c:ext>
              </c:extLst>
            </c:dLbl>
            <c:dLbl>
              <c:idx val="7"/>
              <c:layout>
                <c:manualLayout>
                  <c:x val="3.1945996293449797E-2"/>
                  <c:y val="-7.452223618346005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40A-4F34-87F4-FD9A69863BB6}"/>
                </c:ext>
              </c:extLst>
            </c:dLbl>
            <c:dLbl>
              <c:idx val="8"/>
              <c:layout>
                <c:manualLayout>
                  <c:x val="5.4764565074485447E-2"/>
                  <c:y val="-9.1081680929767436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A3B-4AB6-845B-025DF4211B6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0.00%</c:formatCode>
                <c:ptCount val="9"/>
                <c:pt idx="0">
                  <c:v>0.32150000000000001</c:v>
                </c:pt>
                <c:pt idx="1">
                  <c:v>0.3221</c:v>
                </c:pt>
                <c:pt idx="2">
                  <c:v>0.29320000000000002</c:v>
                </c:pt>
                <c:pt idx="3">
                  <c:v>0.2823</c:v>
                </c:pt>
                <c:pt idx="4">
                  <c:v>0.28549999999999998</c:v>
                </c:pt>
                <c:pt idx="5">
                  <c:v>0.29189999999999999</c:v>
                </c:pt>
                <c:pt idx="6">
                  <c:v>0.27700000000000002</c:v>
                </c:pt>
                <c:pt idx="7">
                  <c:v>0.28949999999999998</c:v>
                </c:pt>
                <c:pt idx="8">
                  <c:v>0.27360000000000001</c:v>
                </c:pt>
              </c:numCache>
            </c:numRef>
          </c:val>
          <c:extLst>
            <c:ext xmlns:c16="http://schemas.microsoft.com/office/drawing/2014/chart" uri="{C3380CC4-5D6E-409C-BE32-E72D297353CC}">
              <c16:uniqueId val="{0000000E-C40A-4F34-87F4-FD9A69863BB6}"/>
            </c:ext>
          </c:extLst>
        </c:ser>
        <c:dLbls>
          <c:showLegendKey val="0"/>
          <c:showVal val="0"/>
          <c:showCatName val="0"/>
          <c:showSerName val="0"/>
          <c:showPercent val="0"/>
          <c:showBubbleSize val="0"/>
        </c:dLbls>
        <c:gapWidth val="65"/>
        <c:shape val="cylinder"/>
        <c:axId val="47689088"/>
        <c:axId val="47694976"/>
        <c:axId val="0"/>
      </c:bar3DChart>
      <c:catAx>
        <c:axId val="476890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47694976"/>
        <c:crosses val="autoZero"/>
        <c:auto val="1"/>
        <c:lblAlgn val="ctr"/>
        <c:lblOffset val="100"/>
        <c:noMultiLvlLbl val="0"/>
      </c:catAx>
      <c:valAx>
        <c:axId val="476949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476890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214390920713351E-2"/>
          <c:y val="3.4201443569553805E-2"/>
          <c:w val="0.88357823402454427"/>
          <c:h val="0.85479374453193346"/>
        </c:manualLayout>
      </c:layout>
      <c:lineChart>
        <c:grouping val="standard"/>
        <c:varyColors val="0"/>
        <c:ser>
          <c:idx val="0"/>
          <c:order val="0"/>
          <c:tx>
            <c:strRef>
              <c:f>Feuil1!$B$1</c:f>
              <c:strCache>
                <c:ptCount val="1"/>
                <c:pt idx="0">
                  <c:v>Recettes</c:v>
                </c:pt>
              </c:strCache>
            </c:strRef>
          </c:tx>
          <c:spPr>
            <a:ln>
              <a:solidFill>
                <a:srgbClr val="FF0000"/>
              </a:solidFill>
            </a:ln>
          </c:spPr>
          <c:marker>
            <c:spPr>
              <a:solidFill>
                <a:srgbClr val="FF0000"/>
              </a:solidFill>
              <a:ln>
                <a:solidFill>
                  <a:srgbClr val="FF0000"/>
                </a:solidFill>
              </a:ln>
            </c:spPr>
          </c:marker>
          <c:dLbls>
            <c:dLbl>
              <c:idx val="0"/>
              <c:layout>
                <c:manualLayout>
                  <c:x val="-2.4691358024691388E-2"/>
                  <c:y val="-4.20904899134173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6DD-4DA4-80A6-DDBDC50EB1EE}"/>
                </c:ext>
              </c:extLst>
            </c:dLbl>
            <c:dLbl>
              <c:idx val="1"/>
              <c:layout>
                <c:manualLayout>
                  <c:x val="-2.6234567901234566E-2"/>
                  <c:y val="-6.73447838614677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6DD-4DA4-80A6-DDBDC50EB1EE}"/>
                </c:ext>
              </c:extLst>
            </c:dLbl>
            <c:dLbl>
              <c:idx val="2"/>
              <c:layout>
                <c:manualLayout>
                  <c:x val="-4.4753086419753084E-2"/>
                  <c:y val="-5.05085878961007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6DD-4DA4-80A6-DDBDC50EB1EE}"/>
                </c:ext>
              </c:extLst>
            </c:dLbl>
            <c:dLbl>
              <c:idx val="3"/>
              <c:layout>
                <c:manualLayout>
                  <c:x val="-4.6296246290772052E-2"/>
                  <c:y val="-4.23447069116360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6DD-4DA4-80A6-DDBDC50EB1EE}"/>
                </c:ext>
              </c:extLst>
            </c:dLbl>
            <c:dLbl>
              <c:idx val="4"/>
              <c:layout>
                <c:manualLayout>
                  <c:x val="-5.4558299931461406E-2"/>
                  <c:y val="-5.83333333333333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6DD-4DA4-80A6-DDBDC50EB1EE}"/>
                </c:ext>
              </c:extLst>
            </c:dLbl>
            <c:dLbl>
              <c:idx val="5"/>
              <c:layout>
                <c:manualLayout>
                  <c:x val="-6.0793534209342838E-2"/>
                  <c:y val="-5.83333333333333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6DD-4DA4-80A6-DDBDC50EB1EE}"/>
                </c:ext>
              </c:extLst>
            </c:dLbl>
            <c:dLbl>
              <c:idx val="6"/>
              <c:layout>
                <c:manualLayout>
                  <c:x val="-5.2999491361991308E-2"/>
                  <c:y val="-4.99999999999999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DD-4DA4-80A6-DDBDC50EB1EE}"/>
                </c:ext>
              </c:extLst>
            </c:dLbl>
            <c:dLbl>
              <c:idx val="7"/>
              <c:layout>
                <c:manualLayout>
                  <c:x val="-4.3646639945169215E-2"/>
                  <c:y val="-6.3888888888888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6DD-4DA4-80A6-DDBDC50EB1EE}"/>
                </c:ext>
              </c:extLst>
            </c:dLbl>
            <c:dLbl>
              <c:idx val="8"/>
              <c:layout>
                <c:manualLayout>
                  <c:x val="-1.1431130789384079E-16"/>
                  <c:y val="-6.94444444444444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E39-4009-A156-6F101E90183E}"/>
                </c:ext>
              </c:extLst>
            </c:dLbl>
            <c:spPr>
              <a:noFill/>
              <a:ln>
                <a:noFill/>
              </a:ln>
              <a:effectLst/>
            </c:spPr>
            <c:txPr>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c:formatCode>
                <c:ptCount val="9"/>
                <c:pt idx="0">
                  <c:v>44107</c:v>
                </c:pt>
                <c:pt idx="1">
                  <c:v>45341</c:v>
                </c:pt>
                <c:pt idx="2">
                  <c:v>48022</c:v>
                </c:pt>
                <c:pt idx="3">
                  <c:v>50277</c:v>
                </c:pt>
                <c:pt idx="4">
                  <c:v>51125</c:v>
                </c:pt>
                <c:pt idx="5">
                  <c:v>51104</c:v>
                </c:pt>
                <c:pt idx="6">
                  <c:v>54731</c:v>
                </c:pt>
                <c:pt idx="7">
                  <c:v>56089</c:v>
                </c:pt>
                <c:pt idx="8">
                  <c:v>55423</c:v>
                </c:pt>
              </c:numCache>
            </c:numRef>
          </c:val>
          <c:smooth val="0"/>
          <c:extLst>
            <c:ext xmlns:c16="http://schemas.microsoft.com/office/drawing/2014/chart" uri="{C3380CC4-5D6E-409C-BE32-E72D297353CC}">
              <c16:uniqueId val="{00000007-C6DD-4DA4-80A6-DDBDC50EB1EE}"/>
            </c:ext>
          </c:extLst>
        </c:ser>
        <c:ser>
          <c:idx val="1"/>
          <c:order val="1"/>
          <c:tx>
            <c:strRef>
              <c:f>Feuil1!$C$1</c:f>
              <c:strCache>
                <c:ptCount val="1"/>
                <c:pt idx="0">
                  <c:v>Dépenses</c:v>
                </c:pt>
              </c:strCache>
            </c:strRef>
          </c:tx>
          <c:spPr>
            <a:ln>
              <a:solidFill>
                <a:srgbClr val="0070C0"/>
              </a:solidFill>
              <a:prstDash val="solid"/>
            </a:ln>
          </c:spPr>
          <c:marker>
            <c:spPr>
              <a:solidFill>
                <a:srgbClr val="0070C0"/>
              </a:solidFill>
              <a:ln>
                <a:solidFill>
                  <a:srgbClr val="0070C0"/>
                </a:solidFill>
              </a:ln>
            </c:spPr>
          </c:marker>
          <c:dLbls>
            <c:dLbl>
              <c:idx val="0"/>
              <c:layout>
                <c:manualLayout>
                  <c:x val="-3.8549090441336753E-2"/>
                  <c:y val="6.75990813648293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6DD-4DA4-80A6-DDBDC50EB1EE}"/>
                </c:ext>
              </c:extLst>
            </c:dLbl>
            <c:dLbl>
              <c:idx val="1"/>
              <c:layout>
                <c:manualLayout>
                  <c:x val="-1.6975308641975308E-2"/>
                  <c:y val="7.29568491832566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6DD-4DA4-80A6-DDBDC50EB1EE}"/>
                </c:ext>
              </c:extLst>
            </c:dLbl>
            <c:dLbl>
              <c:idx val="2"/>
              <c:layout>
                <c:manualLayout>
                  <c:x val="-3.7037037037037035E-2"/>
                  <c:y val="7.85689145050456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6DD-4DA4-80A6-DDBDC50EB1EE}"/>
                </c:ext>
              </c:extLst>
            </c:dLbl>
            <c:dLbl>
              <c:idx val="3"/>
              <c:layout>
                <c:manualLayout>
                  <c:x val="-4.6764257084109875E-2"/>
                  <c:y val="5.83333333333333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6DD-4DA4-80A6-DDBDC50EB1EE}"/>
                </c:ext>
              </c:extLst>
            </c:dLbl>
            <c:dLbl>
              <c:idx val="4"/>
              <c:layout>
                <c:manualLayout>
                  <c:x val="-5.4558299931461406E-2"/>
                  <c:y val="7.22222222222222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6DD-4DA4-80A6-DDBDC50EB1EE}"/>
                </c:ext>
              </c:extLst>
            </c:dLbl>
            <c:dLbl>
              <c:idx val="5"/>
              <c:layout>
                <c:manualLayout>
                  <c:x val="-5.1440682792520863E-2"/>
                  <c:y val="7.49999999999999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6DD-4DA4-80A6-DDBDC50EB1EE}"/>
                </c:ext>
              </c:extLst>
            </c:dLbl>
            <c:dLbl>
              <c:idx val="6"/>
              <c:layout>
                <c:manualLayout>
                  <c:x val="-4.8323065653580202E-2"/>
                  <c:y val="6.6666666666666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6DD-4DA4-80A6-DDBDC50EB1EE}"/>
                </c:ext>
              </c:extLst>
            </c:dLbl>
            <c:dLbl>
              <c:idx val="7"/>
              <c:layout>
                <c:manualLayout>
                  <c:x val="-2.6499745680995595E-2"/>
                  <c:y val="6.38888888888888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6DD-4DA4-80A6-DDBDC50EB1EE}"/>
                </c:ext>
              </c:extLst>
            </c:dLbl>
            <c:dLbl>
              <c:idx val="8"/>
              <c:layout>
                <c:manualLayout>
                  <c:x val="-1.1431130789384079E-16"/>
                  <c:y val="7.77777777777778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E39-4009-A156-6F101E90183E}"/>
                </c:ext>
              </c:extLst>
            </c:dLbl>
            <c:spPr>
              <a:noFill/>
              <a:ln>
                <a:noFill/>
              </a:ln>
              <a:effectLst/>
            </c:spPr>
            <c:txPr>
              <a:bodyPr/>
              <a:lstStyle/>
              <a:p>
                <a:pPr>
                  <a:defRPr sz="12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c:formatCode>
                <c:ptCount val="9"/>
                <c:pt idx="0">
                  <c:v>42314</c:v>
                </c:pt>
                <c:pt idx="1">
                  <c:v>43457</c:v>
                </c:pt>
                <c:pt idx="2">
                  <c:v>45248</c:v>
                </c:pt>
                <c:pt idx="3">
                  <c:v>46057</c:v>
                </c:pt>
                <c:pt idx="4">
                  <c:v>47296</c:v>
                </c:pt>
                <c:pt idx="5">
                  <c:v>48472</c:v>
                </c:pt>
                <c:pt idx="6">
                  <c:v>50298</c:v>
                </c:pt>
                <c:pt idx="7">
                  <c:v>50132</c:v>
                </c:pt>
                <c:pt idx="8">
                  <c:v>53189</c:v>
                </c:pt>
              </c:numCache>
            </c:numRef>
          </c:val>
          <c:smooth val="0"/>
          <c:extLst>
            <c:ext xmlns:c16="http://schemas.microsoft.com/office/drawing/2014/chart" uri="{C3380CC4-5D6E-409C-BE32-E72D297353CC}">
              <c16:uniqueId val="{0000000F-C6DD-4DA4-80A6-DDBDC50EB1EE}"/>
            </c:ext>
          </c:extLst>
        </c:ser>
        <c:dLbls>
          <c:showLegendKey val="0"/>
          <c:showVal val="0"/>
          <c:showCatName val="0"/>
          <c:showSerName val="0"/>
          <c:showPercent val="0"/>
          <c:showBubbleSize val="0"/>
        </c:dLbls>
        <c:marker val="1"/>
        <c:smooth val="0"/>
        <c:axId val="49207552"/>
        <c:axId val="49483776"/>
      </c:lineChart>
      <c:catAx>
        <c:axId val="49207552"/>
        <c:scaling>
          <c:orientation val="minMax"/>
        </c:scaling>
        <c:delete val="0"/>
        <c:axPos val="b"/>
        <c:numFmt formatCode="General" sourceLinked="1"/>
        <c:majorTickMark val="out"/>
        <c:minorTickMark val="none"/>
        <c:tickLblPos val="nextTo"/>
        <c:crossAx val="49483776"/>
        <c:crosses val="autoZero"/>
        <c:auto val="1"/>
        <c:lblAlgn val="ctr"/>
        <c:lblOffset val="100"/>
        <c:noMultiLvlLbl val="0"/>
      </c:catAx>
      <c:valAx>
        <c:axId val="49483776"/>
        <c:scaling>
          <c:orientation val="minMax"/>
          <c:min val="30000"/>
        </c:scaling>
        <c:delete val="0"/>
        <c:axPos val="l"/>
        <c:majorGridlines/>
        <c:numFmt formatCode="#,##0" sourceLinked="1"/>
        <c:majorTickMark val="out"/>
        <c:minorTickMark val="none"/>
        <c:tickLblPos val="nextTo"/>
        <c:crossAx val="49207552"/>
        <c:crosses val="autoZero"/>
        <c:crossBetween val="between"/>
      </c:valAx>
    </c:plotArea>
    <c:legend>
      <c:legendPos val="r"/>
      <c:layout>
        <c:manualLayout>
          <c:xMode val="edge"/>
          <c:yMode val="edge"/>
          <c:x val="0.60816118522475315"/>
          <c:y val="0.64547747156605428"/>
          <c:w val="0.28428102348179407"/>
          <c:h val="0.22015616797900261"/>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6EC0"/>
                </a:solidFill>
                <a:latin typeface="+mn-lt"/>
                <a:ea typeface="+mn-ea"/>
                <a:cs typeface="+mn-cs"/>
              </a:defRPr>
            </a:pPr>
            <a:r>
              <a:rPr lang="fr-FR" sz="2000" b="1" dirty="0">
                <a:solidFill>
                  <a:srgbClr val="006EC0"/>
                </a:solidFill>
                <a:latin typeface="+mn-lt"/>
                <a:ea typeface="+mn-ea"/>
                <a:cs typeface="+mn-cs"/>
              </a:rPr>
              <a:t>Evolution des</a:t>
            </a:r>
            <a:r>
              <a:rPr lang="fr-FR" sz="2000" b="1" baseline="0" dirty="0">
                <a:solidFill>
                  <a:srgbClr val="006EC0"/>
                </a:solidFill>
                <a:latin typeface="+mn-lt"/>
                <a:ea typeface="+mn-ea"/>
                <a:cs typeface="+mn-cs"/>
              </a:rPr>
              <a:t>  Recettes et des Dépenses Réelles de </a:t>
            </a:r>
            <a:r>
              <a:rPr lang="fr-FR" sz="2000" b="1" baseline="0" dirty="0" smtClean="0">
                <a:solidFill>
                  <a:srgbClr val="006EC0"/>
                </a:solidFill>
                <a:latin typeface="+mn-lt"/>
                <a:ea typeface="+mn-ea"/>
                <a:cs typeface="+mn-cs"/>
              </a:rPr>
              <a:t>fonctionnement</a:t>
            </a:r>
            <a:endParaRPr lang="fr-FR" sz="2000" dirty="0">
              <a:solidFill>
                <a:srgbClr val="006EC0"/>
              </a:solidFill>
              <a:latin typeface="Times New Roman" panose="02020603050405020304" pitchFamily="18" charset="0"/>
              <a:cs typeface="Times New Roman" panose="02020603050405020304" pitchFamily="18" charset="0"/>
            </a:endParaRPr>
          </a:p>
        </c:rich>
      </c:tx>
      <c:layout>
        <c:manualLayout>
          <c:xMode val="edge"/>
          <c:yMode val="edge"/>
          <c:x val="0.15055401524177164"/>
          <c:y val="4.1476852592725932E-2"/>
        </c:manualLayout>
      </c:layout>
      <c:overlay val="0"/>
      <c:spPr>
        <a:solidFill>
          <a:schemeClr val="lt1"/>
        </a:solidFill>
        <a:ln w="19050" cap="rnd" cmpd="sng" algn="ctr">
          <a:solidFill>
            <a:schemeClr val="accent2"/>
          </a:solidFill>
          <a:prstDash val="solid"/>
        </a:ln>
        <a:effectLst/>
      </c:spPr>
      <c:txPr>
        <a:bodyPr rot="0" spcFirstLastPara="1" vertOverflow="ellipsis" vert="horz" wrap="square" anchor="ctr" anchorCtr="1"/>
        <a:lstStyle/>
        <a:p>
          <a:pPr>
            <a:defRPr sz="1400" b="0" i="0" u="none" strike="noStrike" kern="1200" spc="0" baseline="0">
              <a:solidFill>
                <a:srgbClr val="006EC0"/>
              </a:solidFill>
              <a:latin typeface="+mn-lt"/>
              <a:ea typeface="+mn-ea"/>
              <a:cs typeface="+mn-cs"/>
            </a:defRPr>
          </a:pPr>
          <a:endParaRPr lang="fr-FR"/>
        </a:p>
      </c:txPr>
    </c:title>
    <c:autoTitleDeleted val="0"/>
    <c:plotArea>
      <c:layout/>
      <c:lineChart>
        <c:grouping val="standard"/>
        <c:varyColors val="0"/>
        <c:ser>
          <c:idx val="0"/>
          <c:order val="0"/>
          <c:tx>
            <c:strRef>
              <c:f>Feuil1!$B$1</c:f>
              <c:strCache>
                <c:ptCount val="1"/>
                <c:pt idx="0">
                  <c:v>RRF Brutes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Feuil1!$A$2:$A$5</c:f>
              <c:numCache>
                <c:formatCode>General</c:formatCode>
                <c:ptCount val="4"/>
                <c:pt idx="0">
                  <c:v>2018</c:v>
                </c:pt>
                <c:pt idx="1">
                  <c:v>2019</c:v>
                </c:pt>
                <c:pt idx="2">
                  <c:v>2020</c:v>
                </c:pt>
                <c:pt idx="3">
                  <c:v>2021</c:v>
                </c:pt>
              </c:numCache>
            </c:numRef>
          </c:cat>
          <c:val>
            <c:numRef>
              <c:f>Feuil1!$B$2:$B$5</c:f>
              <c:numCache>
                <c:formatCode>General</c:formatCode>
                <c:ptCount val="4"/>
                <c:pt idx="0">
                  <c:v>100</c:v>
                </c:pt>
                <c:pt idx="1">
                  <c:v>107</c:v>
                </c:pt>
                <c:pt idx="2">
                  <c:v>109</c:v>
                </c:pt>
                <c:pt idx="3">
                  <c:v>108</c:v>
                </c:pt>
              </c:numCache>
            </c:numRef>
          </c:val>
          <c:smooth val="0"/>
          <c:extLst>
            <c:ext xmlns:c16="http://schemas.microsoft.com/office/drawing/2014/chart" uri="{C3380CC4-5D6E-409C-BE32-E72D297353CC}">
              <c16:uniqueId val="{00000000-B7C5-40C8-B22F-A5FD0ADB2865}"/>
            </c:ext>
          </c:extLst>
        </c:ser>
        <c:ser>
          <c:idx val="1"/>
          <c:order val="1"/>
          <c:tx>
            <c:strRef>
              <c:f>Feuil1!$C$1</c:f>
              <c:strCache>
                <c:ptCount val="1"/>
                <c:pt idx="0">
                  <c:v>DRF brutes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Feuil1!$A$2:$A$5</c:f>
              <c:numCache>
                <c:formatCode>General</c:formatCode>
                <c:ptCount val="4"/>
                <c:pt idx="0">
                  <c:v>2018</c:v>
                </c:pt>
                <c:pt idx="1">
                  <c:v>2019</c:v>
                </c:pt>
                <c:pt idx="2">
                  <c:v>2020</c:v>
                </c:pt>
                <c:pt idx="3">
                  <c:v>2021</c:v>
                </c:pt>
              </c:numCache>
            </c:numRef>
          </c:cat>
          <c:val>
            <c:numRef>
              <c:f>Feuil1!$C$2:$C$5</c:f>
              <c:numCache>
                <c:formatCode>General</c:formatCode>
                <c:ptCount val="4"/>
                <c:pt idx="0">
                  <c:v>100</c:v>
                </c:pt>
                <c:pt idx="1">
                  <c:v>104</c:v>
                </c:pt>
                <c:pt idx="2">
                  <c:v>105</c:v>
                </c:pt>
                <c:pt idx="3">
                  <c:v>111</c:v>
                </c:pt>
              </c:numCache>
            </c:numRef>
          </c:val>
          <c:smooth val="0"/>
          <c:extLst>
            <c:ext xmlns:c16="http://schemas.microsoft.com/office/drawing/2014/chart" uri="{C3380CC4-5D6E-409C-BE32-E72D297353CC}">
              <c16:uniqueId val="{00000001-B7C5-40C8-B22F-A5FD0ADB2865}"/>
            </c:ext>
          </c:extLst>
        </c:ser>
        <c:dLbls>
          <c:showLegendKey val="0"/>
          <c:showVal val="0"/>
          <c:showCatName val="0"/>
          <c:showSerName val="0"/>
          <c:showPercent val="0"/>
          <c:showBubbleSize val="0"/>
        </c:dLbls>
        <c:marker val="1"/>
        <c:smooth val="0"/>
        <c:axId val="1045161743"/>
        <c:axId val="1045162991"/>
      </c:lineChart>
      <c:catAx>
        <c:axId val="104516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045162991"/>
        <c:crosses val="autoZero"/>
        <c:auto val="1"/>
        <c:lblAlgn val="ctr"/>
        <c:lblOffset val="100"/>
        <c:noMultiLvlLbl val="0"/>
      </c:catAx>
      <c:valAx>
        <c:axId val="1045162991"/>
        <c:scaling>
          <c:orientation val="minMax"/>
          <c:max val="115"/>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45161743"/>
        <c:crosses val="autoZero"/>
        <c:crossBetween val="between"/>
      </c:valAx>
      <c:spPr>
        <a:noFill/>
        <a:ln>
          <a:noFill/>
        </a:ln>
        <a:effectLst/>
      </c:spPr>
    </c:plotArea>
    <c:legend>
      <c:legendPos val="b"/>
      <c:layout/>
      <c:overlay val="0"/>
      <c:spPr>
        <a:solidFill>
          <a:schemeClr val="lt1"/>
        </a:solidFill>
        <a:ln w="12700" cap="flat" cmpd="sng" algn="ctr">
          <a:solidFill>
            <a:schemeClr val="accent2"/>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legend>
    <c:plotVisOnly val="1"/>
    <c:dispBlanksAs val="gap"/>
    <c:showDLblsOverMax val="0"/>
  </c:chart>
  <c:spPr>
    <a:solidFill>
      <a:schemeClr val="bg1"/>
    </a:solidFill>
    <a:ln w="9525" cap="flat" cmpd="sng" algn="ctr">
      <a:solidFill>
        <a:srgbClr val="FF0000"/>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05543174941347"/>
          <c:y val="3.3297328767647981E-2"/>
          <c:w val="0.89500915431185313"/>
          <c:h val="0.85479374453193346"/>
        </c:manualLayout>
      </c:layout>
      <c:lineChart>
        <c:grouping val="standard"/>
        <c:varyColors val="0"/>
        <c:ser>
          <c:idx val="0"/>
          <c:order val="0"/>
          <c:tx>
            <c:strRef>
              <c:f>Feuil1!$B$1</c:f>
              <c:strCache>
                <c:ptCount val="1"/>
                <c:pt idx="0">
                  <c:v>Résultat cumulé</c:v>
                </c:pt>
              </c:strCache>
            </c:strRef>
          </c:tx>
          <c:spPr>
            <a:ln>
              <a:solidFill>
                <a:srgbClr val="FF0000"/>
              </a:solidFill>
            </a:ln>
          </c:spPr>
          <c:marker>
            <c:spPr>
              <a:solidFill>
                <a:srgbClr val="FF0000"/>
              </a:solidFill>
              <a:ln>
                <a:solidFill>
                  <a:srgbClr val="FF0000"/>
                </a:solidFill>
              </a:ln>
            </c:spPr>
          </c:marker>
          <c:dLbls>
            <c:dLbl>
              <c:idx val="1"/>
              <c:layout>
                <c:manualLayout>
                  <c:x val="-3.0864197530864196E-3"/>
                  <c:y val="-2.525429394805039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A17-45C3-96E9-3FE55C4E60AC}"/>
                </c:ext>
              </c:extLst>
            </c:dLbl>
            <c:dLbl>
              <c:idx val="2"/>
              <c:layout>
                <c:manualLayout>
                  <c:x val="-5.6380756946707133E-2"/>
                  <c:y val="4.16687674198392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A17-45C3-96E9-3FE55C4E60AC}"/>
                </c:ext>
              </c:extLst>
            </c:dLbl>
            <c:dLbl>
              <c:idx val="3"/>
              <c:layout>
                <c:manualLayout>
                  <c:x val="-4.8223283313992192E-2"/>
                  <c:y val="-4.38792849456351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17-45C3-96E9-3FE55C4E60AC}"/>
                </c:ext>
              </c:extLst>
            </c:dLbl>
            <c:dLbl>
              <c:idx val="4"/>
              <c:layout>
                <c:manualLayout>
                  <c:x val="-4.1498657011966096E-2"/>
                  <c:y val="-4.75229756748538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A17-45C3-96E9-3FE55C4E60AC}"/>
                </c:ext>
              </c:extLst>
            </c:dLbl>
            <c:dLbl>
              <c:idx val="5"/>
              <c:layout>
                <c:manualLayout>
                  <c:x val="-4.0016562118681494E-2"/>
                  <c:y val="-3.751813869067407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A17-45C3-96E9-3FE55C4E60AC}"/>
                </c:ext>
              </c:extLst>
            </c:dLbl>
            <c:dLbl>
              <c:idx val="6"/>
              <c:layout>
                <c:manualLayout>
                  <c:x val="-4.446284679853499E-3"/>
                  <c:y val="4.86444664046759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28E-4DE4-8836-95FFA21A91A0}"/>
                </c:ext>
              </c:extLst>
            </c:dLbl>
            <c:dLbl>
              <c:idx val="7"/>
              <c:layout>
                <c:manualLayout>
                  <c:x val="-4.1498657011965992E-2"/>
                  <c:y val="-4.75229756748538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A17-45C3-96E9-3FE55C4E60AC}"/>
                </c:ext>
              </c:extLst>
            </c:dLbl>
            <c:dLbl>
              <c:idx val="8"/>
              <c:layout>
                <c:manualLayout>
                  <c:x val="-1.9267233612698605E-2"/>
                  <c:y val="4.75229756748538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AEA-4DD2-A6F6-33001E9DCA30}"/>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Feuil1!$B$2:$B$10</c:f>
              <c:numCache>
                <c:formatCode>#,##0</c:formatCode>
                <c:ptCount val="9"/>
                <c:pt idx="0">
                  <c:v>11826</c:v>
                </c:pt>
                <c:pt idx="1">
                  <c:v>6875</c:v>
                </c:pt>
                <c:pt idx="2">
                  <c:v>5357</c:v>
                </c:pt>
                <c:pt idx="3">
                  <c:v>8110</c:v>
                </c:pt>
                <c:pt idx="4">
                  <c:v>9183</c:v>
                </c:pt>
                <c:pt idx="5">
                  <c:v>8874</c:v>
                </c:pt>
                <c:pt idx="6">
                  <c:v>8540</c:v>
                </c:pt>
                <c:pt idx="7">
                  <c:v>11975</c:v>
                </c:pt>
                <c:pt idx="8">
                  <c:v>7878</c:v>
                </c:pt>
              </c:numCache>
            </c:numRef>
          </c:val>
          <c:smooth val="0"/>
          <c:extLst>
            <c:ext xmlns:c16="http://schemas.microsoft.com/office/drawing/2014/chart" uri="{C3380CC4-5D6E-409C-BE32-E72D297353CC}">
              <c16:uniqueId val="{00000005-DA17-45C3-96E9-3FE55C4E60AC}"/>
            </c:ext>
          </c:extLst>
        </c:ser>
        <c:ser>
          <c:idx val="1"/>
          <c:order val="1"/>
          <c:tx>
            <c:strRef>
              <c:f>Feuil1!$C$1</c:f>
              <c:strCache>
                <c:ptCount val="1"/>
                <c:pt idx="0">
                  <c:v>Résultat ex pur</c:v>
                </c:pt>
              </c:strCache>
            </c:strRef>
          </c:tx>
          <c:spPr>
            <a:ln>
              <a:solidFill>
                <a:srgbClr val="0070C0"/>
              </a:solidFill>
            </a:ln>
          </c:spPr>
          <c:marker>
            <c:spPr>
              <a:solidFill>
                <a:srgbClr val="0070C0"/>
              </a:solidFill>
              <a:ln>
                <a:solidFill>
                  <a:srgbClr val="0070C0"/>
                </a:solidFill>
              </a:ln>
            </c:spPr>
          </c:marker>
          <c:dLbls>
            <c:dLbl>
              <c:idx val="0"/>
              <c:layout>
                <c:manualLayout>
                  <c:x val="-5.0925925925925923E-2"/>
                  <c:y val="5.33146205569953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A17-45C3-96E9-3FE55C4E60AC}"/>
                </c:ext>
              </c:extLst>
            </c:dLbl>
            <c:dLbl>
              <c:idx val="1"/>
              <c:layout>
                <c:manualLayout>
                  <c:x val="-4.406548198659533E-2"/>
                  <c:y val="-5.49096177206933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A17-45C3-96E9-3FE55C4E60AC}"/>
                </c:ext>
              </c:extLst>
            </c:dLbl>
            <c:dLbl>
              <c:idx val="2"/>
              <c:layout>
                <c:manualLayout>
                  <c:x val="-5.5494417520368884E-2"/>
                  <c:y val="-5.99120362127831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A17-45C3-96E9-3FE55C4E60AC}"/>
                </c:ext>
              </c:extLst>
            </c:dLbl>
            <c:dLbl>
              <c:idx val="3"/>
              <c:layout>
                <c:manualLayout>
                  <c:x val="-5.6319605944810988E-2"/>
                  <c:y val="-5.00241849208987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A17-45C3-96E9-3FE55C4E60AC}"/>
                </c:ext>
              </c:extLst>
            </c:dLbl>
            <c:dLbl>
              <c:idx val="4"/>
              <c:layout>
                <c:manualLayout>
                  <c:x val="-4.1498657011966096E-2"/>
                  <c:y val="-5.50266034129886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A17-45C3-96E9-3FE55C4E60AC}"/>
                </c:ext>
              </c:extLst>
            </c:dLbl>
            <c:dLbl>
              <c:idx val="5"/>
              <c:layout>
                <c:manualLayout>
                  <c:x val="8.892569359706998E-3"/>
                  <c:y val="1.94577865618703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28E-4DE4-8836-95FFA21A91A0}"/>
                </c:ext>
              </c:extLst>
            </c:dLbl>
            <c:dLbl>
              <c:idx val="6"/>
              <c:layout>
                <c:manualLayout>
                  <c:x val="2.9641897865688906E-3"/>
                  <c:y val="3.89155731237407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28E-4DE4-8836-95FFA21A91A0}"/>
                </c:ext>
              </c:extLst>
            </c:dLbl>
            <c:dLbl>
              <c:idx val="7"/>
              <c:layout>
                <c:manualLayout>
                  <c:x val="-4.4462846798534988E-2"/>
                  <c:y val="-5.00241849208987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A17-45C3-96E9-3FE55C4E60AC}"/>
                </c:ext>
              </c:extLst>
            </c:dLbl>
            <c:dLbl>
              <c:idx val="8"/>
              <c:layout>
                <c:manualLayout>
                  <c:x val="-7.4104744664226074E-3"/>
                  <c:y val="-5.75278126590336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AEA-4DD2-A6F6-33001E9DCA30}"/>
                </c:ext>
              </c:extLst>
            </c:dLbl>
            <c:spPr>
              <a:noFill/>
              <a:ln>
                <a:noFill/>
              </a:ln>
              <a:effectLst/>
            </c:spPr>
            <c:txPr>
              <a:bodyPr/>
              <a:lstStyle/>
              <a:p>
                <a:pPr>
                  <a:defRPr sz="14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Feuil1!$A$2:$A$10</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Feuil1!$C$2:$C$10</c:f>
              <c:numCache>
                <c:formatCode>#,##0</c:formatCode>
                <c:ptCount val="9"/>
                <c:pt idx="0">
                  <c:v>1785</c:v>
                </c:pt>
                <c:pt idx="1">
                  <c:v>802</c:v>
                </c:pt>
                <c:pt idx="2">
                  <c:v>1446</c:v>
                </c:pt>
                <c:pt idx="3">
                  <c:v>2895</c:v>
                </c:pt>
                <c:pt idx="4">
                  <c:v>2344</c:v>
                </c:pt>
                <c:pt idx="5">
                  <c:v>1063</c:v>
                </c:pt>
                <c:pt idx="6">
                  <c:v>2943</c:v>
                </c:pt>
                <c:pt idx="7">
                  <c:v>4738</c:v>
                </c:pt>
                <c:pt idx="8">
                  <c:v>540</c:v>
                </c:pt>
              </c:numCache>
            </c:numRef>
          </c:val>
          <c:smooth val="0"/>
          <c:extLst>
            <c:ext xmlns:c16="http://schemas.microsoft.com/office/drawing/2014/chart" uri="{C3380CC4-5D6E-409C-BE32-E72D297353CC}">
              <c16:uniqueId val="{0000000B-DA17-45C3-96E9-3FE55C4E60AC}"/>
            </c:ext>
          </c:extLst>
        </c:ser>
        <c:dLbls>
          <c:showLegendKey val="0"/>
          <c:showVal val="0"/>
          <c:showCatName val="0"/>
          <c:showSerName val="0"/>
          <c:showPercent val="0"/>
          <c:showBubbleSize val="0"/>
        </c:dLbls>
        <c:marker val="1"/>
        <c:smooth val="0"/>
        <c:axId val="49236224"/>
        <c:axId val="49242112"/>
      </c:lineChart>
      <c:catAx>
        <c:axId val="49236224"/>
        <c:scaling>
          <c:orientation val="minMax"/>
        </c:scaling>
        <c:delete val="0"/>
        <c:axPos val="b"/>
        <c:numFmt formatCode="General" sourceLinked="1"/>
        <c:majorTickMark val="out"/>
        <c:minorTickMark val="none"/>
        <c:tickLblPos val="nextTo"/>
        <c:crossAx val="49242112"/>
        <c:crosses val="autoZero"/>
        <c:auto val="1"/>
        <c:lblAlgn val="ctr"/>
        <c:lblOffset val="100"/>
        <c:noMultiLvlLbl val="0"/>
      </c:catAx>
      <c:valAx>
        <c:axId val="49242112"/>
        <c:scaling>
          <c:orientation val="minMax"/>
        </c:scaling>
        <c:delete val="0"/>
        <c:axPos val="l"/>
        <c:majorGridlines/>
        <c:numFmt formatCode="#,##0" sourceLinked="1"/>
        <c:majorTickMark val="out"/>
        <c:minorTickMark val="none"/>
        <c:tickLblPos val="nextTo"/>
        <c:crossAx val="49236224"/>
        <c:crosses val="autoZero"/>
        <c:crossBetween val="between"/>
      </c:valAx>
    </c:plotArea>
    <c:legend>
      <c:legendPos val="t"/>
      <c:layout>
        <c:manualLayout>
          <c:xMode val="edge"/>
          <c:yMode val="edge"/>
          <c:x val="0.22743749760764212"/>
          <c:y val="3.4603068814683731E-2"/>
          <c:w val="0.53623243542500876"/>
          <c:h val="6.6759638124258502E-2"/>
        </c:manualLayout>
      </c:layout>
      <c:overlay val="0"/>
    </c:legend>
    <c:plotVisOnly val="1"/>
    <c:dispBlanksAs val="gap"/>
    <c:showDLblsOverMax val="0"/>
  </c:chart>
  <c:txPr>
    <a:bodyPr/>
    <a:lstStyle/>
    <a:p>
      <a:pPr>
        <a:defRPr sz="1800"/>
      </a:pPr>
      <a:endParaRPr lang="fr-F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4.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0.79696</cdr:x>
      <cdr:y>0.72727</cdr:y>
    </cdr:from>
    <cdr:to>
      <cdr:x>0.90458</cdr:x>
      <cdr:y>0.7797</cdr:y>
    </cdr:to>
    <cdr:sp macro="" textlink="">
      <cdr:nvSpPr>
        <cdr:cNvPr id="2" name="ZoneTexte 1"/>
        <cdr:cNvSpPr txBox="1"/>
      </cdr:nvSpPr>
      <cdr:spPr>
        <a:xfrm xmlns:a="http://schemas.openxmlformats.org/drawingml/2006/main">
          <a:off x="6771711" y="3456384"/>
          <a:ext cx="914441" cy="2491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200" dirty="0" smtClean="0"/>
            <a:t>      </a:t>
          </a:r>
          <a:r>
            <a:rPr lang="fr-FR" sz="1200" b="1" dirty="0" smtClean="0"/>
            <a:t>En </a:t>
          </a:r>
          <a:r>
            <a:rPr lang="fr-FR" sz="1200" b="1" dirty="0"/>
            <a:t>K</a:t>
          </a:r>
          <a:r>
            <a:rPr lang="fr-FR" sz="1200" b="1" dirty="0" smtClean="0"/>
            <a:t>€</a:t>
          </a:r>
          <a:endParaRPr lang="fr-FR" sz="12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0.88235</cdr:x>
      <cdr:y>0.53549</cdr:y>
    </cdr:from>
    <cdr:to>
      <cdr:x>1</cdr:x>
      <cdr:y>0.60615</cdr:y>
    </cdr:to>
    <cdr:sp macro="" textlink="">
      <cdr:nvSpPr>
        <cdr:cNvPr id="2" name="ZoneTexte 1"/>
        <cdr:cNvSpPr txBox="1"/>
      </cdr:nvSpPr>
      <cdr:spPr>
        <a:xfrm xmlns:a="http://schemas.openxmlformats.org/drawingml/2006/main">
          <a:off x="7188724" y="2448272"/>
          <a:ext cx="958524" cy="323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200" b="1" dirty="0" smtClean="0"/>
            <a:t>En K€</a:t>
          </a:r>
          <a:endParaRPr lang="fr-FR" sz="1200" b="1" dirty="0"/>
        </a:p>
      </cdr:txBody>
    </cdr:sp>
  </cdr:relSizeAnchor>
  <cdr:relSizeAnchor xmlns:cdr="http://schemas.openxmlformats.org/drawingml/2006/chartDrawing">
    <cdr:from>
      <cdr:x>0.12374</cdr:x>
      <cdr:y>0.51974</cdr:y>
    </cdr:from>
    <cdr:to>
      <cdr:x>0.57449</cdr:x>
      <cdr:y>0.71974</cdr:y>
    </cdr:to>
    <cdr:sp macro="" textlink="">
      <cdr:nvSpPr>
        <cdr:cNvPr id="3" name="ZoneTexte 2"/>
        <cdr:cNvSpPr txBox="1"/>
      </cdr:nvSpPr>
      <cdr:spPr>
        <a:xfrm xmlns:a="http://schemas.openxmlformats.org/drawingml/2006/main">
          <a:off x="1008112" y="2376264"/>
          <a:ext cx="367240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0.81513</cdr:x>
      <cdr:y>0.83451</cdr:y>
    </cdr:from>
    <cdr:to>
      <cdr:x>0.95512</cdr:x>
      <cdr:y>0.91406</cdr:y>
    </cdr:to>
    <cdr:sp macro="" textlink="">
      <cdr:nvSpPr>
        <cdr:cNvPr id="2" name="ZoneTexte 1"/>
        <cdr:cNvSpPr txBox="1"/>
      </cdr:nvSpPr>
      <cdr:spPr>
        <a:xfrm xmlns:a="http://schemas.openxmlformats.org/drawingml/2006/main">
          <a:off x="6984776" y="4357464"/>
          <a:ext cx="1199568" cy="415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600" b="1" dirty="0" smtClean="0"/>
            <a:t>En K€</a:t>
          </a:r>
          <a:endParaRPr lang="fr-FR"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0.11667</cdr:x>
      <cdr:y>0.12</cdr:y>
    </cdr:from>
    <cdr:to>
      <cdr:x>0.19903</cdr:x>
      <cdr:y>0.20001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8112" y="648072"/>
          <a:ext cx="711669" cy="432102"/>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0.75</cdr:x>
      <cdr:y>0.29851</cdr:y>
    </cdr:from>
    <cdr:to>
      <cdr:x>0.85582</cdr:x>
      <cdr:y>0.48804</cdr:y>
    </cdr:to>
    <cdr:sp macro="" textlink="">
      <cdr:nvSpPr>
        <cdr:cNvPr id="2" name="ZoneTexte 1"/>
        <cdr:cNvSpPr txBox="1"/>
      </cdr:nvSpPr>
      <cdr:spPr>
        <a:xfrm xmlns:a="http://schemas.openxmlformats.org/drawingml/2006/main">
          <a:off x="6480720" y="1440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0.725</cdr:x>
      <cdr:y>0.25373</cdr:y>
    </cdr:from>
    <cdr:to>
      <cdr:x>0.83082</cdr:x>
      <cdr:y>0.44326</cdr:y>
    </cdr:to>
    <cdr:sp macro="" textlink="">
      <cdr:nvSpPr>
        <cdr:cNvPr id="3" name="ZoneTexte 2"/>
        <cdr:cNvSpPr txBox="1"/>
      </cdr:nvSpPr>
      <cdr:spPr>
        <a:xfrm xmlns:a="http://schemas.openxmlformats.org/drawingml/2006/main">
          <a:off x="6264696" y="12241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b="1" dirty="0"/>
        </a:p>
      </cdr:txBody>
    </cdr:sp>
  </cdr:relSizeAnchor>
  <cdr:relSizeAnchor xmlns:cdr="http://schemas.openxmlformats.org/drawingml/2006/chartDrawing">
    <cdr:from>
      <cdr:x>0.75</cdr:x>
      <cdr:y>0.71642</cdr:y>
    </cdr:from>
    <cdr:to>
      <cdr:x>0.85582</cdr:x>
      <cdr:y>0.90595</cdr:y>
    </cdr:to>
    <cdr:sp macro="" textlink="">
      <cdr:nvSpPr>
        <cdr:cNvPr id="4" name="ZoneTexte 3"/>
        <cdr:cNvSpPr txBox="1"/>
      </cdr:nvSpPr>
      <cdr:spPr>
        <a:xfrm xmlns:a="http://schemas.openxmlformats.org/drawingml/2006/main">
          <a:off x="6480720" y="345638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b="1" dirty="0"/>
        </a:p>
      </cdr:txBody>
    </cdr:sp>
  </cdr:relSizeAnchor>
  <cdr:relSizeAnchor xmlns:cdr="http://schemas.openxmlformats.org/drawingml/2006/chartDrawing">
    <cdr:from>
      <cdr:x>0.12931</cdr:x>
      <cdr:y>0.0494</cdr:y>
    </cdr:from>
    <cdr:to>
      <cdr:x>0.84234</cdr:x>
      <cdr:y>0.10964</cdr:y>
    </cdr:to>
    <cdr:sp macro="" textlink="">
      <cdr:nvSpPr>
        <cdr:cNvPr id="5" name="ZoneTexte 4"/>
        <cdr:cNvSpPr txBox="1"/>
      </cdr:nvSpPr>
      <cdr:spPr>
        <a:xfrm xmlns:a="http://schemas.openxmlformats.org/drawingml/2006/main">
          <a:off x="1080120" y="269436"/>
          <a:ext cx="5955889" cy="328550"/>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none" rtlCol="0"/>
        <a:lstStyle xmlns:a="http://schemas.openxmlformats.org/drawingml/2006/main"/>
        <a:p xmlns:a="http://schemas.openxmlformats.org/drawingml/2006/main">
          <a:r>
            <a:rPr lang="fr-FR" sz="1600" b="1" dirty="0" smtClean="0">
              <a:solidFill>
                <a:srgbClr val="002060"/>
              </a:solidFill>
            </a:rPr>
            <a:t>Moyenne 2020 EPCI : Taux EB = 17,1 % - Taux EN = 10,9 %</a:t>
          </a:r>
          <a:endParaRPr lang="fr-FR" sz="1600" b="1" dirty="0">
            <a:solidFill>
              <a:srgbClr val="00206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0.78333</cdr:x>
      <cdr:y>0.06757</cdr:y>
    </cdr:from>
    <cdr:to>
      <cdr:x>0.89671</cdr:x>
      <cdr:y>0.13185</cdr:y>
    </cdr:to>
    <cdr:sp macro="" textlink="">
      <cdr:nvSpPr>
        <cdr:cNvPr id="3" name="ZoneTexte 2"/>
        <cdr:cNvSpPr txBox="1"/>
      </cdr:nvSpPr>
      <cdr:spPr>
        <a:xfrm xmlns:a="http://schemas.openxmlformats.org/drawingml/2006/main">
          <a:off x="6768752" y="360040"/>
          <a:ext cx="979712" cy="3425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dirty="0" smtClean="0"/>
            <a:t>En K€</a:t>
          </a:r>
          <a:endParaRPr lang="fr-FR"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0.185</cdr:x>
      <cdr:y>0.62857</cdr:y>
    </cdr:from>
    <cdr:to>
      <cdr:x>0.2375</cdr:x>
      <cdr:y>0.7</cdr:y>
    </cdr:to>
    <cdr:sp macro="" textlink="">
      <cdr:nvSpPr>
        <cdr:cNvPr id="2" name="ZoneTexte 1"/>
        <cdr:cNvSpPr txBox="1"/>
      </cdr:nvSpPr>
      <cdr:spPr>
        <a:xfrm xmlns:a="http://schemas.openxmlformats.org/drawingml/2006/main">
          <a:off x="1522512" y="3168352"/>
          <a:ext cx="432048"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0.09691</cdr:x>
      <cdr:y>0.7165</cdr:y>
    </cdr:from>
    <cdr:to>
      <cdr:x>0.94437</cdr:x>
      <cdr:y>0.79525</cdr:y>
    </cdr:to>
    <cdr:sp macro="" textlink="">
      <cdr:nvSpPr>
        <cdr:cNvPr id="3" name="ZoneTexte 2"/>
        <cdr:cNvSpPr txBox="1"/>
      </cdr:nvSpPr>
      <cdr:spPr>
        <a:xfrm xmlns:a="http://schemas.openxmlformats.org/drawingml/2006/main">
          <a:off x="823455" y="3275856"/>
          <a:ext cx="7200792" cy="360045"/>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none" rtlCol="0"/>
        <a:lstStyle xmlns:a="http://schemas.openxmlformats.org/drawingml/2006/main"/>
        <a:p xmlns:a="http://schemas.openxmlformats.org/drawingml/2006/main">
          <a:r>
            <a:rPr lang="fr-FR" sz="1400" b="1" dirty="0" smtClean="0"/>
            <a:t>Moyenne des EPCI en 2020 = 4,1 années (loi de programmation 2018-2022 = 12 ans)</a:t>
          </a:r>
          <a:endParaRPr lang="fr-FR" sz="1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0.16486</cdr:x>
      <cdr:y>0.60658</cdr:y>
    </cdr:from>
    <cdr:to>
      <cdr:x>0.71147</cdr:x>
      <cdr:y>0.80658</cdr:y>
    </cdr:to>
    <cdr:sp macro="" textlink="">
      <cdr:nvSpPr>
        <cdr:cNvPr id="2" name="ZoneTexte 1"/>
        <cdr:cNvSpPr txBox="1"/>
      </cdr:nvSpPr>
      <cdr:spPr>
        <a:xfrm xmlns:a="http://schemas.openxmlformats.org/drawingml/2006/main">
          <a:off x="1281336" y="2773288"/>
          <a:ext cx="424847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400" b="1" dirty="0"/>
        </a:p>
      </cdr:txBody>
    </cdr:sp>
  </cdr:relSizeAnchor>
  <cdr:relSizeAnchor xmlns:cdr="http://schemas.openxmlformats.org/drawingml/2006/chartDrawing">
    <cdr:from>
      <cdr:x>0.14783</cdr:x>
      <cdr:y>0.47059</cdr:y>
    </cdr:from>
    <cdr:to>
      <cdr:x>0.25825</cdr:x>
      <cdr:y>0.84408</cdr:y>
    </cdr:to>
    <cdr:sp macro="" textlink="">
      <cdr:nvSpPr>
        <cdr:cNvPr id="3" name="ZoneTexte 2"/>
        <cdr:cNvSpPr txBox="1"/>
      </cdr:nvSpPr>
      <cdr:spPr>
        <a:xfrm xmlns:a="http://schemas.openxmlformats.org/drawingml/2006/main">
          <a:off x="1224136" y="11521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0.15</cdr:x>
      <cdr:y>0.55882</cdr:y>
    </cdr:from>
    <cdr:to>
      <cdr:x>0.86694</cdr:x>
      <cdr:y>0.67647</cdr:y>
    </cdr:to>
    <cdr:sp macro="" textlink="">
      <cdr:nvSpPr>
        <cdr:cNvPr id="4" name="ZoneTexte 3"/>
        <cdr:cNvSpPr txBox="1"/>
      </cdr:nvSpPr>
      <cdr:spPr>
        <a:xfrm xmlns:a="http://schemas.openxmlformats.org/drawingml/2006/main">
          <a:off x="1296144" y="1368152"/>
          <a:ext cx="6195093" cy="288032"/>
        </a:xfrm>
        <a:prstGeom xmlns:a="http://schemas.openxmlformats.org/drawingml/2006/main" prst="rect">
          <a:avLst/>
        </a:prstGeom>
        <a:solidFill xmlns:a="http://schemas.openxmlformats.org/drawingml/2006/main">
          <a:srgbClr val="FFFF00"/>
        </a:solidFill>
      </cdr:spPr>
      <cdr:txBody>
        <a:bodyPr xmlns:a="http://schemas.openxmlformats.org/drawingml/2006/main" vertOverflow="clip" wrap="none" rtlCol="0"/>
        <a:lstStyle xmlns:a="http://schemas.openxmlformats.org/drawingml/2006/main"/>
        <a:p xmlns:a="http://schemas.openxmlformats.org/drawingml/2006/main">
          <a:pPr algn="ctr"/>
          <a:r>
            <a:rPr lang="fr-FR" sz="1200" b="1" dirty="0" smtClean="0"/>
            <a:t>Le volume d’endettement de DLVA fin 2021 est de 21,52 %  des recettes courantes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sz="quarter" idx="1"/>
          </p:nvPr>
        </p:nvSpPr>
        <p:spPr>
          <a:xfrm>
            <a:off x="3850375" y="0"/>
            <a:ext cx="2945712" cy="496729"/>
          </a:xfrm>
          <a:prstGeom prst="rect">
            <a:avLst/>
          </a:prstGeom>
        </p:spPr>
        <p:txBody>
          <a:bodyPr vert="horz" lIns="91413" tIns="45706" rIns="91413" bIns="45706" rtlCol="0"/>
          <a:lstStyle>
            <a:lvl1pPr algn="r">
              <a:defRPr sz="1200"/>
            </a:lvl1pPr>
          </a:lstStyle>
          <a:p>
            <a:fld id="{923D716E-CDB7-41E4-8211-D649B737F226}" type="datetimeFigureOut">
              <a:rPr lang="fr-FR" smtClean="0"/>
              <a:t>27/04/2022</a:t>
            </a:fld>
            <a:endParaRPr lang="fr-FR"/>
          </a:p>
        </p:txBody>
      </p:sp>
      <p:sp>
        <p:nvSpPr>
          <p:cNvPr id="4" name="Espace réservé du pied de page 3"/>
          <p:cNvSpPr>
            <a:spLocks noGrp="1"/>
          </p:cNvSpPr>
          <p:nvPr>
            <p:ph type="ftr" sz="quarter" idx="2"/>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375" y="9428323"/>
            <a:ext cx="2945712" cy="496728"/>
          </a:xfrm>
          <a:prstGeom prst="rect">
            <a:avLst/>
          </a:prstGeom>
        </p:spPr>
        <p:txBody>
          <a:bodyPr vert="horz" lIns="91413" tIns="45706" rIns="91413" bIns="45706" rtlCol="0" anchor="b"/>
          <a:lstStyle>
            <a:lvl1pPr algn="r">
              <a:defRPr sz="1200"/>
            </a:lvl1pPr>
          </a:lstStyle>
          <a:p>
            <a:fld id="{443CD3B9-CE3A-4E65-9E61-E19897459AEA}" type="slidenum">
              <a:rPr lang="fr-FR" smtClean="0"/>
              <a:t>‹N°›</a:t>
            </a:fld>
            <a:endParaRPr lang="fr-FR"/>
          </a:p>
        </p:txBody>
      </p:sp>
    </p:spTree>
    <p:extLst>
      <p:ext uri="{BB962C8B-B14F-4D97-AF65-F5344CB8AC3E}">
        <p14:creationId xmlns:p14="http://schemas.microsoft.com/office/powerpoint/2010/main" val="72927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712" cy="496729"/>
          </a:xfrm>
          <a:prstGeom prst="rect">
            <a:avLst/>
          </a:prstGeom>
        </p:spPr>
        <p:txBody>
          <a:bodyPr vert="horz" lIns="91413" tIns="45706" rIns="91413" bIns="45706" rtlCol="0"/>
          <a:lstStyle>
            <a:lvl1pPr algn="l">
              <a:defRPr sz="1200"/>
            </a:lvl1pPr>
          </a:lstStyle>
          <a:p>
            <a:endParaRPr lang="fr-FR"/>
          </a:p>
        </p:txBody>
      </p:sp>
      <p:sp>
        <p:nvSpPr>
          <p:cNvPr id="3" name="Espace réservé de la date 2"/>
          <p:cNvSpPr>
            <a:spLocks noGrp="1"/>
          </p:cNvSpPr>
          <p:nvPr>
            <p:ph type="dt" idx="1"/>
          </p:nvPr>
        </p:nvSpPr>
        <p:spPr>
          <a:xfrm>
            <a:off x="3850375" y="0"/>
            <a:ext cx="2945712" cy="496729"/>
          </a:xfrm>
          <a:prstGeom prst="rect">
            <a:avLst/>
          </a:prstGeom>
        </p:spPr>
        <p:txBody>
          <a:bodyPr vert="horz" lIns="91413" tIns="45706" rIns="91413" bIns="45706" rtlCol="0"/>
          <a:lstStyle>
            <a:lvl1pPr algn="r">
              <a:defRPr sz="1200"/>
            </a:lvl1pPr>
          </a:lstStyle>
          <a:p>
            <a:fld id="{B69027F5-21D4-4831-844E-154769627353}" type="datetimeFigureOut">
              <a:rPr lang="fr-FR" smtClean="0"/>
              <a:t>27/04/2022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13" tIns="45706" rIns="91413" bIns="45706" rtlCol="0" anchor="ctr"/>
          <a:lstStyle/>
          <a:p>
            <a:endParaRPr lang="fr-FR"/>
          </a:p>
        </p:txBody>
      </p:sp>
      <p:sp>
        <p:nvSpPr>
          <p:cNvPr id="5" name="Espace réservé des commentaires 4"/>
          <p:cNvSpPr>
            <a:spLocks noGrp="1"/>
          </p:cNvSpPr>
          <p:nvPr>
            <p:ph type="body" sz="quarter" idx="3"/>
          </p:nvPr>
        </p:nvSpPr>
        <p:spPr>
          <a:xfrm>
            <a:off x="679292" y="4714955"/>
            <a:ext cx="5439092" cy="4467383"/>
          </a:xfrm>
          <a:prstGeom prst="rect">
            <a:avLst/>
          </a:prstGeom>
        </p:spPr>
        <p:txBody>
          <a:bodyPr vert="horz" lIns="91413" tIns="45706" rIns="91413" bIns="4570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323"/>
            <a:ext cx="2945712" cy="496728"/>
          </a:xfrm>
          <a:prstGeom prst="rect">
            <a:avLst/>
          </a:prstGeom>
        </p:spPr>
        <p:txBody>
          <a:bodyPr vert="horz" lIns="91413" tIns="45706" rIns="91413" bIns="4570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375" y="9428323"/>
            <a:ext cx="2945712" cy="496728"/>
          </a:xfrm>
          <a:prstGeom prst="rect">
            <a:avLst/>
          </a:prstGeom>
        </p:spPr>
        <p:txBody>
          <a:bodyPr vert="horz" lIns="91413" tIns="45706" rIns="91413" bIns="45706" rtlCol="0" anchor="b"/>
          <a:lstStyle>
            <a:lvl1pPr algn="r">
              <a:defRPr sz="1200"/>
            </a:lvl1pPr>
          </a:lstStyle>
          <a:p>
            <a:fld id="{54D57CD4-15E9-499D-8838-E38FABE5C5ED}" type="slidenum">
              <a:rPr lang="fr-FR" smtClean="0"/>
              <a:t>‹N°›</a:t>
            </a:fld>
            <a:endParaRPr lang="fr-FR"/>
          </a:p>
        </p:txBody>
      </p:sp>
    </p:spTree>
    <p:extLst>
      <p:ext uri="{BB962C8B-B14F-4D97-AF65-F5344CB8AC3E}">
        <p14:creationId xmlns:p14="http://schemas.microsoft.com/office/powerpoint/2010/main" val="1168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1</a:t>
            </a:fld>
            <a:endParaRPr lang="fr-FR" dirty="0"/>
          </a:p>
        </p:txBody>
      </p:sp>
    </p:spTree>
    <p:extLst>
      <p:ext uri="{BB962C8B-B14F-4D97-AF65-F5344CB8AC3E}">
        <p14:creationId xmlns:p14="http://schemas.microsoft.com/office/powerpoint/2010/main" val="233372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11</a:t>
            </a:fld>
            <a:endParaRPr lang="fr-FR" dirty="0"/>
          </a:p>
        </p:txBody>
      </p:sp>
    </p:spTree>
    <p:extLst>
      <p:ext uri="{BB962C8B-B14F-4D97-AF65-F5344CB8AC3E}">
        <p14:creationId xmlns:p14="http://schemas.microsoft.com/office/powerpoint/2010/main" val="186440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lgn="just"/>
            <a:r>
              <a:rPr lang="fr-FR" dirty="0" smtClean="0"/>
              <a:t>les dépenses réelles de fonctionnement ont progressées fortement entre 2020 et 2021 + 6,10 % (+ 3,057 M€)</a:t>
            </a:r>
          </a:p>
          <a:p>
            <a:pPr marL="171450" indent="-171450" algn="just">
              <a:buFontTx/>
              <a:buChar char="-"/>
            </a:pPr>
            <a:r>
              <a:rPr lang="fr-FR" dirty="0" smtClean="0"/>
              <a:t>Les charges à caractère général</a:t>
            </a:r>
            <a:r>
              <a:rPr lang="fr-FR" baseline="0" dirty="0" smtClean="0"/>
              <a:t> progressent de + 11,44 % (+ 16,75 % si l'on retraite 2020  des dépenses exceptionnelles engagées dans le cadre de la crise sanitaire </a:t>
            </a:r>
          </a:p>
          <a:p>
            <a:pPr marL="628650" lvl="1" indent="-171450" algn="just">
              <a:buFontTx/>
              <a:buChar char="-"/>
            </a:pPr>
            <a:r>
              <a:rPr lang="fr-FR" sz="1200" b="0" i="0" u="none" strike="noStrike" kern="1200" dirty="0" smtClean="0">
                <a:solidFill>
                  <a:schemeClr val="tx1"/>
                </a:solidFill>
                <a:effectLst/>
                <a:latin typeface="+mn-lt"/>
                <a:ea typeface="+mn-ea"/>
                <a:cs typeface="+mn-cs"/>
              </a:rPr>
              <a:t>Gestion des déchets </a:t>
            </a:r>
            <a:r>
              <a:rPr lang="fr-FR" dirty="0" smtClean="0"/>
              <a:t> </a:t>
            </a:r>
            <a:r>
              <a:rPr lang="fr-FR" sz="1200" b="0" i="0" u="none" strike="noStrike" kern="1200" dirty="0" smtClean="0">
                <a:solidFill>
                  <a:schemeClr val="tx1"/>
                </a:solidFill>
                <a:effectLst/>
                <a:latin typeface="+mn-lt"/>
                <a:ea typeface="+mn-ea"/>
                <a:cs typeface="+mn-cs"/>
              </a:rPr>
              <a:t>1 305 739 €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Transport-mobilité</a:t>
            </a:r>
            <a:r>
              <a:rPr lang="fr-FR" dirty="0" smtClean="0"/>
              <a:t> </a:t>
            </a:r>
            <a:r>
              <a:rPr lang="fr-FR" sz="1200" b="0" i="0" u="none" strike="noStrike" kern="1200" dirty="0" smtClean="0">
                <a:solidFill>
                  <a:schemeClr val="tx1"/>
                </a:solidFill>
                <a:effectLst/>
                <a:latin typeface="+mn-lt"/>
                <a:ea typeface="+mn-ea"/>
                <a:cs typeface="+mn-cs"/>
              </a:rPr>
              <a:t>763 860 €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Culture</a:t>
            </a:r>
            <a:r>
              <a:rPr lang="fr-FR" dirty="0" smtClean="0"/>
              <a:t> </a:t>
            </a:r>
            <a:r>
              <a:rPr lang="fr-FR" sz="1200" b="0" i="0" u="none" strike="noStrike" kern="1200" dirty="0" smtClean="0">
                <a:solidFill>
                  <a:schemeClr val="tx1"/>
                </a:solidFill>
                <a:effectLst/>
                <a:latin typeface="+mn-lt"/>
                <a:ea typeface="+mn-ea"/>
                <a:cs typeface="+mn-cs"/>
              </a:rPr>
              <a:t>213 172 €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Lecture Publique </a:t>
            </a:r>
            <a:r>
              <a:rPr lang="fr-FR" dirty="0" smtClean="0"/>
              <a:t> </a:t>
            </a:r>
            <a:r>
              <a:rPr lang="fr-FR" sz="1200" b="0" i="0" u="none" strike="noStrike" kern="1200" dirty="0" smtClean="0">
                <a:solidFill>
                  <a:schemeClr val="tx1"/>
                </a:solidFill>
                <a:effectLst/>
                <a:latin typeface="+mn-lt"/>
                <a:ea typeface="+mn-ea"/>
                <a:cs typeface="+mn-cs"/>
              </a:rPr>
              <a:t>61 392 €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Gestion du patrimoine bâti (entretien, maintenance, eau, électricité, combustible …)</a:t>
            </a:r>
            <a:r>
              <a:rPr lang="fr-FR" dirty="0" smtClean="0"/>
              <a:t> </a:t>
            </a:r>
            <a:r>
              <a:rPr lang="fr-FR" sz="1200" b="0" i="0" u="none" strike="noStrike" kern="1200" dirty="0" smtClean="0">
                <a:solidFill>
                  <a:schemeClr val="tx1"/>
                </a:solidFill>
                <a:effectLst/>
                <a:latin typeface="+mn-lt"/>
                <a:ea typeface="+mn-ea"/>
                <a:cs typeface="+mn-cs"/>
              </a:rPr>
              <a:t>77 922 €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Communication- publications</a:t>
            </a:r>
            <a:r>
              <a:rPr lang="fr-FR" dirty="0" smtClean="0"/>
              <a:t> </a:t>
            </a:r>
            <a:r>
              <a:rPr lang="fr-FR" sz="1200" b="0" i="0" u="none" strike="noStrike" kern="1200" dirty="0" smtClean="0">
                <a:solidFill>
                  <a:schemeClr val="tx1"/>
                </a:solidFill>
                <a:effectLst/>
                <a:latin typeface="+mn-lt"/>
                <a:ea typeface="+mn-ea"/>
                <a:cs typeface="+mn-cs"/>
              </a:rPr>
              <a:t>94 298 €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Etudes projet </a:t>
            </a:r>
            <a:r>
              <a:rPr lang="fr-FR" sz="1200" b="0" i="0" u="none" strike="noStrike" kern="1200" dirty="0" err="1" smtClean="0">
                <a:solidFill>
                  <a:schemeClr val="tx1"/>
                </a:solidFill>
                <a:effectLst/>
                <a:latin typeface="+mn-lt"/>
                <a:ea typeface="+mn-ea"/>
                <a:cs typeface="+mn-cs"/>
              </a:rPr>
              <a:t>HyGreen</a:t>
            </a:r>
            <a:r>
              <a:rPr lang="fr-FR" sz="1200" b="0" i="0" u="none" strike="noStrike" kern="1200" dirty="0" smtClean="0">
                <a:solidFill>
                  <a:schemeClr val="tx1"/>
                </a:solidFill>
                <a:effectLst/>
                <a:latin typeface="+mn-lt"/>
                <a:ea typeface="+mn-ea"/>
                <a:cs typeface="+mn-cs"/>
              </a:rPr>
              <a:t> Provence</a:t>
            </a:r>
            <a:r>
              <a:rPr lang="fr-FR" dirty="0" smtClean="0"/>
              <a:t> </a:t>
            </a:r>
            <a:r>
              <a:rPr lang="fr-FR" sz="1200" b="0" i="0" u="none" strike="noStrike" kern="1200" dirty="0" smtClean="0">
                <a:solidFill>
                  <a:schemeClr val="tx1"/>
                </a:solidFill>
                <a:effectLst/>
                <a:latin typeface="+mn-lt"/>
                <a:ea typeface="+mn-ea"/>
                <a:cs typeface="+mn-cs"/>
              </a:rPr>
              <a:t>76 699 €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Aides à la rénovation énergétique</a:t>
            </a:r>
            <a:r>
              <a:rPr lang="fr-FR" dirty="0" smtClean="0"/>
              <a:t> </a:t>
            </a:r>
            <a:r>
              <a:rPr lang="fr-FR" sz="1200" b="0" i="0" u="none" strike="noStrike" kern="1200" dirty="0" smtClean="0">
                <a:solidFill>
                  <a:schemeClr val="tx1"/>
                </a:solidFill>
                <a:effectLst/>
                <a:latin typeface="+mn-lt"/>
                <a:ea typeface="+mn-ea"/>
                <a:cs typeface="+mn-cs"/>
              </a:rPr>
              <a:t>25 000 €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Remboursement de frais aux communes</a:t>
            </a:r>
            <a:r>
              <a:rPr lang="fr-FR" dirty="0" smtClean="0"/>
              <a:t> </a:t>
            </a:r>
            <a:r>
              <a:rPr lang="fr-FR" sz="1200" b="0" i="0" u="none" strike="noStrike" kern="1200" dirty="0" smtClean="0">
                <a:solidFill>
                  <a:schemeClr val="tx1"/>
                </a:solidFill>
                <a:effectLst/>
                <a:latin typeface="+mn-lt"/>
                <a:ea typeface="+mn-ea"/>
                <a:cs typeface="+mn-cs"/>
              </a:rPr>
              <a:t>27 955 €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Développement économique (y/c entretien des ZA)</a:t>
            </a:r>
            <a:r>
              <a:rPr lang="fr-FR" dirty="0" smtClean="0"/>
              <a:t> </a:t>
            </a:r>
            <a:r>
              <a:rPr lang="fr-FR" sz="1200" b="0" i="0" u="none" strike="noStrike" kern="1200" dirty="0" smtClean="0">
                <a:solidFill>
                  <a:schemeClr val="tx1"/>
                </a:solidFill>
                <a:effectLst/>
                <a:latin typeface="+mn-lt"/>
                <a:ea typeface="+mn-ea"/>
                <a:cs typeface="+mn-cs"/>
              </a:rPr>
              <a:t>163 422 €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Frais de télécommunication</a:t>
            </a:r>
            <a:r>
              <a:rPr lang="fr-FR" dirty="0" smtClean="0"/>
              <a:t> </a:t>
            </a:r>
            <a:r>
              <a:rPr lang="fr-FR" sz="1200" b="0" i="0" u="none" strike="noStrike" kern="1200" dirty="0" smtClean="0">
                <a:solidFill>
                  <a:schemeClr val="tx1"/>
                </a:solidFill>
                <a:effectLst/>
                <a:latin typeface="+mn-lt"/>
                <a:ea typeface="+mn-ea"/>
                <a:cs typeface="+mn-cs"/>
              </a:rPr>
              <a:t>55 265 €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Honoraires projet de territoire et PFF</a:t>
            </a:r>
            <a:r>
              <a:rPr lang="fr-FR" dirty="0" smtClean="0"/>
              <a:t> </a:t>
            </a:r>
            <a:r>
              <a:rPr lang="fr-FR" sz="1200" b="0" i="0" u="none" strike="noStrike" kern="1200" dirty="0" smtClean="0">
                <a:solidFill>
                  <a:schemeClr val="tx1"/>
                </a:solidFill>
                <a:effectLst/>
                <a:latin typeface="+mn-lt"/>
                <a:ea typeface="+mn-ea"/>
                <a:cs typeface="+mn-cs"/>
              </a:rPr>
              <a:t>70 290 €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Eclairage public </a:t>
            </a:r>
            <a:r>
              <a:rPr lang="fr-FR" dirty="0" smtClean="0"/>
              <a:t> </a:t>
            </a:r>
            <a:r>
              <a:rPr lang="fr-FR" sz="1200" b="0" i="0" u="none" strike="noStrike" kern="1200" dirty="0" smtClean="0">
                <a:solidFill>
                  <a:srgbClr val="FF0000"/>
                </a:solidFill>
                <a:effectLst/>
                <a:latin typeface="+mn-lt"/>
                <a:ea typeface="+mn-ea"/>
                <a:cs typeface="+mn-cs"/>
              </a:rPr>
              <a:t>-142 929 €</a:t>
            </a:r>
            <a:r>
              <a:rPr lang="fr-FR" dirty="0" smtClean="0">
                <a:solidFill>
                  <a:srgbClr val="FF0000"/>
                </a:solidFill>
              </a:rPr>
              <a:t> </a:t>
            </a:r>
          </a:p>
          <a:p>
            <a:pPr marL="628650" lvl="1" indent="-171450" algn="just">
              <a:buFontTx/>
              <a:buChar char="-"/>
            </a:pPr>
            <a:r>
              <a:rPr lang="fr-FR" sz="1200" b="0" i="0" u="none" strike="noStrike" kern="1200" dirty="0" smtClean="0">
                <a:solidFill>
                  <a:schemeClr val="tx1"/>
                </a:solidFill>
                <a:effectLst/>
                <a:latin typeface="+mn-lt"/>
                <a:ea typeface="+mn-ea"/>
                <a:cs typeface="+mn-cs"/>
              </a:rPr>
              <a:t>Entretien des réseaux pluvial urbain</a:t>
            </a:r>
            <a:r>
              <a:rPr lang="fr-FR" dirty="0" smtClean="0"/>
              <a:t> </a:t>
            </a:r>
            <a:r>
              <a:rPr lang="fr-FR" sz="1200" b="0" i="0" u="none" strike="noStrike" kern="1200" dirty="0" smtClean="0">
                <a:solidFill>
                  <a:schemeClr val="tx1"/>
                </a:solidFill>
                <a:effectLst/>
                <a:latin typeface="+mn-lt"/>
                <a:ea typeface="+mn-ea"/>
                <a:cs typeface="+mn-cs"/>
              </a:rPr>
              <a:t>62 651 €</a:t>
            </a:r>
            <a:r>
              <a:rPr lang="fr-FR" dirty="0" smtClean="0"/>
              <a:t> </a:t>
            </a:r>
          </a:p>
          <a:p>
            <a:pPr marL="628650" lvl="1" indent="-171450" algn="just">
              <a:buFontTx/>
              <a:buChar char="-"/>
            </a:pPr>
            <a:r>
              <a:rPr lang="fr-FR" sz="1200" b="0" i="0" u="none" strike="noStrike" kern="1200" dirty="0" smtClean="0">
                <a:solidFill>
                  <a:schemeClr val="tx1"/>
                </a:solidFill>
                <a:effectLst/>
                <a:latin typeface="+mn-lt"/>
                <a:ea typeface="+mn-ea"/>
                <a:cs typeface="+mn-cs"/>
              </a:rPr>
              <a:t>Assurances</a:t>
            </a:r>
            <a:r>
              <a:rPr lang="fr-FR" dirty="0" smtClean="0"/>
              <a:t> </a:t>
            </a:r>
            <a:r>
              <a:rPr lang="fr-FR" sz="1200" b="0" i="0" u="none" strike="noStrike" kern="1200" dirty="0" smtClean="0">
                <a:solidFill>
                  <a:schemeClr val="tx1"/>
                </a:solidFill>
                <a:effectLst/>
                <a:latin typeface="+mn-lt"/>
                <a:ea typeface="+mn-ea"/>
                <a:cs typeface="+mn-cs"/>
              </a:rPr>
              <a:t>20 128 €</a:t>
            </a:r>
            <a:r>
              <a:rPr lang="fr-FR" dirty="0" smtClean="0"/>
              <a:t> </a:t>
            </a:r>
            <a:endParaRPr lang="fr-FR" baseline="0" dirty="0" smtClean="0"/>
          </a:p>
          <a:p>
            <a:pPr marL="171450" indent="-171450" algn="just">
              <a:buFontTx/>
              <a:buChar char="-"/>
            </a:pPr>
            <a:endParaRPr lang="fr-FR" baseline="0" dirty="0" smtClean="0"/>
          </a:p>
          <a:p>
            <a:pPr marL="171450" indent="-171450" algn="just">
              <a:buFontTx/>
              <a:buChar char="-"/>
            </a:pPr>
            <a:r>
              <a:rPr lang="fr-FR" baseline="0" dirty="0" smtClean="0"/>
              <a:t>Les charges de personnel progressent de manière très limitée à +0,29 % toutefois retraité des remboursement de la mutualisation (Ville de Manosque, agent mutualisé individuellement (S Salvador) et du service commun instruction des droits du sol) et des remboursements pour absence maladie ou incapacité), qui sont en baisse les frais de personnel progressent de 5,73 % (+ 519 K€)</a:t>
            </a:r>
          </a:p>
          <a:p>
            <a:pPr marL="171450" indent="-171450" algn="just">
              <a:buFontTx/>
              <a:buChar char="-"/>
            </a:pPr>
            <a:endParaRPr lang="fr-FR" baseline="0" dirty="0" smtClean="0"/>
          </a:p>
          <a:p>
            <a:pPr marL="171450" indent="-171450" algn="just">
              <a:buFontTx/>
              <a:buChar char="-"/>
            </a:pPr>
            <a:r>
              <a:rPr lang="fr-FR" baseline="0" dirty="0" smtClean="0"/>
              <a:t>Les autres charges de gestion courantes progressent de 13,08 % par la prise en compte de 125 K€ de logiciels gérés en mode SAAS comptabilisés jusqu’en 2020 en investissements, par l’augmentation de la contribution à l’EIPACA de 29 K€ et par les augmentations des indemnités d’élus (rattrapage Carel pour certains élus) + 34 K€ </a:t>
            </a:r>
          </a:p>
          <a:p>
            <a:pPr marL="171450" indent="-171450" algn="just">
              <a:buFontTx/>
              <a:buChar char="-"/>
            </a:pPr>
            <a:endParaRPr lang="fr-FR" baseline="0" dirty="0" smtClean="0"/>
          </a:p>
          <a:p>
            <a:pPr marL="171450" indent="-171450" algn="just">
              <a:buFontTx/>
              <a:buChar char="-"/>
            </a:pPr>
            <a:r>
              <a:rPr lang="fr-FR" baseline="0" dirty="0" smtClean="0"/>
              <a:t>Le subventions aux associations et autres organismes progressent de 111 K€ (foire agricole: 30 K€ / OTC : 80 k€ / cinéma de pays + 3 K€  / APAM + 22 k€ / Amis de Giono - 8,5 K€ / nuits photographiques + 1,5 K€ / atelier Gryséliens musique + 8,4 K€ pour loyer …..)</a:t>
            </a:r>
          </a:p>
          <a:p>
            <a:pPr marL="171450" indent="-171450" algn="just">
              <a:buFontTx/>
              <a:buChar char="-"/>
            </a:pPr>
            <a:endParaRPr lang="fr-FR"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fr-FR" baseline="0" dirty="0" smtClean="0"/>
              <a:t>- Les dotations aux provisions concernent à la fois la couverture de contentieux et le risque de paiement  du compte épargne temps </a:t>
            </a:r>
          </a:p>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12</a:t>
            </a:fld>
            <a:endParaRPr lang="fr-FR"/>
          </a:p>
        </p:txBody>
      </p:sp>
    </p:spTree>
    <p:extLst>
      <p:ext uri="{BB962C8B-B14F-4D97-AF65-F5344CB8AC3E}">
        <p14:creationId xmlns:p14="http://schemas.microsoft.com/office/powerpoint/2010/main" val="3173941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13</a:t>
            </a:fld>
            <a:endParaRPr lang="fr-FR"/>
          </a:p>
        </p:txBody>
      </p:sp>
    </p:spTree>
    <p:extLst>
      <p:ext uri="{BB962C8B-B14F-4D97-AF65-F5344CB8AC3E}">
        <p14:creationId xmlns:p14="http://schemas.microsoft.com/office/powerpoint/2010/main" val="421182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Les CCG</a:t>
            </a:r>
            <a:r>
              <a:rPr lang="fr-FR" baseline="0" dirty="0" smtClean="0"/>
              <a:t> pèsent 40,27 % des DRF contre 38,33 % en 2020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14</a:t>
            </a:fld>
            <a:endParaRPr lang="fr-FR"/>
          </a:p>
        </p:txBody>
      </p:sp>
    </p:spTree>
    <p:extLst>
      <p:ext uri="{BB962C8B-B14F-4D97-AF65-F5344CB8AC3E}">
        <p14:creationId xmlns:p14="http://schemas.microsoft.com/office/powerpoint/2010/main" val="433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Alors même que les CCG ont fortement progressées depuis 2013 (sous l’effet notamment de la prise en charge de nouvelles compétences (GEMAPI – GEPU- TOURISME ..</a:t>
            </a:r>
            <a:r>
              <a:rPr lang="fr-FR" baseline="0" dirty="0" smtClean="0"/>
              <a:t> Et par l’augmentation du coût de certaines compétences (transport, déchets, culture ..), les FDP nets de remboursement sont restés relativement stables ne progressant sur la période que de 510 K€ soit 5,92 % en 8 années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15</a:t>
            </a:fld>
            <a:endParaRPr lang="fr-FR"/>
          </a:p>
        </p:txBody>
      </p:sp>
    </p:spTree>
    <p:extLst>
      <p:ext uri="{BB962C8B-B14F-4D97-AF65-F5344CB8AC3E}">
        <p14:creationId xmlns:p14="http://schemas.microsoft.com/office/powerpoint/2010/main" val="156496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On peut noter que le poids des charges à caractère général progresse</a:t>
            </a:r>
            <a:r>
              <a:rPr lang="fr-FR" baseline="0" dirty="0" smtClean="0"/>
              <a:t> chaque année depuis 2013, alors que celui des frais de personnel à contrario diminue,</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16</a:t>
            </a:fld>
            <a:endParaRPr lang="fr-FR"/>
          </a:p>
        </p:txBody>
      </p:sp>
    </p:spTree>
    <p:extLst>
      <p:ext uri="{BB962C8B-B14F-4D97-AF65-F5344CB8AC3E}">
        <p14:creationId xmlns:p14="http://schemas.microsoft.com/office/powerpoint/2010/main" val="72308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A noter que le niveau du résultat de l’exercice</a:t>
            </a:r>
            <a:r>
              <a:rPr lang="fr-FR" baseline="0" dirty="0" smtClean="0"/>
              <a:t> pur et le niveau </a:t>
            </a:r>
            <a:r>
              <a:rPr lang="fr-FR" dirty="0" smtClean="0"/>
              <a:t>des</a:t>
            </a:r>
            <a:r>
              <a:rPr lang="fr-FR" baseline="0" dirty="0" smtClean="0"/>
              <a:t> épargnes sont les plus faibles constatés depuis 2013 et que le résultat cumulé fin 2021 sur la section de fonctionnement a fortement diminué à 7,8 M€ et qu’il sera impacté dès 222 et encore plus en 2023 par la reprise des déficits de la ZAC CHANTEPRUNIER</a:t>
            </a:r>
          </a:p>
          <a:p>
            <a:endParaRPr lang="fr-FR" baseline="0" dirty="0" smtClean="0"/>
          </a:p>
          <a:p>
            <a:r>
              <a:rPr lang="fr-FR" baseline="0" dirty="0" smtClean="0"/>
              <a:t>Epargne nette = CAF après remboursement du capital de la dette</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17</a:t>
            </a:fld>
            <a:endParaRPr lang="fr-FR"/>
          </a:p>
        </p:txBody>
      </p:sp>
    </p:spTree>
    <p:extLst>
      <p:ext uri="{BB962C8B-B14F-4D97-AF65-F5344CB8AC3E}">
        <p14:creationId xmlns:p14="http://schemas.microsoft.com/office/powerpoint/2010/main" val="23495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N</a:t>
            </a:r>
            <a:r>
              <a:rPr lang="fr-FR" baseline="0" dirty="0" smtClean="0"/>
              <a:t>ous </a:t>
            </a:r>
            <a:r>
              <a:rPr lang="fr-FR" dirty="0" smtClean="0"/>
              <a:t>constatons</a:t>
            </a:r>
            <a:r>
              <a:rPr lang="fr-FR" baseline="0" dirty="0" smtClean="0"/>
              <a:t> en 2021 un effet ciseau avec le rapprochement des deux courbes, effet qui devrait être matérialisé en 2022</a:t>
            </a:r>
          </a:p>
          <a:p>
            <a:endParaRPr lang="fr-FR" baseline="0" dirty="0" smtClean="0"/>
          </a:p>
          <a:p>
            <a:endParaRPr lang="fr-FR" dirty="0" smtClean="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18</a:t>
            </a:fld>
            <a:endParaRPr lang="fr-FR"/>
          </a:p>
        </p:txBody>
      </p:sp>
    </p:spTree>
    <p:extLst>
      <p:ext uri="{BB962C8B-B14F-4D97-AF65-F5344CB8AC3E}">
        <p14:creationId xmlns:p14="http://schemas.microsoft.com/office/powerpoint/2010/main" val="370155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Sur les 4 dernières années les dépenses ont plus rapidement augmenté que</a:t>
            </a:r>
            <a:r>
              <a:rPr lang="fr-FR" baseline="0" dirty="0" smtClean="0"/>
              <a:t> no</a:t>
            </a:r>
            <a:r>
              <a:rPr lang="fr-FR" dirty="0" smtClean="0"/>
              <a:t>s recettes</a:t>
            </a:r>
          </a:p>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19</a:t>
            </a:fld>
            <a:endParaRPr lang="fr-FR"/>
          </a:p>
        </p:txBody>
      </p:sp>
    </p:spTree>
    <p:extLst>
      <p:ext uri="{BB962C8B-B14F-4D97-AF65-F5344CB8AC3E}">
        <p14:creationId xmlns:p14="http://schemas.microsoft.com/office/powerpoint/2010/main" val="317421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Le plus inquiétant dans ces deux courbes c’est le niveau de notre résultat dégagé sur l’exercice pur 2021 à 540 K€ le plus faible constaté sur la période,</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20</a:t>
            </a:fld>
            <a:endParaRPr lang="fr-FR"/>
          </a:p>
        </p:txBody>
      </p:sp>
    </p:spTree>
    <p:extLst>
      <p:ext uri="{BB962C8B-B14F-4D97-AF65-F5344CB8AC3E}">
        <p14:creationId xmlns:p14="http://schemas.microsoft.com/office/powerpoint/2010/main" val="107730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a:t>
            </a:fld>
            <a:endParaRPr lang="fr-FR" dirty="0"/>
          </a:p>
        </p:txBody>
      </p:sp>
    </p:spTree>
    <p:extLst>
      <p:ext uri="{BB962C8B-B14F-4D97-AF65-F5344CB8AC3E}">
        <p14:creationId xmlns:p14="http://schemas.microsoft.com/office/powerpoint/2010/main" val="46235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21</a:t>
            </a:fld>
            <a:endParaRPr lang="fr-FR"/>
          </a:p>
        </p:txBody>
      </p:sp>
    </p:spTree>
    <p:extLst>
      <p:ext uri="{BB962C8B-B14F-4D97-AF65-F5344CB8AC3E}">
        <p14:creationId xmlns:p14="http://schemas.microsoft.com/office/powerpoint/2010/main" val="766126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Il s’agit de deux indicateurs majeurs de la santé financières de notre EPCI.</a:t>
            </a:r>
          </a:p>
          <a:p>
            <a:endParaRPr lang="fr-FR" dirty="0" smtClean="0"/>
          </a:p>
          <a:p>
            <a:r>
              <a:rPr lang="fr-FR" dirty="0" smtClean="0"/>
              <a:t>L’épargne brute permet de financer le remboursement annuel</a:t>
            </a:r>
            <a:r>
              <a:rPr lang="fr-FR" baseline="0" dirty="0" smtClean="0"/>
              <a:t> de la dette et aussi de financer l’investissement,</a:t>
            </a:r>
          </a:p>
          <a:p>
            <a:r>
              <a:rPr lang="fr-FR" baseline="0" dirty="0" smtClean="0"/>
              <a:t>On constate que depuis 2013 le taux d’épargne brute à toujours été inférieur à 10 % sauf en 2020 exercice pour lequel nous avons enregistré près de 1,4 M€ de RS, hors ceux-ci le taux d’EB aurait été de 8,19 %.</a:t>
            </a:r>
          </a:p>
          <a:p>
            <a:endParaRPr lang="fr-FR" baseline="0" dirty="0" smtClean="0"/>
          </a:p>
          <a:p>
            <a:r>
              <a:rPr lang="fr-FR" baseline="0" dirty="0" smtClean="0"/>
              <a:t>On constate en consultant au plan national les comptes des collectivités locales et plus précisément ceux des EPCI CA que le taux moyen d’épargne brute dégagé par les EPCI au plan national s’établit sur la période à 17,1 % alors que de notre côté il s’établit à 6,4 % soit près de 10 points de moins (pour DLVAgglo 10 points égal environ 5,5 M€).</a:t>
            </a:r>
          </a:p>
          <a:p>
            <a:endParaRPr lang="fr-FR" baseline="0" dirty="0" smtClean="0"/>
          </a:p>
          <a:p>
            <a:r>
              <a:rPr lang="fr-FR" baseline="0" dirty="0" smtClean="0"/>
              <a:t>Cette analyse fais ressortir que nos dépenses courantes sont trop élevées par rapport à nos recettes courantes et ce de manière continue et même aggravée depuis 2018.</a:t>
            </a:r>
          </a:p>
          <a:p>
            <a:endParaRPr lang="fr-FR" baseline="0" dirty="0" smtClean="0"/>
          </a:p>
          <a:p>
            <a:r>
              <a:rPr lang="fr-FR" baseline="0" dirty="0" smtClean="0"/>
              <a:t>L’épargne nette, qui va contribuer au financement des investissements, après paiement de la dette, est trop faible ne permettant de dégager en moyenne que 2 M€ sur la période 2013-2021 alors même que notre besoin de financement des investissements s’est établit en moyenne sur la même période et hors mobilisation d’emprunt à 3,8 M€ par an ce qui nous a obligé à mobiliser notre fonds de roulement.</a:t>
            </a:r>
          </a:p>
          <a:p>
            <a:endParaRPr lang="fr-FR" baseline="0" dirty="0" smtClean="0"/>
          </a:p>
          <a:p>
            <a:r>
              <a:rPr lang="fr-FR" baseline="0" dirty="0" smtClean="0"/>
              <a:t>La CRC recommande une épargne brute située en 8 et 10 % taux qui dépend bien entendu du plan d’investissements à financer</a:t>
            </a:r>
          </a:p>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22</a:t>
            </a:fld>
            <a:endParaRPr lang="fr-FR"/>
          </a:p>
        </p:txBody>
      </p:sp>
    </p:spTree>
    <p:extLst>
      <p:ext uri="{BB962C8B-B14F-4D97-AF65-F5344CB8AC3E}">
        <p14:creationId xmlns:p14="http://schemas.microsoft.com/office/powerpoint/2010/main" val="3638186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A noter que nous n’avons pas emprunter sur 2021 préférant mobiliser sur cet exercice, nos propres capacités d’investissement pour conserver nos marges d’emprunt pour</a:t>
            </a:r>
            <a:r>
              <a:rPr lang="fr-FR" baseline="0" dirty="0" smtClean="0"/>
              <a:t> le financement </a:t>
            </a:r>
            <a:r>
              <a:rPr lang="fr-FR" dirty="0" smtClean="0"/>
              <a:t>des projets importants tels que le centre aqualudique,</a:t>
            </a:r>
            <a:endParaRPr lang="fr-FR" baseline="0" dirty="0" smtClean="0"/>
          </a:p>
          <a:p>
            <a:r>
              <a:rPr lang="fr-FR" baseline="0" dirty="0" smtClean="0"/>
              <a:t>Toutefois en fin d’année nous avons contracté un emprunt relai de 2 ans de 5,7 M€ pour le préfinancement des subventions acquises pour la construction du centre aqualudique</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23</a:t>
            </a:fld>
            <a:endParaRPr lang="fr-FR"/>
          </a:p>
        </p:txBody>
      </p:sp>
    </p:spTree>
    <p:extLst>
      <p:ext uri="{BB962C8B-B14F-4D97-AF65-F5344CB8AC3E}">
        <p14:creationId xmlns:p14="http://schemas.microsoft.com/office/powerpoint/2010/main" val="402499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A noter qu’il nous reste à percevoir encore un part de subvention PIA sur la construction de l’Eco-Campus (projet terminé en 2017 !!!)</a:t>
            </a:r>
          </a:p>
          <a:p>
            <a:r>
              <a:rPr lang="fr-FR" dirty="0" smtClean="0"/>
              <a:t>A noter pour rappel que ce projet a coûté globalement 12,85 M€ TTC y/c acquisition des terrains d’assises, de la construction d’un terrain de sport et la réhabilitation de l’ancienne infirmerie et que nous aurons perçu 5,47 M€ de subventions (Etat, Région,</a:t>
            </a:r>
            <a:r>
              <a:rPr lang="fr-FR" baseline="0" dirty="0" smtClean="0"/>
              <a:t> Département, autres) et 2,06 M€ de FCTVA,</a:t>
            </a:r>
          </a:p>
          <a:p>
            <a:r>
              <a:rPr lang="fr-FR" baseline="0" dirty="0" smtClean="0"/>
              <a:t>Le coût net de ce projet s’est donc établi pour la DLVA à 5,316 M€ financé par emprunts sur 20 ans  pour 4,5 M€ et 816 K€ d’autofinancement, Le coût des emprunts s’établi à 874 K€, L’autofinancement et le coût de l’emprunt doivent être couvert par le loyer de versé par la CCIT sur 20 ans (1,795 M€)  </a:t>
            </a:r>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24</a:t>
            </a:fld>
            <a:endParaRPr lang="fr-FR"/>
          </a:p>
        </p:txBody>
      </p:sp>
    </p:spTree>
    <p:extLst>
      <p:ext uri="{BB962C8B-B14F-4D97-AF65-F5344CB8AC3E}">
        <p14:creationId xmlns:p14="http://schemas.microsoft.com/office/powerpoint/2010/main" val="12613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Non réalisé</a:t>
            </a:r>
          </a:p>
          <a:p>
            <a:pPr marL="171450" indent="-171450">
              <a:buFontTx/>
              <a:buChar char="-"/>
            </a:pPr>
            <a:r>
              <a:rPr lang="fr-FR" dirty="0" smtClean="0"/>
              <a:t>Déchetterie de </a:t>
            </a:r>
            <a:r>
              <a:rPr lang="fr-FR" dirty="0" err="1" smtClean="0"/>
              <a:t>Roumoules</a:t>
            </a:r>
            <a:r>
              <a:rPr lang="fr-FR" dirty="0" smtClean="0"/>
              <a:t> = 1 122 568 €</a:t>
            </a:r>
          </a:p>
          <a:p>
            <a:pPr marL="171450" indent="-171450">
              <a:buFontTx/>
              <a:buChar char="-"/>
            </a:pPr>
            <a:r>
              <a:rPr lang="fr-FR" dirty="0" smtClean="0"/>
              <a:t>Construction centre aqualudique prévu 1 000 000 € réalisé</a:t>
            </a:r>
            <a:r>
              <a:rPr lang="fr-FR" baseline="0" dirty="0" smtClean="0"/>
              <a:t> 689 K€</a:t>
            </a:r>
          </a:p>
          <a:p>
            <a:pPr marL="171450" indent="-171450">
              <a:buFontTx/>
              <a:buChar char="-"/>
            </a:pPr>
            <a:r>
              <a:rPr lang="fr-FR" baseline="0" dirty="0" smtClean="0"/>
              <a:t>Frais études centre aqualudique prévu 988 K€ réalisé 325 K€</a:t>
            </a:r>
          </a:p>
          <a:p>
            <a:pPr marL="171450" indent="-171450">
              <a:buFontTx/>
              <a:buChar char="-"/>
            </a:pPr>
            <a:r>
              <a:rPr lang="fr-FR" baseline="0" dirty="0" smtClean="0"/>
              <a:t>ZA prévu 963 K€ réalisé 154 K€ </a:t>
            </a:r>
          </a:p>
          <a:p>
            <a:pPr marL="171450" indent="-171450">
              <a:buFontTx/>
              <a:buChar char="-"/>
            </a:pPr>
            <a:r>
              <a:rPr lang="fr-FR" baseline="0" dirty="0" smtClean="0"/>
              <a:t>Pole multimodal la </a:t>
            </a:r>
            <a:r>
              <a:rPr lang="fr-FR" baseline="0" dirty="0" err="1" smtClean="0"/>
              <a:t>Brillanne</a:t>
            </a:r>
            <a:r>
              <a:rPr lang="fr-FR" baseline="0" dirty="0" smtClean="0"/>
              <a:t> prévu 786 K€ réalisé 0</a:t>
            </a:r>
          </a:p>
          <a:p>
            <a:pPr marL="171450" indent="-171450">
              <a:buFontTx/>
              <a:buChar char="-"/>
            </a:pPr>
            <a:r>
              <a:rPr lang="fr-FR" baseline="0" dirty="0" smtClean="0"/>
              <a:t>Plan Massif prévu 706 K€ réalisé 253 K€</a:t>
            </a:r>
          </a:p>
          <a:p>
            <a:pPr marL="171450" indent="-171450">
              <a:buFontTx/>
              <a:buChar char="-"/>
            </a:pPr>
            <a:r>
              <a:rPr lang="fr-FR" baseline="0" dirty="0" smtClean="0"/>
              <a:t>GEPU prévu 653 K€ réalisé 0</a:t>
            </a:r>
          </a:p>
          <a:p>
            <a:pPr marL="171450" indent="-171450">
              <a:buFontTx/>
              <a:buChar char="-"/>
            </a:pPr>
            <a:r>
              <a:rPr lang="fr-FR" baseline="0" dirty="0" smtClean="0"/>
              <a:t>Divers programme pour 3,3 M€ réalisé 0 mais RAR 2,2 M€</a:t>
            </a:r>
          </a:p>
          <a:p>
            <a:pPr marL="171450" indent="-171450">
              <a:buFontTx/>
              <a:buChar char="-"/>
            </a:pPr>
            <a:endParaRPr lang="fr-FR" baseline="0" dirty="0" smtClean="0"/>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25</a:t>
            </a:fld>
            <a:endParaRPr lang="fr-FR"/>
          </a:p>
        </p:txBody>
      </p:sp>
    </p:spTree>
    <p:extLst>
      <p:ext uri="{BB962C8B-B14F-4D97-AF65-F5344CB8AC3E}">
        <p14:creationId xmlns:p14="http://schemas.microsoft.com/office/powerpoint/2010/main" val="222821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Restes à réaliser compris l’opération de construction du centre aqualudique</a:t>
            </a:r>
            <a:r>
              <a:rPr lang="fr-FR" baseline="0" dirty="0" smtClean="0"/>
              <a:t> y/c la voie de desserte = 4 635 018 € - opération gérée en AP/CP</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26</a:t>
            </a:fld>
            <a:endParaRPr lang="fr-FR"/>
          </a:p>
        </p:txBody>
      </p:sp>
    </p:spTree>
    <p:extLst>
      <p:ext uri="{BB962C8B-B14F-4D97-AF65-F5344CB8AC3E}">
        <p14:creationId xmlns:p14="http://schemas.microsoft.com/office/powerpoint/2010/main" val="2168785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Les investissements</a:t>
            </a:r>
            <a:r>
              <a:rPr lang="fr-FR" baseline="0" dirty="0" smtClean="0"/>
              <a:t> portés au compte administratif 2021 pour la compétence déchets s’élèvent à 2 356 355 € dont 1 141 487 € pour la déchetterie de Roumoules</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27</a:t>
            </a:fld>
            <a:endParaRPr lang="fr-FR"/>
          </a:p>
        </p:txBody>
      </p:sp>
    </p:spTree>
    <p:extLst>
      <p:ext uri="{BB962C8B-B14F-4D97-AF65-F5344CB8AC3E}">
        <p14:creationId xmlns:p14="http://schemas.microsoft.com/office/powerpoint/2010/main" val="235108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investissements</a:t>
            </a:r>
            <a:r>
              <a:rPr lang="fr-FR" baseline="0" dirty="0" smtClean="0"/>
              <a:t> portés au compte administratif 2021 pour la compétence développement économique s’élèvent à 1 356 386 € dont 618 584 € pour la place de l’Encas en zone St Maurice et 348 788 € pour le technopôle St Pierre à Ste Tulle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a:t>
            </a:r>
            <a:r>
              <a:rPr lang="fr-FR" baseline="0" dirty="0" err="1" smtClean="0"/>
              <a:t>investissments</a:t>
            </a:r>
            <a:r>
              <a:rPr lang="fr-FR" baseline="0" dirty="0" smtClean="0"/>
              <a:t> pour la compétence culture = 561 296 € dont 174 613 € pour le théâtre Jean le Bleu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28</a:t>
            </a:fld>
            <a:endParaRPr lang="fr-FR"/>
          </a:p>
        </p:txBody>
      </p:sp>
    </p:spTree>
    <p:extLst>
      <p:ext uri="{BB962C8B-B14F-4D97-AF65-F5344CB8AC3E}">
        <p14:creationId xmlns:p14="http://schemas.microsoft.com/office/powerpoint/2010/main" val="2566478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Les investissements pour le réseau pluvial = 863 016 €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29</a:t>
            </a:fld>
            <a:endParaRPr lang="fr-FR"/>
          </a:p>
        </p:txBody>
      </p:sp>
    </p:spTree>
    <p:extLst>
      <p:ext uri="{BB962C8B-B14F-4D97-AF65-F5344CB8AC3E}">
        <p14:creationId xmlns:p14="http://schemas.microsoft.com/office/powerpoint/2010/main" val="1039837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Les investissements en éclairage public = 942 056 € </a:t>
            </a:r>
          </a:p>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30</a:t>
            </a:fld>
            <a:endParaRPr lang="fr-FR"/>
          </a:p>
        </p:txBody>
      </p:sp>
    </p:spTree>
    <p:extLst>
      <p:ext uri="{BB962C8B-B14F-4D97-AF65-F5344CB8AC3E}">
        <p14:creationId xmlns:p14="http://schemas.microsoft.com/office/powerpoint/2010/main" val="164179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a:t>
            </a:fld>
            <a:endParaRPr lang="fr-FR" dirty="0"/>
          </a:p>
        </p:txBody>
      </p:sp>
    </p:spTree>
    <p:extLst>
      <p:ext uri="{BB962C8B-B14F-4D97-AF65-F5344CB8AC3E}">
        <p14:creationId xmlns:p14="http://schemas.microsoft.com/office/powerpoint/2010/main" val="1876050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Les années</a:t>
            </a:r>
            <a:r>
              <a:rPr lang="fr-FR" baseline="0" dirty="0" smtClean="0"/>
              <a:t> 2014 à  2016 ont été marquées par la construction de l’Eco-Campus </a:t>
            </a:r>
          </a:p>
          <a:p>
            <a:r>
              <a:rPr lang="fr-FR" baseline="0" dirty="0" smtClean="0"/>
              <a:t>E moyenne nous avons investi sur la période observée 7,3 M€ TTC</a:t>
            </a:r>
          </a:p>
          <a:p>
            <a:r>
              <a:rPr lang="fr-FR" baseline="0" dirty="0" smtClean="0"/>
              <a:t>Les RAR sont plus élevés que les années précédentes ils représentent encore 53 % du total des investissements engagés sur l’exercice malgré la mise en œuvre plus fréquente d’AP/CP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31</a:t>
            </a:fld>
            <a:endParaRPr lang="fr-FR"/>
          </a:p>
        </p:txBody>
      </p:sp>
    </p:spTree>
    <p:extLst>
      <p:ext uri="{BB962C8B-B14F-4D97-AF65-F5344CB8AC3E}">
        <p14:creationId xmlns:p14="http://schemas.microsoft.com/office/powerpoint/2010/main" val="2956162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Le résultat reporté</a:t>
            </a:r>
            <a:r>
              <a:rPr lang="fr-FR" baseline="0" dirty="0" smtClean="0"/>
              <a:t> sur 2022 diminue de 246 K€ - le besoin de financement de la section d’investissement provient du non recours à l’emprunt </a:t>
            </a:r>
          </a:p>
          <a:p>
            <a:r>
              <a:rPr lang="fr-FR" baseline="0" dirty="0" smtClean="0"/>
              <a:t>Les investissements ont été financés par le FCTVA – les subventions, les amortissements, les produits de cessions et notre autofinancement pour plus de 4 M€ dont 3,2 M€ de résultat et 868 K€ d’épargne nette</a:t>
            </a:r>
          </a:p>
          <a:p>
            <a:endParaRPr lang="fr-FR"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4ACE991E-89D0-42DE-B9EC-C6058A202FBA}" type="slidenum">
              <a:rPr lang="fr-FR" smtClean="0"/>
              <a:t>32</a:t>
            </a:fld>
            <a:endParaRPr lang="fr-FR"/>
          </a:p>
        </p:txBody>
      </p:sp>
    </p:spTree>
    <p:extLst>
      <p:ext uri="{BB962C8B-B14F-4D97-AF65-F5344CB8AC3E}">
        <p14:creationId xmlns:p14="http://schemas.microsoft.com/office/powerpoint/2010/main" val="2160834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En 2021 la mobilisation du résultat de fonctionnement pour couvrir l’investissement est supérieur au résultat dégagé sur l’exercice c’est la quasi totalité de notre épargne dégagée,</a:t>
            </a:r>
          </a:p>
          <a:p>
            <a:r>
              <a:rPr lang="fr-FR" dirty="0" smtClean="0"/>
              <a:t>Sur les années 2014,2015,2016</a:t>
            </a:r>
            <a:r>
              <a:rPr lang="fr-FR" baseline="0" dirty="0" smtClean="0"/>
              <a:t> et 2019 nous avions mobilisé de l’emprunt.</a:t>
            </a:r>
          </a:p>
          <a:p>
            <a:r>
              <a:rPr lang="fr-FR" baseline="0" dirty="0" smtClean="0"/>
              <a:t>Depuis 2013 nous avons mobilisé 21,5 M€ de résultat pour le financement de nos investissements soit près de 33 % des investissements réalisés sur la période</a:t>
            </a:r>
            <a:endParaRPr lang="fr-FR" dirty="0"/>
          </a:p>
        </p:txBody>
      </p:sp>
      <p:sp>
        <p:nvSpPr>
          <p:cNvPr id="4" name="Espace réservé du numéro de diapositive 3"/>
          <p:cNvSpPr>
            <a:spLocks noGrp="1"/>
          </p:cNvSpPr>
          <p:nvPr>
            <p:ph type="sldNum" sz="quarter" idx="10"/>
          </p:nvPr>
        </p:nvSpPr>
        <p:spPr/>
        <p:txBody>
          <a:bodyPr/>
          <a:lstStyle/>
          <a:p>
            <a:fld id="{4ACE991E-89D0-42DE-B9EC-C6058A202FBA}" type="slidenum">
              <a:rPr lang="fr-FR" smtClean="0"/>
              <a:t>33</a:t>
            </a:fld>
            <a:endParaRPr lang="fr-FR"/>
          </a:p>
        </p:txBody>
      </p:sp>
    </p:spTree>
    <p:extLst>
      <p:ext uri="{BB962C8B-B14F-4D97-AF65-F5344CB8AC3E}">
        <p14:creationId xmlns:p14="http://schemas.microsoft.com/office/powerpoint/2010/main" val="1459175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Les emprunts nets de remboursement en capital s’élèvent sur</a:t>
            </a:r>
            <a:r>
              <a:rPr lang="fr-FR" baseline="0" dirty="0" smtClean="0"/>
              <a:t> la période 2013-2020 </a:t>
            </a:r>
            <a:r>
              <a:rPr lang="fr-FR" dirty="0" smtClean="0"/>
              <a:t>à 1,88 M€ soit</a:t>
            </a:r>
            <a:r>
              <a:rPr lang="fr-FR" baseline="0" dirty="0" smtClean="0"/>
              <a:t> 3,23 % du montants des investissements réalisés au BP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34</a:t>
            </a:fld>
            <a:endParaRPr lang="fr-FR"/>
          </a:p>
        </p:txBody>
      </p:sp>
    </p:spTree>
    <p:extLst>
      <p:ext uri="{BB962C8B-B14F-4D97-AF65-F5344CB8AC3E}">
        <p14:creationId xmlns:p14="http://schemas.microsoft.com/office/powerpoint/2010/main" val="23915909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En réalité le</a:t>
            </a:r>
            <a:r>
              <a:rPr lang="fr-FR" baseline="0" dirty="0" smtClean="0"/>
              <a:t> capital restant dû du seul budget principal s’établit fin 2021 à 11 609 482€ mais il est comptabilisé un emprunt global budget principal – budget assainissement régie pour 272 K€ de capital restant pour le seul budget assainissement (d’où le 11,88 M€ affiché au graphe) dont les échéances sont remboursés par le budget assainissement régie au budget principal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35</a:t>
            </a:fld>
            <a:endParaRPr lang="fr-FR"/>
          </a:p>
        </p:txBody>
      </p:sp>
    </p:spTree>
    <p:extLst>
      <p:ext uri="{BB962C8B-B14F-4D97-AF65-F5344CB8AC3E}">
        <p14:creationId xmlns:p14="http://schemas.microsoft.com/office/powerpoint/2010/main" val="2992460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En 2021 nous avons remboursé 1</a:t>
            </a:r>
            <a:r>
              <a:rPr lang="fr-FR" baseline="0" dirty="0" smtClean="0"/>
              <a:t> 365 761 € de capital des emprunts et nous avons souscrit un emprunt relai de 2 ans de 5,7 M€ pour le préfinancement des subventions acquises pour la construction du centre aqualudique mais dont la capital n’a été perçu que début 2022 (il figure dans les restes à réaliser recettes)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36</a:t>
            </a:fld>
            <a:endParaRPr lang="fr-FR"/>
          </a:p>
        </p:txBody>
      </p:sp>
    </p:spTree>
    <p:extLst>
      <p:ext uri="{BB962C8B-B14F-4D97-AF65-F5344CB8AC3E}">
        <p14:creationId xmlns:p14="http://schemas.microsoft.com/office/powerpoint/2010/main" val="4108026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37</a:t>
            </a:fld>
            <a:endParaRPr lang="fr-FR"/>
          </a:p>
        </p:txBody>
      </p:sp>
    </p:spTree>
    <p:extLst>
      <p:ext uri="{BB962C8B-B14F-4D97-AF65-F5344CB8AC3E}">
        <p14:creationId xmlns:p14="http://schemas.microsoft.com/office/powerpoint/2010/main" val="4276879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38</a:t>
            </a:fld>
            <a:endParaRPr lang="fr-FR"/>
          </a:p>
        </p:txBody>
      </p:sp>
    </p:spTree>
    <p:extLst>
      <p:ext uri="{BB962C8B-B14F-4D97-AF65-F5344CB8AC3E}">
        <p14:creationId xmlns:p14="http://schemas.microsoft.com/office/powerpoint/2010/main" val="369599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39</a:t>
            </a:fld>
            <a:endParaRPr lang="fr-FR"/>
          </a:p>
        </p:txBody>
      </p:sp>
    </p:spTree>
    <p:extLst>
      <p:ext uri="{BB962C8B-B14F-4D97-AF65-F5344CB8AC3E}">
        <p14:creationId xmlns:p14="http://schemas.microsoft.com/office/powerpoint/2010/main" val="2792140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40</a:t>
            </a:fld>
            <a:endParaRPr lang="fr-FR"/>
          </a:p>
        </p:txBody>
      </p:sp>
    </p:spTree>
    <p:extLst>
      <p:ext uri="{BB962C8B-B14F-4D97-AF65-F5344CB8AC3E}">
        <p14:creationId xmlns:p14="http://schemas.microsoft.com/office/powerpoint/2010/main" val="152694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a:xfrm>
            <a:off x="679291" y="4603279"/>
            <a:ext cx="5439092" cy="5864988"/>
          </a:xfrm>
        </p:spPr>
        <p:txBody>
          <a:bodyPr/>
          <a:lstStyle/>
          <a:p>
            <a:r>
              <a:rPr lang="fr-FR" b="1" dirty="0" smtClean="0"/>
              <a:t>La baisse</a:t>
            </a:r>
            <a:r>
              <a:rPr lang="fr-FR" b="1" baseline="0" dirty="0" smtClean="0"/>
              <a:t> des produits de services s’explique </a:t>
            </a:r>
          </a:p>
          <a:p>
            <a:pPr marL="171450" indent="-171450">
              <a:buFontTx/>
              <a:buChar char="-"/>
            </a:pPr>
            <a:r>
              <a:rPr lang="fr-FR" baseline="0" dirty="0" smtClean="0"/>
              <a:t>Par une diminution des remboursements liés à la mutualisation </a:t>
            </a:r>
            <a:r>
              <a:rPr lang="fr-FR" baseline="0" dirty="0" smtClean="0">
                <a:solidFill>
                  <a:srgbClr val="FF0000"/>
                </a:solidFill>
              </a:rPr>
              <a:t>(-514 K€)  </a:t>
            </a:r>
            <a:r>
              <a:rPr lang="fr-FR" baseline="0" dirty="0" smtClean="0"/>
              <a:t>Certains services ont été démutualisés et repris par la ville centre à partir du mois de juillet (secrétariat du maire, communication, DGS, Chef de cabinet …)</a:t>
            </a:r>
          </a:p>
          <a:p>
            <a:pPr marL="171450" indent="-171450">
              <a:buFontTx/>
              <a:buChar char="-"/>
            </a:pPr>
            <a:r>
              <a:rPr lang="fr-FR" baseline="0" dirty="0" smtClean="0"/>
              <a:t>Par l’augmentation du nombre d’instructions de PC par le service commun « instructions des droits du sol » + 82 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Par l’augmentation des redevances culturelles +92 K€ (en 2020 non diffusion de certains spectacles à cause de la crise sanitaire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Par la baisse du remboursement de frais des communes -137 K€ (en 2020 remboursement d’achats de masques)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Par l’exonération sur 2021 de la redevance OM des campings </a:t>
            </a:r>
            <a:r>
              <a:rPr lang="fr-FR" baseline="0" dirty="0" smtClean="0">
                <a:solidFill>
                  <a:srgbClr val="FF0000"/>
                </a:solidFill>
              </a:rPr>
              <a:t>-125 K€</a:t>
            </a:r>
          </a:p>
          <a:p>
            <a:pPr marL="0" indent="0">
              <a:buFontTx/>
              <a:buNone/>
            </a:pPr>
            <a:r>
              <a:rPr lang="fr-FR" b="1" baseline="0" dirty="0" smtClean="0"/>
              <a:t>L’augmentation des dotations et participations s’explique</a:t>
            </a:r>
            <a:r>
              <a:rPr lang="fr-FR" baseline="0" dirty="0" smtClean="0"/>
              <a:t> </a:t>
            </a:r>
          </a:p>
          <a:p>
            <a:pPr marL="0" indent="0">
              <a:buFontTx/>
              <a:buNone/>
            </a:pPr>
            <a:r>
              <a:rPr lang="fr-FR" baseline="0" dirty="0" smtClean="0"/>
              <a:t>-   par les compensations fiscales sur la baisse des impôts de production pour 4,25 M€, </a:t>
            </a:r>
          </a:p>
          <a:p>
            <a:pPr marL="0" indent="0">
              <a:buFontTx/>
              <a:buNone/>
            </a:pPr>
            <a:r>
              <a:rPr lang="fr-FR" baseline="0" dirty="0" smtClean="0"/>
              <a:t>-   par la suppression des compensation fiscales sur la TH RP </a:t>
            </a:r>
            <a:r>
              <a:rPr lang="fr-FR" baseline="0" dirty="0" smtClean="0">
                <a:solidFill>
                  <a:srgbClr val="FF0000"/>
                </a:solidFill>
              </a:rPr>
              <a:t>– 528 K€</a:t>
            </a:r>
          </a:p>
          <a:p>
            <a:pPr marL="171450" indent="-171450">
              <a:buFontTx/>
              <a:buChar char="-"/>
            </a:pPr>
            <a:r>
              <a:rPr lang="fr-FR" baseline="0" dirty="0" smtClean="0"/>
              <a:t>Par l’augmentation du FCTVA sur les dépenses d’entretien + 54 K€  </a:t>
            </a:r>
          </a:p>
          <a:p>
            <a:pPr marL="171450" indent="-171450">
              <a:buFontTx/>
              <a:buChar char="-"/>
            </a:pPr>
            <a:r>
              <a:rPr lang="fr-FR" baseline="0" dirty="0" smtClean="0"/>
              <a:t>par le remboursement en 2020 de l’achat de masques par l’Etat pour 143 K€ </a:t>
            </a:r>
          </a:p>
          <a:p>
            <a:pPr marL="171450" indent="-171450">
              <a:buFontTx/>
              <a:buChar char="-"/>
            </a:pPr>
            <a:r>
              <a:rPr lang="fr-FR" baseline="0" dirty="0" smtClean="0"/>
              <a:t>Par  Les dotations de l’Etat ont diminué de 9 K€ </a:t>
            </a:r>
          </a:p>
          <a:p>
            <a:pPr marL="171450" indent="-171450">
              <a:buFontTx/>
              <a:buChar char="-"/>
            </a:pPr>
            <a:r>
              <a:rPr lang="fr-FR" baseline="0" dirty="0" smtClean="0"/>
              <a:t>et par la baisse de la participation de la Région au transport scolaire de </a:t>
            </a:r>
            <a:r>
              <a:rPr lang="fr-FR" baseline="0" dirty="0" smtClean="0">
                <a:solidFill>
                  <a:srgbClr val="FF0000"/>
                </a:solidFill>
              </a:rPr>
              <a:t>-438 K€ </a:t>
            </a:r>
            <a:r>
              <a:rPr lang="fr-FR" baseline="0" dirty="0" smtClean="0"/>
              <a:t>(en 2020 nous avions perçu un solde de 2019 non rattaché à l’exercice)</a:t>
            </a:r>
          </a:p>
          <a:p>
            <a:pPr marL="0" indent="0">
              <a:buFontTx/>
              <a:buNone/>
            </a:pPr>
            <a:r>
              <a:rPr lang="fr-FR" b="1" baseline="0" dirty="0" smtClean="0"/>
              <a:t>La baisse des autres produits de gestion courante s’expliquent </a:t>
            </a:r>
          </a:p>
          <a:p>
            <a:pPr marL="171450" indent="-171450">
              <a:buFontTx/>
              <a:buChar char="-"/>
            </a:pPr>
            <a:r>
              <a:rPr lang="fr-FR" baseline="0" dirty="0" smtClean="0"/>
              <a:t>par la bonification de recettes liées au tri sélectif et la valorisation des déchets + 47 K€ </a:t>
            </a:r>
          </a:p>
          <a:p>
            <a:pPr marL="171450" indent="-171450">
              <a:buFontTx/>
              <a:buChar char="-"/>
            </a:pPr>
            <a:r>
              <a:rPr lang="fr-FR" baseline="0" dirty="0" smtClean="0"/>
              <a:t>par l’exonération du loyer payé par la CCIT pour l’Eco-Campus </a:t>
            </a:r>
            <a:r>
              <a:rPr lang="fr-FR" baseline="0" dirty="0" smtClean="0">
                <a:solidFill>
                  <a:srgbClr val="FF0000"/>
                </a:solidFill>
              </a:rPr>
              <a:t>- 83 K€ </a:t>
            </a:r>
            <a:r>
              <a:rPr lang="fr-FR" baseline="0" dirty="0" smtClean="0"/>
              <a:t>, </a:t>
            </a:r>
          </a:p>
          <a:p>
            <a:pPr marL="171450" indent="-171450">
              <a:buFontTx/>
              <a:buChar char="-"/>
            </a:pPr>
            <a:r>
              <a:rPr lang="fr-FR" baseline="0" dirty="0" smtClean="0"/>
              <a:t>par l’absence de part variable sur le loyer du cinéma de Gréoux au centre des congrès pour </a:t>
            </a:r>
            <a:r>
              <a:rPr lang="fr-FR" baseline="0" dirty="0" smtClean="0">
                <a:solidFill>
                  <a:srgbClr val="FF0000"/>
                </a:solidFill>
              </a:rPr>
              <a:t>- 6 K€ </a:t>
            </a:r>
            <a:r>
              <a:rPr lang="fr-FR" baseline="0" dirty="0" smtClean="0"/>
              <a:t>(pas de chiffre d’affaire en 2020),</a:t>
            </a:r>
          </a:p>
          <a:p>
            <a:pPr marL="0" indent="0">
              <a:buFontTx/>
              <a:buNone/>
            </a:pPr>
            <a:r>
              <a:rPr lang="fr-FR" b="1" baseline="0" dirty="0" smtClean="0"/>
              <a:t>Sur les produits exceptionnels en 2021 </a:t>
            </a:r>
            <a:r>
              <a:rPr lang="fr-FR" baseline="0" dirty="0" smtClean="0"/>
              <a:t>nous avons perçu le remboursement de fonds dédiés 17 K€, des remboursement d’assurance pour 29 K€ et d’un remboursement de de trop versé à l’OTC sur la taxe de séjour 2020 34 K€</a:t>
            </a:r>
          </a:p>
          <a:p>
            <a:pPr marL="171450" indent="-171450">
              <a:buFontTx/>
              <a:buChar char="-"/>
            </a:pPr>
            <a:endParaRPr lang="fr-FR" dirty="0" smtClean="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4</a:t>
            </a:fld>
            <a:endParaRPr lang="fr-FR" dirty="0"/>
          </a:p>
        </p:txBody>
      </p:sp>
    </p:spTree>
    <p:extLst>
      <p:ext uri="{BB962C8B-B14F-4D97-AF65-F5344CB8AC3E}">
        <p14:creationId xmlns:p14="http://schemas.microsoft.com/office/powerpoint/2010/main" val="4249421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41</a:t>
            </a:fld>
            <a:endParaRPr lang="fr-FR"/>
          </a:p>
        </p:txBody>
      </p:sp>
    </p:spTree>
    <p:extLst>
      <p:ext uri="{BB962C8B-B14F-4D97-AF65-F5344CB8AC3E}">
        <p14:creationId xmlns:p14="http://schemas.microsoft.com/office/powerpoint/2010/main" val="10128499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42</a:t>
            </a:fld>
            <a:endParaRPr lang="fr-FR"/>
          </a:p>
        </p:txBody>
      </p:sp>
    </p:spTree>
    <p:extLst>
      <p:ext uri="{BB962C8B-B14F-4D97-AF65-F5344CB8AC3E}">
        <p14:creationId xmlns:p14="http://schemas.microsoft.com/office/powerpoint/2010/main" val="3001430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43</a:t>
            </a:fld>
            <a:endParaRPr lang="fr-FR"/>
          </a:p>
        </p:txBody>
      </p:sp>
    </p:spTree>
    <p:extLst>
      <p:ext uri="{BB962C8B-B14F-4D97-AF65-F5344CB8AC3E}">
        <p14:creationId xmlns:p14="http://schemas.microsoft.com/office/powerpoint/2010/main" val="2958578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44</a:t>
            </a:fld>
            <a:endParaRPr lang="fr-FR"/>
          </a:p>
        </p:txBody>
      </p:sp>
    </p:spTree>
    <p:extLst>
      <p:ext uri="{BB962C8B-B14F-4D97-AF65-F5344CB8AC3E}">
        <p14:creationId xmlns:p14="http://schemas.microsoft.com/office/powerpoint/2010/main" val="3050840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45</a:t>
            </a:fld>
            <a:endParaRPr lang="fr-FR"/>
          </a:p>
        </p:txBody>
      </p:sp>
    </p:spTree>
    <p:extLst>
      <p:ext uri="{BB962C8B-B14F-4D97-AF65-F5344CB8AC3E}">
        <p14:creationId xmlns:p14="http://schemas.microsoft.com/office/powerpoint/2010/main" val="3151001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46</a:t>
            </a:fld>
            <a:endParaRPr lang="fr-FR"/>
          </a:p>
        </p:txBody>
      </p:sp>
    </p:spTree>
    <p:extLst>
      <p:ext uri="{BB962C8B-B14F-4D97-AF65-F5344CB8AC3E}">
        <p14:creationId xmlns:p14="http://schemas.microsoft.com/office/powerpoint/2010/main" val="1961993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47</a:t>
            </a:fld>
            <a:endParaRPr lang="fr-FR"/>
          </a:p>
        </p:txBody>
      </p:sp>
    </p:spTree>
    <p:extLst>
      <p:ext uri="{BB962C8B-B14F-4D97-AF65-F5344CB8AC3E}">
        <p14:creationId xmlns:p14="http://schemas.microsoft.com/office/powerpoint/2010/main" val="8150035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CBC3EC2-3F35-4803-9FF9-060AAE61329D}" type="slidenum">
              <a:rPr lang="fr-FR" smtClean="0"/>
              <a:pPr/>
              <a:t>48</a:t>
            </a:fld>
            <a:endParaRPr lang="fr-FR"/>
          </a:p>
        </p:txBody>
      </p:sp>
    </p:spTree>
    <p:extLst>
      <p:ext uri="{BB962C8B-B14F-4D97-AF65-F5344CB8AC3E}">
        <p14:creationId xmlns:p14="http://schemas.microsoft.com/office/powerpoint/2010/main" val="3193231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49</a:t>
            </a:fld>
            <a:endParaRPr lang="fr-FR"/>
          </a:p>
        </p:txBody>
      </p:sp>
    </p:spTree>
    <p:extLst>
      <p:ext uri="{BB962C8B-B14F-4D97-AF65-F5344CB8AC3E}">
        <p14:creationId xmlns:p14="http://schemas.microsoft.com/office/powerpoint/2010/main" val="38528890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50</a:t>
            </a:fld>
            <a:endParaRPr lang="fr-FR"/>
          </a:p>
        </p:txBody>
      </p:sp>
    </p:spTree>
    <p:extLst>
      <p:ext uri="{BB962C8B-B14F-4D97-AF65-F5344CB8AC3E}">
        <p14:creationId xmlns:p14="http://schemas.microsoft.com/office/powerpoint/2010/main" val="62810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A noter le poids des impôts et taxes passe à 72 % (contre près de 77 % en 2020 ) les compensations fiscales accordées par l’Etat sont de 9 % et les dotations ont</a:t>
            </a:r>
            <a:r>
              <a:rPr lang="fr-FR" baseline="0" dirty="0" smtClean="0"/>
              <a:t> baissé entre 2013 et 2021  de 20 % à 11 %</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6</a:t>
            </a:fld>
            <a:endParaRPr lang="fr-FR" dirty="0"/>
          </a:p>
        </p:txBody>
      </p:sp>
    </p:spTree>
    <p:extLst>
      <p:ext uri="{BB962C8B-B14F-4D97-AF65-F5344CB8AC3E}">
        <p14:creationId xmlns:p14="http://schemas.microsoft.com/office/powerpoint/2010/main" val="336806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baseline="0" dirty="0" smtClean="0"/>
              <a:t>Une progression des impôts et taxes compensations fiscales comprises de +1,26 % (+ 560 K€)</a:t>
            </a:r>
          </a:p>
          <a:p>
            <a:pPr marL="171450" indent="-171450">
              <a:buFontTx/>
              <a:buChar char="-"/>
            </a:pPr>
            <a:r>
              <a:rPr lang="fr-FR" baseline="0" dirty="0" smtClean="0"/>
              <a:t>Malgré la forte baisse des RS – 1,3 M€</a:t>
            </a:r>
          </a:p>
          <a:p>
            <a:pPr marL="171450" indent="-171450">
              <a:buFontTx/>
              <a:buChar char="-"/>
            </a:pPr>
            <a:r>
              <a:rPr lang="fr-FR" baseline="0" dirty="0" smtClean="0"/>
              <a:t>Du fait de l’augmentation du taux de TEOM + 702 K€ + effet  augmentation des bases fiscales +108 K€</a:t>
            </a:r>
          </a:p>
          <a:p>
            <a:pPr marL="171450" indent="-171450">
              <a:buFontTx/>
              <a:buChar char="-"/>
            </a:pPr>
            <a:r>
              <a:rPr lang="fr-FR" baseline="0" dirty="0" smtClean="0"/>
              <a:t>Du fait d’une forte progression du VT pour + 302 K€ et de la TS de + 237 K€ </a:t>
            </a:r>
          </a:p>
          <a:p>
            <a:endParaRPr lang="fr-FR" baseline="0" dirty="0" smtClean="0"/>
          </a:p>
          <a:p>
            <a:endParaRPr lang="fr-FR" baseline="0" dirty="0" smtClean="0"/>
          </a:p>
          <a:p>
            <a:r>
              <a:rPr lang="fr-FR" baseline="0" dirty="0" smtClean="0"/>
              <a:t>La TEOM progresse de 8,89 % mais le produit perçu ne couvre pas le coût du service évalué en net pour 2021 à 10,9 M€</a:t>
            </a:r>
          </a:p>
          <a:p>
            <a:endParaRPr lang="fr-FR" baseline="0" dirty="0" smtClean="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7</a:t>
            </a:fld>
            <a:endParaRPr lang="fr-FR" dirty="0"/>
          </a:p>
        </p:txBody>
      </p:sp>
    </p:spTree>
    <p:extLst>
      <p:ext uri="{BB962C8B-B14F-4D97-AF65-F5344CB8AC3E}">
        <p14:creationId xmlns:p14="http://schemas.microsoft.com/office/powerpoint/2010/main" val="1895869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smtClean="0"/>
              <a:t>A noter que les rôles supplémentaires et complémentaires représentent</a:t>
            </a:r>
            <a:r>
              <a:rPr lang="fr-FR" baseline="0" dirty="0" smtClean="0"/>
              <a:t> 3,32 % des produits fiscaux contre 0,63 % en 2019 </a:t>
            </a:r>
          </a:p>
          <a:p>
            <a:r>
              <a:rPr lang="fr-FR" baseline="0" dirty="0" smtClean="0"/>
              <a:t>La part de la CFE dans ces recettes fiscales progresse de 1,10 point</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8</a:t>
            </a:fld>
            <a:endParaRPr lang="fr-FR" dirty="0"/>
          </a:p>
        </p:txBody>
      </p:sp>
    </p:spTree>
    <p:extLst>
      <p:ext uri="{BB962C8B-B14F-4D97-AF65-F5344CB8AC3E}">
        <p14:creationId xmlns:p14="http://schemas.microsoft.com/office/powerpoint/2010/main" val="187323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pPr algn="just"/>
            <a:r>
              <a:rPr lang="fr-FR" dirty="0" smtClean="0"/>
              <a:t>Les attributions de compensations (reversement aux communes de la fiscalité diminué du coût des charges transférées) ont augmenté en 2021 ( +159 K€) sous l’effet de la restitution du coût du transport à Gréoux les Bains, de la restitution de la salle de l’Eden à Oraison et du loyer du local</a:t>
            </a:r>
            <a:r>
              <a:rPr lang="fr-FR" baseline="0" dirty="0" smtClean="0"/>
              <a:t> de l’OT à Manosque</a:t>
            </a:r>
            <a:endParaRPr lang="fr-FR" dirty="0" smtClean="0"/>
          </a:p>
          <a:p>
            <a:pPr algn="just"/>
            <a:endParaRPr lang="fr-FR" baseline="0" dirty="0" smtClean="0"/>
          </a:p>
          <a:p>
            <a:pPr algn="just"/>
            <a:r>
              <a:rPr lang="fr-FR" baseline="0" dirty="0" smtClean="0"/>
              <a:t>Depuis 2017 la DLVA a pris en charge 1 166 000 € de contribution au FPIC qui aurait dû être supportée par les communes</a:t>
            </a:r>
          </a:p>
          <a:p>
            <a:pPr algn="just"/>
            <a:r>
              <a:rPr lang="fr-FR" baseline="0" dirty="0" smtClean="0"/>
              <a:t>La DSC a progressé en 20231 de 300 K€ et a concerné l’ensemble des communes</a:t>
            </a:r>
          </a:p>
          <a:p>
            <a:pPr algn="just"/>
            <a:r>
              <a:rPr lang="fr-FR" baseline="0" dirty="0" smtClean="0"/>
              <a:t>A noter que sur la taxe de séjour perçu en 2021 nous devons reverser au CD 04 et 83 près de 120 K€</a:t>
            </a:r>
          </a:p>
          <a:p>
            <a:pPr algn="just"/>
            <a:r>
              <a:rPr lang="fr-FR" baseline="0" dirty="0" smtClean="0"/>
              <a:t>Le CC avait pris en 2020 une décision d’exonération de CFE des entreprises relavant du secteur touristique (cafés, bars, hôtels …..) cela a eu un impact sur 2021 avec un remboursement à l’Etat de 253 K€</a:t>
            </a:r>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9</a:t>
            </a:fld>
            <a:endParaRPr lang="fr-FR" dirty="0"/>
          </a:p>
        </p:txBody>
      </p:sp>
    </p:spTree>
    <p:extLst>
      <p:ext uri="{BB962C8B-B14F-4D97-AF65-F5344CB8AC3E}">
        <p14:creationId xmlns:p14="http://schemas.microsoft.com/office/powerpoint/2010/main" val="285274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dirty="0" smtClean="0"/>
              <a:t>Sur la période 2013-2021 nous avons perdu</a:t>
            </a:r>
            <a:r>
              <a:rPr lang="fr-FR" baseline="0" dirty="0" smtClean="0"/>
              <a:t> près de 2,6 M€ de DGF mais en cumulé nous avons perdu près de 15,9 M€ </a:t>
            </a:r>
          </a:p>
          <a:p>
            <a:r>
              <a:rPr lang="fr-FR" baseline="0" dirty="0" smtClean="0"/>
              <a:t>Durant cette même période le FPIC a progressé de 1 194 %</a:t>
            </a:r>
          </a:p>
          <a:p>
            <a:r>
              <a:rPr lang="fr-FR" baseline="0" dirty="0" smtClean="0"/>
              <a:t>A noter que le FPIC  a de nouveau augmenté entre 2020 et 2021 de 48 K€.</a:t>
            </a:r>
            <a:endParaRPr lang="fr-FR" dirty="0"/>
          </a:p>
        </p:txBody>
      </p:sp>
      <p:sp>
        <p:nvSpPr>
          <p:cNvPr id="4" name="Espace réservé du numéro de diapositive 3"/>
          <p:cNvSpPr>
            <a:spLocks noGrp="1"/>
          </p:cNvSpPr>
          <p:nvPr>
            <p:ph type="sldNum" sz="quarter" idx="10"/>
          </p:nvPr>
        </p:nvSpPr>
        <p:spPr/>
        <p:txBody>
          <a:bodyPr/>
          <a:lstStyle/>
          <a:p>
            <a:fld id="{54D57CD4-15E9-499D-8838-E38FABE5C5ED}" type="slidenum">
              <a:rPr lang="fr-FR" smtClean="0"/>
              <a:t>10</a:t>
            </a:fld>
            <a:endParaRPr lang="fr-FR" dirty="0"/>
          </a:p>
        </p:txBody>
      </p:sp>
    </p:spTree>
    <p:extLst>
      <p:ext uri="{BB962C8B-B14F-4D97-AF65-F5344CB8AC3E}">
        <p14:creationId xmlns:p14="http://schemas.microsoft.com/office/powerpoint/2010/main" val="283508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2A59CA1-8474-424C-8228-4689FA0EFA97}"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1533584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E94BF61-B53E-499F-AEDE-E741A222B608}"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33960788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E94BF61-B53E-499F-AEDE-E741A222B608}"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429983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E94BF61-B53E-499F-AEDE-E741A222B608}"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209922846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E94BF61-B53E-499F-AEDE-E741A222B608}"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07196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E94BF61-B53E-499F-AEDE-E741A222B608}"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17393051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20E133D-DD17-4109-ABE8-F1605DB14BBE}"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228436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A11172E-5BFC-40C2-A893-966C79502A17}"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166372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B5776F4-D27B-4735-8AAE-B65269B6EA36}"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151697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6566CBB-20A9-468D-82C6-E8AB8743830F}" type="datetime1">
              <a:rPr lang="fr-FR" smtClean="0"/>
              <a:t>27/04/2022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39355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9CB3E-81BB-4720-8C98-3FD0A660038F}" type="datetime1">
              <a:rPr lang="fr-FR" smtClean="0"/>
              <a:t>27/04/2022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50595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AA502D1-115B-4793-8CCD-F797E0E69333}" type="datetime1">
              <a:rPr lang="fr-FR" smtClean="0"/>
              <a:t>27/04/2022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1542554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1F6C83D-1D3E-470D-983D-29B0304A9C64}" type="datetime1">
              <a:rPr lang="fr-FR" smtClean="0"/>
              <a:t>27/04/2022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41547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B7554-CBB9-43F2-9D9F-438EB0B2BBD9}" type="datetime1">
              <a:rPr lang="fr-FR" smtClean="0"/>
              <a:t>27/04/2022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372462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7B193553-1103-4E82-8A99-D1EC266D782E}" type="datetime1">
              <a:rPr lang="fr-FR" smtClean="0"/>
              <a:t>27/04/2022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6A66C6-B313-41F9-A3EE-CC767C10CF3F}" type="slidenum">
              <a:rPr lang="fr-FR" smtClean="0"/>
              <a:t>‹N°›</a:t>
            </a:fld>
            <a:endParaRPr lang="fr-FR"/>
          </a:p>
        </p:txBody>
      </p:sp>
    </p:spTree>
    <p:extLst>
      <p:ext uri="{BB962C8B-B14F-4D97-AF65-F5344CB8AC3E}">
        <p14:creationId xmlns:p14="http://schemas.microsoft.com/office/powerpoint/2010/main" val="112508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6A66C6-B313-41F9-A3EE-CC767C10CF3F}" type="slidenum">
              <a:rPr lang="fr-FR" smtClean="0"/>
              <a:t>‹N°›</a:t>
            </a:fld>
            <a:endParaRPr lang="fr-FR"/>
          </a:p>
        </p:txBody>
      </p:sp>
      <p:sp>
        <p:nvSpPr>
          <p:cNvPr id="5" name="Date Placeholder 4"/>
          <p:cNvSpPr>
            <a:spLocks noGrp="1"/>
          </p:cNvSpPr>
          <p:nvPr>
            <p:ph type="dt" sz="half" idx="10"/>
          </p:nvPr>
        </p:nvSpPr>
        <p:spPr/>
        <p:txBody>
          <a:bodyPr/>
          <a:lstStyle/>
          <a:p>
            <a:fld id="{50B31C88-D276-4C0C-B522-9A27942D1356}" type="datetime1">
              <a:rPr lang="fr-FR" smtClean="0"/>
              <a:t>27/04/2022</a:t>
            </a:fld>
            <a:endParaRPr lang="fr-FR"/>
          </a:p>
        </p:txBody>
      </p:sp>
    </p:spTree>
    <p:extLst>
      <p:ext uri="{BB962C8B-B14F-4D97-AF65-F5344CB8AC3E}">
        <p14:creationId xmlns:p14="http://schemas.microsoft.com/office/powerpoint/2010/main" val="245958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94BF61-B53E-499F-AEDE-E741A222B608}" type="datetime1">
              <a:rPr lang="fr-FR" smtClean="0"/>
              <a:t>27/04/2022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6A66C6-B313-41F9-A3EE-CC767C10CF3F}" type="slidenum">
              <a:rPr lang="fr-FR" smtClean="0"/>
              <a:t>‹N°›</a:t>
            </a:fld>
            <a:endParaRPr lang="fr-FR"/>
          </a:p>
        </p:txBody>
      </p:sp>
    </p:spTree>
    <p:extLst>
      <p:ext uri="{BB962C8B-B14F-4D97-AF65-F5344CB8AC3E}">
        <p14:creationId xmlns:p14="http://schemas.microsoft.com/office/powerpoint/2010/main" val="367690946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HOTOS POUR DIAPO\2017_DLVA_25 CARTE COMMU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83432" y="260648"/>
            <a:ext cx="3024336"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800" b="1" dirty="0" err="1" smtClean="0">
                <a:solidFill>
                  <a:srgbClr val="006EC0"/>
                </a:solidFill>
              </a:rPr>
              <a:t>DLVAgglo</a:t>
            </a:r>
            <a:endParaRPr lang="fr-FR" sz="2800" b="1" dirty="0" smtClean="0">
              <a:solidFill>
                <a:srgbClr val="006EC0"/>
              </a:solidFill>
            </a:endParaRPr>
          </a:p>
          <a:p>
            <a:r>
              <a:rPr lang="fr-FR" sz="2800" b="1" dirty="0" smtClean="0">
                <a:solidFill>
                  <a:srgbClr val="006EC0"/>
                </a:solidFill>
              </a:rPr>
              <a:t>PRESENTATION DES COMPTES ADMINISTRATIFS 2021</a:t>
            </a:r>
            <a:endParaRPr lang="fr-FR" sz="2800" b="1" dirty="0">
              <a:solidFill>
                <a:srgbClr val="006EC0"/>
              </a:solidFill>
            </a:endParaRPr>
          </a:p>
        </p:txBody>
      </p:sp>
      <p:pic>
        <p:nvPicPr>
          <p:cNvPr id="5" name="Image 4"/>
          <p:cNvPicPr>
            <a:picLocks noChangeAspect="1"/>
          </p:cNvPicPr>
          <p:nvPr/>
        </p:nvPicPr>
        <p:blipFill>
          <a:blip r:embed="rId4"/>
          <a:stretch>
            <a:fillRect/>
          </a:stretch>
        </p:blipFill>
        <p:spPr>
          <a:xfrm rot="5400000">
            <a:off x="9322623" y="1524927"/>
            <a:ext cx="4257562" cy="1566808"/>
          </a:xfrm>
          <a:prstGeom prst="rect">
            <a:avLst/>
          </a:prstGeom>
        </p:spPr>
      </p:pic>
    </p:spTree>
    <p:extLst>
      <p:ext uri="{BB962C8B-B14F-4D97-AF65-F5344CB8AC3E}">
        <p14:creationId xmlns:p14="http://schemas.microsoft.com/office/powerpoint/2010/main" val="330724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274638"/>
            <a:ext cx="10801200" cy="634082"/>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sz="2800" b="1" dirty="0">
                <a:solidFill>
                  <a:srgbClr val="006EC0"/>
                </a:solidFill>
              </a:rPr>
              <a:t>Evolutions DGF et FPIC 2013 - 2021</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2118843"/>
              </p:ext>
            </p:extLst>
          </p:nvPr>
        </p:nvGraphicFramePr>
        <p:xfrm>
          <a:off x="407368" y="1268760"/>
          <a:ext cx="1080120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0552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408" y="116632"/>
            <a:ext cx="10585176" cy="925736"/>
          </a:xfrm>
        </p:spPr>
        <p:style>
          <a:lnRef idx="2">
            <a:schemeClr val="accent2"/>
          </a:lnRef>
          <a:fillRef idx="1">
            <a:schemeClr val="lt1"/>
          </a:fillRef>
          <a:effectRef idx="0">
            <a:schemeClr val="accent2"/>
          </a:effectRef>
          <a:fontRef idx="minor">
            <a:schemeClr val="dk1"/>
          </a:fontRef>
        </p:style>
        <p:txBody>
          <a:bodyPr anchor="ctr"/>
          <a:lstStyle/>
          <a:p>
            <a:pPr algn="ctr"/>
            <a:r>
              <a:rPr lang="fr-FR" b="1" dirty="0" smtClean="0">
                <a:solidFill>
                  <a:srgbClr val="006EC0"/>
                </a:solidFill>
              </a:rPr>
              <a:t>Dépenses de fonctionnement</a:t>
            </a:r>
            <a:endParaRPr lang="fr-FR" b="1" dirty="0">
              <a:solidFill>
                <a:srgbClr val="006EC0"/>
              </a:solidFill>
            </a:endParaRPr>
          </a:p>
        </p:txBody>
      </p:sp>
      <p:sp>
        <p:nvSpPr>
          <p:cNvPr id="3" name="Espace réservé du contenu 2"/>
          <p:cNvSpPr>
            <a:spLocks noGrp="1"/>
          </p:cNvSpPr>
          <p:nvPr>
            <p:ph idx="1"/>
          </p:nvPr>
        </p:nvSpPr>
        <p:spPr>
          <a:xfrm>
            <a:off x="767408" y="1447800"/>
            <a:ext cx="10585176" cy="4789512"/>
          </a:xfrm>
          <a:ln>
            <a:noFill/>
          </a:ln>
        </p:spPr>
        <p:txBody>
          <a:bodyPr>
            <a:normAutofit/>
          </a:bodyPr>
          <a:lstStyle/>
          <a:p>
            <a:r>
              <a:rPr lang="fr-FR" dirty="0" smtClean="0"/>
              <a:t>Total des dépenses = </a:t>
            </a:r>
            <a:r>
              <a:rPr lang="fr-FR" b="1" dirty="0" smtClean="0"/>
              <a:t>55 296 485 € </a:t>
            </a:r>
          </a:p>
          <a:p>
            <a:pPr lvl="1"/>
            <a:r>
              <a:rPr lang="fr-FR" dirty="0" smtClean="0"/>
              <a:t>Dont  53 189 194 € de dépenses réelles </a:t>
            </a:r>
          </a:p>
          <a:p>
            <a:pPr lvl="1"/>
            <a:r>
              <a:rPr lang="fr-FR" dirty="0" smtClean="0"/>
              <a:t>Dont    1 766 220 € de dotations aux amortissements des biens</a:t>
            </a:r>
          </a:p>
          <a:p>
            <a:pPr lvl="1"/>
            <a:r>
              <a:rPr lang="fr-FR" dirty="0" smtClean="0"/>
              <a:t>Dont       106 671 € de reprise de charges à répartir (crise sanitaire et assurance DO)</a:t>
            </a:r>
          </a:p>
          <a:p>
            <a:pPr lvl="1"/>
            <a:r>
              <a:rPr lang="fr-FR" dirty="0" smtClean="0"/>
              <a:t>Dont       234 400 € d’opérations de cessions</a:t>
            </a:r>
          </a:p>
          <a:p>
            <a:pPr marL="320040" lvl="1" indent="0">
              <a:buNone/>
            </a:pPr>
            <a:endParaRPr lang="fr-FR" dirty="0"/>
          </a:p>
          <a:p>
            <a:pPr lvl="1"/>
            <a:r>
              <a:rPr lang="fr-FR" dirty="0" smtClean="0"/>
              <a:t>Réalisation du budget </a:t>
            </a:r>
            <a:r>
              <a:rPr lang="fr-FR" b="1" dirty="0" smtClean="0">
                <a:solidFill>
                  <a:srgbClr val="0070C0"/>
                </a:solidFill>
              </a:rPr>
              <a:t>92,31 % </a:t>
            </a:r>
            <a:r>
              <a:rPr lang="fr-FR" dirty="0" smtClean="0"/>
              <a:t>(budget 2021 = 59 904 880 €)</a:t>
            </a:r>
          </a:p>
          <a:p>
            <a:pPr lvl="1"/>
            <a:r>
              <a:rPr lang="fr-FR" dirty="0" smtClean="0"/>
              <a:t>Variation par rapport à 2020 : </a:t>
            </a:r>
            <a:r>
              <a:rPr lang="fr-FR" dirty="0" smtClean="0">
                <a:solidFill>
                  <a:srgbClr val="FF0000"/>
                </a:solidFill>
              </a:rPr>
              <a:t>+ 6,45 % (+ 3 348 743 €) </a:t>
            </a:r>
          </a:p>
          <a:p>
            <a:pPr lvl="2"/>
            <a:r>
              <a:rPr lang="fr-FR" dirty="0" smtClean="0"/>
              <a:t>dont     </a:t>
            </a:r>
            <a:r>
              <a:rPr lang="fr-FR" dirty="0" smtClean="0">
                <a:solidFill>
                  <a:srgbClr val="FF0000"/>
                </a:solidFill>
              </a:rPr>
              <a:t>+ 3 057 693 € </a:t>
            </a:r>
            <a:r>
              <a:rPr lang="fr-FR" dirty="0" smtClean="0"/>
              <a:t>de dépenses réelles </a:t>
            </a:r>
            <a:r>
              <a:rPr lang="fr-FR" b="1" dirty="0" smtClean="0">
                <a:solidFill>
                  <a:srgbClr val="FF0000"/>
                </a:solidFill>
              </a:rPr>
              <a:t>( + 6,10 %)</a:t>
            </a:r>
          </a:p>
          <a:p>
            <a:pPr lvl="2"/>
            <a:r>
              <a:rPr lang="fr-FR" dirty="0"/>
              <a:t>d</a:t>
            </a:r>
            <a:r>
              <a:rPr lang="fr-FR" dirty="0" smtClean="0"/>
              <a:t>ont         </a:t>
            </a:r>
            <a:r>
              <a:rPr lang="fr-FR" dirty="0" smtClean="0">
                <a:solidFill>
                  <a:srgbClr val="FF0000"/>
                </a:solidFill>
              </a:rPr>
              <a:t>+ 10 886 € </a:t>
            </a:r>
            <a:r>
              <a:rPr lang="fr-FR" dirty="0" smtClean="0"/>
              <a:t>des opérations d’ordre</a:t>
            </a:r>
          </a:p>
          <a:p>
            <a:pPr lvl="2"/>
            <a:r>
              <a:rPr lang="fr-FR" dirty="0" smtClean="0"/>
              <a:t>dont         </a:t>
            </a:r>
            <a:r>
              <a:rPr lang="fr-FR" dirty="0" smtClean="0">
                <a:solidFill>
                  <a:srgbClr val="FF0000"/>
                </a:solidFill>
              </a:rPr>
              <a:t>+ 90 400 € </a:t>
            </a:r>
            <a:r>
              <a:rPr lang="fr-FR" dirty="0" smtClean="0"/>
              <a:t>de dotations aux amortissements des biens</a:t>
            </a:r>
          </a:p>
          <a:p>
            <a:pPr lvl="2"/>
            <a:r>
              <a:rPr lang="fr-FR" dirty="0" smtClean="0"/>
              <a:t>Dont      </a:t>
            </a:r>
            <a:r>
              <a:rPr lang="fr-FR" dirty="0" smtClean="0">
                <a:solidFill>
                  <a:srgbClr val="FF0000"/>
                </a:solidFill>
              </a:rPr>
              <a:t>+  189 764 € </a:t>
            </a:r>
            <a:r>
              <a:rPr lang="fr-FR" dirty="0" smtClean="0"/>
              <a:t>d’opérations de cession</a:t>
            </a:r>
          </a:p>
          <a:p>
            <a:pPr lvl="2"/>
            <a:endParaRPr lang="fr-FR" dirty="0" smtClean="0"/>
          </a:p>
          <a:p>
            <a:pPr lvl="2"/>
            <a:endParaRPr lang="fr-FR" dirty="0" smtClean="0">
              <a:solidFill>
                <a:srgbClr val="0070C0"/>
              </a:solidFill>
            </a:endParaRPr>
          </a:p>
          <a:p>
            <a:pPr lvl="1"/>
            <a:endParaRPr lang="fr-FR" dirty="0" smtClean="0"/>
          </a:p>
          <a:p>
            <a:pPr marL="457200" lvl="1" indent="0">
              <a:buNone/>
            </a:pPr>
            <a:endParaRPr lang="fr-FR" dirty="0" smtClean="0"/>
          </a:p>
          <a:p>
            <a:pPr lvl="1"/>
            <a:endParaRPr lang="fr-FR" dirty="0" smtClean="0">
              <a:solidFill>
                <a:srgbClr val="0070C0"/>
              </a:solidFill>
            </a:endParaRPr>
          </a:p>
          <a:p>
            <a:pPr lvl="1"/>
            <a:endParaRPr lang="fr-FR" dirty="0" smtClean="0"/>
          </a:p>
          <a:p>
            <a:pPr lvl="1"/>
            <a:endParaRPr lang="fr-FR" dirty="0"/>
          </a:p>
        </p:txBody>
      </p:sp>
    </p:spTree>
    <p:extLst>
      <p:ext uri="{BB962C8B-B14F-4D97-AF65-F5344CB8AC3E}">
        <p14:creationId xmlns:p14="http://schemas.microsoft.com/office/powerpoint/2010/main" val="11718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
                                            <p:txEl>
                                              <p:pRg st="6" end="6"/>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
                                            <p:txEl>
                                              <p:pRg st="7" end="7"/>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3">
                                            <p:txEl>
                                              <p:pRg st="8" end="8"/>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p:cTn id="4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3">
                                            <p:txEl>
                                              <p:pRg st="9" end="9"/>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p:cTn id="52"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3">
                                            <p:txEl>
                                              <p:pRg st="10" end="1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p:cTn id="57"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5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3" y="116633"/>
            <a:ext cx="11017225" cy="576064"/>
          </a:xfrm>
        </p:spPr>
        <p:style>
          <a:lnRef idx="2">
            <a:schemeClr val="accent2"/>
          </a:lnRef>
          <a:fillRef idx="1">
            <a:schemeClr val="lt1"/>
          </a:fillRef>
          <a:effectRef idx="0">
            <a:schemeClr val="accent2"/>
          </a:effectRef>
          <a:fontRef idx="minor">
            <a:schemeClr val="dk1"/>
          </a:fontRef>
        </p:style>
        <p:txBody>
          <a:bodyPr>
            <a:noAutofit/>
          </a:bodyPr>
          <a:lstStyle/>
          <a:p>
            <a:pPr algn="ctr"/>
            <a:r>
              <a:rPr lang="fr-FR" sz="2000" b="1" dirty="0">
                <a:solidFill>
                  <a:srgbClr val="006EC0"/>
                </a:solidFill>
              </a:rPr>
              <a:t>Comparatif des Dépenses Réelles de Fonctionnement 2021/2020</a:t>
            </a:r>
            <a:r>
              <a:rPr lang="fr-FR" sz="2800" dirty="0">
                <a:solidFill>
                  <a:srgbClr val="006EC0"/>
                </a:solidFill>
              </a:rPr>
              <a:t/>
            </a:r>
            <a:br>
              <a:rPr lang="fr-FR" sz="2800" dirty="0">
                <a:solidFill>
                  <a:srgbClr val="006EC0"/>
                </a:solidFill>
              </a:rPr>
            </a:br>
            <a:r>
              <a:rPr lang="fr-FR" sz="2800" dirty="0">
                <a:solidFill>
                  <a:srgbClr val="006EC0"/>
                </a:solidFill>
              </a:rPr>
              <a:t/>
            </a:r>
            <a:br>
              <a:rPr lang="fr-FR" sz="2800" dirty="0">
                <a:solidFill>
                  <a:srgbClr val="006EC0"/>
                </a:solidFill>
              </a:rPr>
            </a:br>
            <a:r>
              <a:rPr lang="fr-FR" sz="2800" dirty="0">
                <a:solidFill>
                  <a:srgbClr val="006EC0"/>
                </a:solidFill>
              </a:rPr>
              <a:t/>
            </a:r>
            <a:br>
              <a:rPr lang="fr-FR" sz="2800" dirty="0">
                <a:solidFill>
                  <a:srgbClr val="006EC0"/>
                </a:solidFill>
              </a:rPr>
            </a:br>
            <a:r>
              <a:rPr lang="fr-FR" sz="2800" dirty="0"/>
              <a:t/>
            </a:r>
            <a:br>
              <a:rPr lang="fr-FR" sz="2800" dirty="0"/>
            </a:br>
            <a:r>
              <a:rPr lang="fr-FR" sz="2800" b="1" dirty="0"/>
              <a:t>Comparatif dépenses réelles fonctionnement </a:t>
            </a:r>
            <a:br>
              <a:rPr lang="fr-FR" sz="2800" b="1" dirty="0"/>
            </a:br>
            <a:r>
              <a:rPr lang="fr-FR" sz="2800" b="1" dirty="0"/>
              <a:t>2020 / 2019</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80940366"/>
              </p:ext>
            </p:extLst>
          </p:nvPr>
        </p:nvGraphicFramePr>
        <p:xfrm>
          <a:off x="551384" y="764704"/>
          <a:ext cx="11017225" cy="5830710"/>
        </p:xfrm>
        <a:graphic>
          <a:graphicData uri="http://schemas.openxmlformats.org/drawingml/2006/table">
            <a:tbl>
              <a:tblPr firstRow="1" bandRow="1">
                <a:tableStyleId>{5C22544A-7EE6-4342-B048-85BDC9FD1C3A}</a:tableStyleId>
              </a:tblPr>
              <a:tblGrid>
                <a:gridCol w="2203445">
                  <a:extLst>
                    <a:ext uri="{9D8B030D-6E8A-4147-A177-3AD203B41FA5}">
                      <a16:colId xmlns:a16="http://schemas.microsoft.com/office/drawing/2014/main" val="20000"/>
                    </a:ext>
                  </a:extLst>
                </a:gridCol>
                <a:gridCol w="2203445">
                  <a:extLst>
                    <a:ext uri="{9D8B030D-6E8A-4147-A177-3AD203B41FA5}">
                      <a16:colId xmlns:a16="http://schemas.microsoft.com/office/drawing/2014/main" val="20001"/>
                    </a:ext>
                  </a:extLst>
                </a:gridCol>
                <a:gridCol w="2203445">
                  <a:extLst>
                    <a:ext uri="{9D8B030D-6E8A-4147-A177-3AD203B41FA5}">
                      <a16:colId xmlns:a16="http://schemas.microsoft.com/office/drawing/2014/main" val="20002"/>
                    </a:ext>
                  </a:extLst>
                </a:gridCol>
                <a:gridCol w="2203445">
                  <a:extLst>
                    <a:ext uri="{9D8B030D-6E8A-4147-A177-3AD203B41FA5}">
                      <a16:colId xmlns:a16="http://schemas.microsoft.com/office/drawing/2014/main" val="20003"/>
                    </a:ext>
                  </a:extLst>
                </a:gridCol>
                <a:gridCol w="2203445">
                  <a:extLst>
                    <a:ext uri="{9D8B030D-6E8A-4147-A177-3AD203B41FA5}">
                      <a16:colId xmlns:a16="http://schemas.microsoft.com/office/drawing/2014/main" val="20004"/>
                    </a:ext>
                  </a:extLst>
                </a:gridCol>
              </a:tblGrid>
              <a:tr h="360040">
                <a:tc>
                  <a:txBody>
                    <a:bodyPr/>
                    <a:lstStyle/>
                    <a:p>
                      <a:pPr algn="ctr"/>
                      <a:r>
                        <a:rPr lang="fr-FR" sz="1600" dirty="0" smtClean="0"/>
                        <a:t>Chapitres</a:t>
                      </a:r>
                      <a:endParaRPr lang="fr-FR" sz="1600" dirty="0"/>
                    </a:p>
                  </a:txBody>
                  <a:tcPr/>
                </a:tc>
                <a:tc>
                  <a:txBody>
                    <a:bodyPr/>
                    <a:lstStyle/>
                    <a:p>
                      <a:pPr algn="ctr"/>
                      <a:r>
                        <a:rPr lang="fr-FR" sz="1600" dirty="0" smtClean="0">
                          <a:solidFill>
                            <a:srgbClr val="006EC0"/>
                          </a:solidFill>
                        </a:rPr>
                        <a:t>2021</a:t>
                      </a:r>
                      <a:endParaRPr lang="fr-FR" sz="1600" dirty="0">
                        <a:solidFill>
                          <a:srgbClr val="006EC0"/>
                        </a:solidFill>
                      </a:endParaRPr>
                    </a:p>
                  </a:txBody>
                  <a:tcPr/>
                </a:tc>
                <a:tc>
                  <a:txBody>
                    <a:bodyPr/>
                    <a:lstStyle/>
                    <a:p>
                      <a:pPr algn="ctr"/>
                      <a:r>
                        <a:rPr lang="fr-FR" sz="1600" dirty="0" smtClean="0"/>
                        <a:t>2020</a:t>
                      </a:r>
                      <a:endParaRPr lang="fr-FR" sz="1600" dirty="0"/>
                    </a:p>
                  </a:txBody>
                  <a:tcPr/>
                </a:tc>
                <a:tc>
                  <a:txBody>
                    <a:bodyPr/>
                    <a:lstStyle/>
                    <a:p>
                      <a:pPr algn="ctr"/>
                      <a:r>
                        <a:rPr lang="fr-FR" sz="1600" dirty="0" smtClean="0"/>
                        <a:t>Ecarts</a:t>
                      </a:r>
                      <a:r>
                        <a:rPr lang="fr-FR" sz="1600" baseline="0" dirty="0" smtClean="0"/>
                        <a:t> en €</a:t>
                      </a:r>
                      <a:endParaRPr lang="fr-FR" sz="1600" dirty="0"/>
                    </a:p>
                  </a:txBody>
                  <a:tcPr/>
                </a:tc>
                <a:tc>
                  <a:txBody>
                    <a:bodyPr/>
                    <a:lstStyle/>
                    <a:p>
                      <a:pPr algn="ctr"/>
                      <a:r>
                        <a:rPr lang="fr-FR" sz="1600" dirty="0" smtClean="0"/>
                        <a:t>Ecarts en %</a:t>
                      </a:r>
                      <a:endParaRPr lang="fr-FR" sz="1600" dirty="0"/>
                    </a:p>
                  </a:txBody>
                  <a:tcPr/>
                </a:tc>
                <a:extLst>
                  <a:ext uri="{0D108BD9-81ED-4DB2-BD59-A6C34878D82A}">
                    <a16:rowId xmlns:a16="http://schemas.microsoft.com/office/drawing/2014/main" val="10000"/>
                  </a:ext>
                </a:extLst>
              </a:tr>
              <a:tr h="630070">
                <a:tc>
                  <a:txBody>
                    <a:bodyPr/>
                    <a:lstStyle/>
                    <a:p>
                      <a:r>
                        <a:rPr lang="fr-FR" sz="1800" dirty="0" smtClean="0"/>
                        <a:t>Charges</a:t>
                      </a:r>
                      <a:r>
                        <a:rPr lang="fr-FR" sz="1800" baseline="0" dirty="0" smtClean="0"/>
                        <a:t> à caractère général</a:t>
                      </a:r>
                      <a:endParaRPr lang="fr-FR" sz="1800" dirty="0"/>
                    </a:p>
                  </a:txBody>
                  <a:tcPr anchor="ctr"/>
                </a:tc>
                <a:tc>
                  <a:txBody>
                    <a:bodyPr/>
                    <a:lstStyle/>
                    <a:p>
                      <a:pPr algn="r"/>
                      <a:r>
                        <a:rPr lang="fr-FR" sz="1600" b="1" dirty="0" smtClean="0"/>
                        <a:t>21 418 697 €</a:t>
                      </a:r>
                      <a:endParaRPr lang="fr-FR" sz="1600" b="1" dirty="0"/>
                    </a:p>
                  </a:txBody>
                  <a:tcPr anchor="ctr"/>
                </a:tc>
                <a:tc>
                  <a:txBody>
                    <a:bodyPr/>
                    <a:lstStyle/>
                    <a:p>
                      <a:pPr algn="r"/>
                      <a:r>
                        <a:rPr lang="fr-FR" sz="1600" b="0" dirty="0" smtClean="0"/>
                        <a:t>19 219 687 €</a:t>
                      </a:r>
                      <a:endParaRPr lang="fr-FR" sz="1600" b="0" dirty="0"/>
                    </a:p>
                  </a:txBody>
                  <a:tcPr anchor="ctr"/>
                </a:tc>
                <a:tc>
                  <a:txBody>
                    <a:bodyPr/>
                    <a:lstStyle/>
                    <a:p>
                      <a:pPr algn="r"/>
                      <a:r>
                        <a:rPr lang="fr-FR" sz="1600" dirty="0" smtClean="0">
                          <a:solidFill>
                            <a:srgbClr val="FF0000"/>
                          </a:solidFill>
                        </a:rPr>
                        <a:t>+ 2 199 010 €</a:t>
                      </a:r>
                      <a:endParaRPr lang="fr-FR" sz="1600" dirty="0">
                        <a:solidFill>
                          <a:srgbClr val="FF0000"/>
                        </a:solidFill>
                      </a:endParaRPr>
                    </a:p>
                  </a:txBody>
                  <a:tcPr anchor="ctr"/>
                </a:tc>
                <a:tc>
                  <a:txBody>
                    <a:bodyPr/>
                    <a:lstStyle/>
                    <a:p>
                      <a:pPr algn="r"/>
                      <a:r>
                        <a:rPr lang="fr-FR" sz="1600" dirty="0" smtClean="0">
                          <a:solidFill>
                            <a:srgbClr val="FF0000"/>
                          </a:solidFill>
                        </a:rPr>
                        <a:t>+ 11,44 %</a:t>
                      </a:r>
                      <a:endParaRPr lang="fr-FR" sz="1600" dirty="0">
                        <a:solidFill>
                          <a:srgbClr val="FF0000"/>
                        </a:solidFill>
                      </a:endParaRPr>
                    </a:p>
                  </a:txBody>
                  <a:tcPr anchor="ctr"/>
                </a:tc>
                <a:extLst>
                  <a:ext uri="{0D108BD9-81ED-4DB2-BD59-A6C34878D82A}">
                    <a16:rowId xmlns:a16="http://schemas.microsoft.com/office/drawing/2014/main" val="10001"/>
                  </a:ext>
                </a:extLst>
              </a:tr>
              <a:tr h="630070">
                <a:tc>
                  <a:txBody>
                    <a:bodyPr/>
                    <a:lstStyle/>
                    <a:p>
                      <a:r>
                        <a:rPr lang="fr-FR" sz="1800" dirty="0" smtClean="0"/>
                        <a:t>Charges de Personnel</a:t>
                      </a:r>
                      <a:endParaRPr lang="fr-FR" sz="1800" dirty="0"/>
                    </a:p>
                  </a:txBody>
                  <a:tcPr anchor="ctr"/>
                </a:tc>
                <a:tc>
                  <a:txBody>
                    <a:bodyPr/>
                    <a:lstStyle/>
                    <a:p>
                      <a:pPr algn="r"/>
                      <a:r>
                        <a:rPr lang="fr-FR" sz="1600" b="1" dirty="0" smtClean="0"/>
                        <a:t>12 701 470 </a:t>
                      </a:r>
                      <a:r>
                        <a:rPr lang="fr-FR" sz="1600" b="1" baseline="0" dirty="0" smtClean="0"/>
                        <a:t>€</a:t>
                      </a:r>
                      <a:endParaRPr lang="fr-FR" sz="1600" b="1" dirty="0"/>
                    </a:p>
                  </a:txBody>
                  <a:tcPr anchor="ctr"/>
                </a:tc>
                <a:tc>
                  <a:txBody>
                    <a:bodyPr/>
                    <a:lstStyle/>
                    <a:p>
                      <a:pPr algn="r"/>
                      <a:r>
                        <a:rPr lang="fr-FR" sz="1600" b="0" dirty="0" smtClean="0"/>
                        <a:t>12 665 067 </a:t>
                      </a:r>
                      <a:r>
                        <a:rPr lang="fr-FR" sz="1600" b="0" baseline="0" dirty="0" smtClean="0"/>
                        <a:t>€</a:t>
                      </a:r>
                      <a:endParaRPr lang="fr-FR" sz="1600" b="0" dirty="0"/>
                    </a:p>
                  </a:txBody>
                  <a:tcPr anchor="ctr"/>
                </a:tc>
                <a:tc>
                  <a:txBody>
                    <a:bodyPr/>
                    <a:lstStyle/>
                    <a:p>
                      <a:pPr algn="r"/>
                      <a:r>
                        <a:rPr lang="fr-FR" sz="1600" dirty="0" smtClean="0">
                          <a:solidFill>
                            <a:srgbClr val="FF0000"/>
                          </a:solidFill>
                        </a:rPr>
                        <a:t>+ 36 403 €</a:t>
                      </a:r>
                      <a:endParaRPr lang="fr-FR" sz="1600" dirty="0">
                        <a:solidFill>
                          <a:srgbClr val="FF0000"/>
                        </a:solidFill>
                      </a:endParaRPr>
                    </a:p>
                  </a:txBody>
                  <a:tcPr anchor="ctr"/>
                </a:tc>
                <a:tc>
                  <a:txBody>
                    <a:bodyPr/>
                    <a:lstStyle/>
                    <a:p>
                      <a:pPr algn="r"/>
                      <a:r>
                        <a:rPr lang="fr-FR" sz="1600" dirty="0" smtClean="0">
                          <a:solidFill>
                            <a:srgbClr val="FF0000"/>
                          </a:solidFill>
                        </a:rPr>
                        <a:t>+ 0,29 %</a:t>
                      </a:r>
                      <a:endParaRPr lang="fr-FR" sz="1600" dirty="0">
                        <a:solidFill>
                          <a:srgbClr val="FF0000"/>
                        </a:solidFill>
                      </a:endParaRPr>
                    </a:p>
                  </a:txBody>
                  <a:tcPr anchor="ctr"/>
                </a:tc>
                <a:extLst>
                  <a:ext uri="{0D108BD9-81ED-4DB2-BD59-A6C34878D82A}">
                    <a16:rowId xmlns:a16="http://schemas.microsoft.com/office/drawing/2014/main" val="10002"/>
                  </a:ext>
                </a:extLst>
              </a:tr>
              <a:tr h="630070">
                <a:tc>
                  <a:txBody>
                    <a:bodyPr/>
                    <a:lstStyle/>
                    <a:p>
                      <a:r>
                        <a:rPr lang="fr-FR" sz="1800" dirty="0" smtClean="0"/>
                        <a:t>Atténuations produits</a:t>
                      </a:r>
                      <a:endParaRPr lang="fr-FR" sz="1800" dirty="0"/>
                    </a:p>
                  </a:txBody>
                  <a:tcPr anchor="ctr"/>
                </a:tc>
                <a:tc>
                  <a:txBody>
                    <a:bodyPr/>
                    <a:lstStyle/>
                    <a:p>
                      <a:pPr algn="r"/>
                      <a:r>
                        <a:rPr lang="fr-FR" sz="1600" b="1" dirty="0" smtClean="0"/>
                        <a:t>15 047 722 €</a:t>
                      </a:r>
                      <a:endParaRPr lang="fr-FR" sz="1600" b="1" dirty="0"/>
                    </a:p>
                  </a:txBody>
                  <a:tcPr anchor="ctr"/>
                </a:tc>
                <a:tc>
                  <a:txBody>
                    <a:bodyPr/>
                    <a:lstStyle/>
                    <a:p>
                      <a:pPr algn="r"/>
                      <a:r>
                        <a:rPr lang="fr-FR" sz="1600" b="0" dirty="0" smtClean="0"/>
                        <a:t>14 769 700 €</a:t>
                      </a:r>
                      <a:endParaRPr lang="fr-FR" sz="1600" b="0" dirty="0"/>
                    </a:p>
                  </a:txBody>
                  <a:tcPr anchor="ctr"/>
                </a:tc>
                <a:tc>
                  <a:txBody>
                    <a:bodyPr/>
                    <a:lstStyle/>
                    <a:p>
                      <a:pPr algn="r"/>
                      <a:r>
                        <a:rPr lang="fr-FR" sz="1600" dirty="0" smtClean="0">
                          <a:solidFill>
                            <a:srgbClr val="FF0000"/>
                          </a:solidFill>
                        </a:rPr>
                        <a:t>+ 278 022 </a:t>
                      </a:r>
                      <a:r>
                        <a:rPr lang="fr-FR" sz="1600" baseline="0" dirty="0" smtClean="0">
                          <a:solidFill>
                            <a:srgbClr val="FF0000"/>
                          </a:solidFill>
                        </a:rPr>
                        <a:t>€</a:t>
                      </a:r>
                      <a:endParaRPr lang="fr-FR" sz="1600" dirty="0">
                        <a:solidFill>
                          <a:srgbClr val="FF0000"/>
                        </a:solidFill>
                      </a:endParaRPr>
                    </a:p>
                  </a:txBody>
                  <a:tcPr anchor="ctr"/>
                </a:tc>
                <a:tc>
                  <a:txBody>
                    <a:bodyPr/>
                    <a:lstStyle/>
                    <a:p>
                      <a:pPr algn="r"/>
                      <a:r>
                        <a:rPr lang="fr-FR" sz="1600" dirty="0" smtClean="0">
                          <a:solidFill>
                            <a:srgbClr val="FF0000"/>
                          </a:solidFill>
                        </a:rPr>
                        <a:t>+ 1,88 %</a:t>
                      </a:r>
                      <a:endParaRPr lang="fr-FR" sz="1600" dirty="0">
                        <a:solidFill>
                          <a:srgbClr val="FF0000"/>
                        </a:solidFill>
                      </a:endParaRPr>
                    </a:p>
                  </a:txBody>
                  <a:tcPr anchor="ctr"/>
                </a:tc>
                <a:extLst>
                  <a:ext uri="{0D108BD9-81ED-4DB2-BD59-A6C34878D82A}">
                    <a16:rowId xmlns:a16="http://schemas.microsoft.com/office/drawing/2014/main" val="10003"/>
                  </a:ext>
                </a:extLst>
              </a:tr>
              <a:tr h="630070">
                <a:tc>
                  <a:txBody>
                    <a:bodyPr/>
                    <a:lstStyle/>
                    <a:p>
                      <a:r>
                        <a:rPr lang="fr-FR" sz="1800" dirty="0" smtClean="0"/>
                        <a:t>Autres charges de gestion courante</a:t>
                      </a:r>
                      <a:endParaRPr lang="fr-FR" sz="1800" dirty="0"/>
                    </a:p>
                  </a:txBody>
                  <a:tcPr anchor="ctr"/>
                </a:tc>
                <a:tc>
                  <a:txBody>
                    <a:bodyPr/>
                    <a:lstStyle/>
                    <a:p>
                      <a:pPr algn="r"/>
                      <a:r>
                        <a:rPr lang="fr-FR" sz="1600" b="1" dirty="0" smtClean="0"/>
                        <a:t>1 528 360 €</a:t>
                      </a:r>
                      <a:endParaRPr lang="fr-FR" sz="1600" b="1" dirty="0"/>
                    </a:p>
                  </a:txBody>
                  <a:tcPr anchor="ctr"/>
                </a:tc>
                <a:tc>
                  <a:txBody>
                    <a:bodyPr/>
                    <a:lstStyle/>
                    <a:p>
                      <a:pPr algn="r"/>
                      <a:r>
                        <a:rPr lang="fr-FR" sz="1600" b="0" dirty="0" smtClean="0"/>
                        <a:t>1 351 516 €</a:t>
                      </a:r>
                      <a:endParaRPr lang="fr-FR" sz="1600" b="0" dirty="0"/>
                    </a:p>
                  </a:txBody>
                  <a:tcPr anchor="ctr"/>
                </a:tc>
                <a:tc>
                  <a:txBody>
                    <a:bodyPr/>
                    <a:lstStyle/>
                    <a:p>
                      <a:pPr algn="r"/>
                      <a:r>
                        <a:rPr lang="fr-FR" sz="1600" dirty="0" smtClean="0">
                          <a:solidFill>
                            <a:srgbClr val="FF0000"/>
                          </a:solidFill>
                        </a:rPr>
                        <a:t>+ 176 844 €</a:t>
                      </a:r>
                      <a:endParaRPr lang="fr-FR" sz="1600" dirty="0">
                        <a:solidFill>
                          <a:srgbClr val="FF0000"/>
                        </a:solidFill>
                      </a:endParaRPr>
                    </a:p>
                  </a:txBody>
                  <a:tcPr anchor="ctr"/>
                </a:tc>
                <a:tc>
                  <a:txBody>
                    <a:bodyPr/>
                    <a:lstStyle/>
                    <a:p>
                      <a:pPr algn="r"/>
                      <a:r>
                        <a:rPr lang="fr-FR" sz="1600" dirty="0" smtClean="0">
                          <a:solidFill>
                            <a:srgbClr val="FF0000"/>
                          </a:solidFill>
                        </a:rPr>
                        <a:t>+ 13,08 %</a:t>
                      </a:r>
                      <a:endParaRPr lang="fr-FR" sz="1600" dirty="0">
                        <a:solidFill>
                          <a:srgbClr val="FF0000"/>
                        </a:solidFill>
                      </a:endParaRPr>
                    </a:p>
                  </a:txBody>
                  <a:tcPr anchor="ctr"/>
                </a:tc>
                <a:extLst>
                  <a:ext uri="{0D108BD9-81ED-4DB2-BD59-A6C34878D82A}">
                    <a16:rowId xmlns:a16="http://schemas.microsoft.com/office/drawing/2014/main" val="10004"/>
                  </a:ext>
                </a:extLst>
              </a:tr>
              <a:tr h="630070">
                <a:tc>
                  <a:txBody>
                    <a:bodyPr/>
                    <a:lstStyle/>
                    <a:p>
                      <a:r>
                        <a:rPr lang="fr-FR" sz="1800" dirty="0" smtClean="0"/>
                        <a:t>Subventions aux associations</a:t>
                      </a:r>
                      <a:endParaRPr lang="fr-FR" sz="1800" dirty="0"/>
                    </a:p>
                  </a:txBody>
                  <a:tcPr anchor="ctr"/>
                </a:tc>
                <a:tc>
                  <a:txBody>
                    <a:bodyPr/>
                    <a:lstStyle/>
                    <a:p>
                      <a:pPr algn="r"/>
                      <a:r>
                        <a:rPr lang="fr-FR" sz="1600" b="1" dirty="0" smtClean="0"/>
                        <a:t>1 520 630 €</a:t>
                      </a:r>
                      <a:endParaRPr lang="fr-FR" sz="1600" b="1" dirty="0"/>
                    </a:p>
                  </a:txBody>
                  <a:tcPr anchor="ctr"/>
                </a:tc>
                <a:tc>
                  <a:txBody>
                    <a:bodyPr/>
                    <a:lstStyle/>
                    <a:p>
                      <a:pPr algn="r"/>
                      <a:r>
                        <a:rPr lang="fr-FR" sz="1600" b="0" dirty="0" smtClean="0"/>
                        <a:t>1 408 776 €</a:t>
                      </a:r>
                      <a:endParaRPr lang="fr-FR" sz="1600" b="0" dirty="0"/>
                    </a:p>
                  </a:txBody>
                  <a:tcPr anchor="ctr"/>
                </a:tc>
                <a:tc>
                  <a:txBody>
                    <a:bodyPr/>
                    <a:lstStyle/>
                    <a:p>
                      <a:pPr algn="r"/>
                      <a:r>
                        <a:rPr lang="fr-FR" sz="1600" dirty="0" smtClean="0">
                          <a:solidFill>
                            <a:srgbClr val="FF0000"/>
                          </a:solidFill>
                        </a:rPr>
                        <a:t>+ 111 854 € </a:t>
                      </a:r>
                      <a:endParaRPr lang="fr-FR" sz="1600" dirty="0">
                        <a:solidFill>
                          <a:srgbClr val="FF0000"/>
                        </a:solidFill>
                      </a:endParaRPr>
                    </a:p>
                  </a:txBody>
                  <a:tcPr anchor="ctr"/>
                </a:tc>
                <a:tc>
                  <a:txBody>
                    <a:bodyPr/>
                    <a:lstStyle/>
                    <a:p>
                      <a:pPr algn="r"/>
                      <a:r>
                        <a:rPr lang="fr-FR" sz="1600" dirty="0" smtClean="0">
                          <a:solidFill>
                            <a:srgbClr val="FF0000"/>
                          </a:solidFill>
                        </a:rPr>
                        <a:t>+ 7,94 %</a:t>
                      </a:r>
                      <a:endParaRPr lang="fr-FR" sz="1600" dirty="0">
                        <a:solidFill>
                          <a:srgbClr val="FF0000"/>
                        </a:solidFill>
                      </a:endParaRPr>
                    </a:p>
                  </a:txBody>
                  <a:tcPr anchor="ctr"/>
                </a:tc>
                <a:extLst>
                  <a:ext uri="{0D108BD9-81ED-4DB2-BD59-A6C34878D82A}">
                    <a16:rowId xmlns:a16="http://schemas.microsoft.com/office/drawing/2014/main" val="10005"/>
                  </a:ext>
                </a:extLst>
              </a:tr>
              <a:tr h="630070">
                <a:tc>
                  <a:txBody>
                    <a:bodyPr/>
                    <a:lstStyle/>
                    <a:p>
                      <a:r>
                        <a:rPr lang="fr-FR" sz="1800" dirty="0" smtClean="0"/>
                        <a:t>Charges</a:t>
                      </a:r>
                      <a:r>
                        <a:rPr lang="fr-FR" sz="1800" baseline="0" dirty="0" smtClean="0"/>
                        <a:t> financières</a:t>
                      </a:r>
                      <a:endParaRPr lang="fr-FR" sz="1800" dirty="0"/>
                    </a:p>
                  </a:txBody>
                  <a:tcPr anchor="ctr"/>
                </a:tc>
                <a:tc>
                  <a:txBody>
                    <a:bodyPr/>
                    <a:lstStyle/>
                    <a:p>
                      <a:pPr algn="r"/>
                      <a:r>
                        <a:rPr lang="fr-FR" sz="1600" b="1" dirty="0" smtClean="0"/>
                        <a:t>307 863 </a:t>
                      </a:r>
                      <a:r>
                        <a:rPr lang="fr-FR" sz="1600" b="1" baseline="0" dirty="0" smtClean="0"/>
                        <a:t>€</a:t>
                      </a:r>
                      <a:endParaRPr lang="fr-FR" sz="1600" b="1" dirty="0"/>
                    </a:p>
                  </a:txBody>
                  <a:tcPr anchor="ctr"/>
                </a:tc>
                <a:tc>
                  <a:txBody>
                    <a:bodyPr/>
                    <a:lstStyle/>
                    <a:p>
                      <a:pPr algn="r"/>
                      <a:r>
                        <a:rPr lang="fr-FR" sz="1600" b="0" dirty="0" smtClean="0"/>
                        <a:t>342 438 </a:t>
                      </a:r>
                      <a:r>
                        <a:rPr lang="fr-FR" sz="1600" b="0" baseline="0" dirty="0" smtClean="0"/>
                        <a:t>€</a:t>
                      </a:r>
                      <a:endParaRPr lang="fr-FR" sz="1600" b="0" dirty="0"/>
                    </a:p>
                  </a:txBody>
                  <a:tcPr anchor="ctr"/>
                </a:tc>
                <a:tc>
                  <a:txBody>
                    <a:bodyPr/>
                    <a:lstStyle/>
                    <a:p>
                      <a:pPr algn="r"/>
                      <a:r>
                        <a:rPr lang="fr-FR" sz="1600" dirty="0" smtClean="0">
                          <a:solidFill>
                            <a:srgbClr val="006EC0"/>
                          </a:solidFill>
                        </a:rPr>
                        <a:t>- 34 574 </a:t>
                      </a:r>
                      <a:r>
                        <a:rPr lang="fr-FR" sz="1600" dirty="0" smtClean="0">
                          <a:solidFill>
                            <a:srgbClr val="0070C0"/>
                          </a:solidFill>
                        </a:rPr>
                        <a:t>€</a:t>
                      </a:r>
                      <a:endParaRPr lang="fr-FR" sz="1600" dirty="0">
                        <a:solidFill>
                          <a:srgbClr val="0070C0"/>
                        </a:solidFill>
                      </a:endParaRPr>
                    </a:p>
                  </a:txBody>
                  <a:tcPr anchor="ctr"/>
                </a:tc>
                <a:tc>
                  <a:txBody>
                    <a:bodyPr/>
                    <a:lstStyle/>
                    <a:p>
                      <a:pPr algn="r"/>
                      <a:r>
                        <a:rPr lang="fr-FR" sz="1600" dirty="0" smtClean="0">
                          <a:solidFill>
                            <a:srgbClr val="0070C0"/>
                          </a:solidFill>
                        </a:rPr>
                        <a:t>- 10,10 %</a:t>
                      </a:r>
                      <a:endParaRPr lang="fr-FR" sz="1600" dirty="0">
                        <a:solidFill>
                          <a:srgbClr val="0070C0"/>
                        </a:solidFill>
                      </a:endParaRPr>
                    </a:p>
                  </a:txBody>
                  <a:tcPr anchor="ctr"/>
                </a:tc>
                <a:extLst>
                  <a:ext uri="{0D108BD9-81ED-4DB2-BD59-A6C34878D82A}">
                    <a16:rowId xmlns:a16="http://schemas.microsoft.com/office/drawing/2014/main" val="10006"/>
                  </a:ext>
                </a:extLst>
              </a:tr>
              <a:tr h="630070">
                <a:tc>
                  <a:txBody>
                    <a:bodyPr/>
                    <a:lstStyle/>
                    <a:p>
                      <a:r>
                        <a:rPr lang="fr-FR" sz="1800" dirty="0" smtClean="0"/>
                        <a:t>Charges exceptionnelles</a:t>
                      </a:r>
                      <a:endParaRPr lang="fr-FR" sz="1800" dirty="0"/>
                    </a:p>
                  </a:txBody>
                  <a:tcPr anchor="ctr"/>
                </a:tc>
                <a:tc>
                  <a:txBody>
                    <a:bodyPr/>
                    <a:lstStyle/>
                    <a:p>
                      <a:pPr algn="r"/>
                      <a:r>
                        <a:rPr lang="fr-FR" sz="1600" b="1" dirty="0" smtClean="0"/>
                        <a:t>132 568 €</a:t>
                      </a:r>
                      <a:endParaRPr lang="fr-FR" sz="1600" b="1" dirty="0"/>
                    </a:p>
                  </a:txBody>
                  <a:tcPr anchor="ctr"/>
                </a:tc>
                <a:tc>
                  <a:txBody>
                    <a:bodyPr/>
                    <a:lstStyle/>
                    <a:p>
                      <a:pPr algn="r"/>
                      <a:r>
                        <a:rPr lang="fr-FR" sz="1600" b="0" dirty="0" smtClean="0"/>
                        <a:t>216 720 €</a:t>
                      </a:r>
                      <a:endParaRPr lang="fr-FR" sz="1600" b="0" dirty="0"/>
                    </a:p>
                  </a:txBody>
                  <a:tcPr anchor="ctr"/>
                </a:tc>
                <a:tc>
                  <a:txBody>
                    <a:bodyPr/>
                    <a:lstStyle/>
                    <a:p>
                      <a:pPr algn="r"/>
                      <a:r>
                        <a:rPr lang="fr-FR" sz="1600" baseline="0" dirty="0" smtClean="0">
                          <a:solidFill>
                            <a:srgbClr val="006EC0"/>
                          </a:solidFill>
                        </a:rPr>
                        <a:t>- 84 152 €</a:t>
                      </a:r>
                      <a:endParaRPr lang="fr-FR" sz="1600" dirty="0">
                        <a:solidFill>
                          <a:srgbClr val="006EC0"/>
                        </a:solidFill>
                      </a:endParaRPr>
                    </a:p>
                  </a:txBody>
                  <a:tcPr anchor="ctr"/>
                </a:tc>
                <a:tc>
                  <a:txBody>
                    <a:bodyPr/>
                    <a:lstStyle/>
                    <a:p>
                      <a:pPr algn="r"/>
                      <a:r>
                        <a:rPr lang="fr-FR" sz="1600" dirty="0" smtClean="0">
                          <a:solidFill>
                            <a:srgbClr val="006EC0"/>
                          </a:solidFill>
                        </a:rPr>
                        <a:t>- 38,83</a:t>
                      </a:r>
                      <a:r>
                        <a:rPr lang="fr-FR" sz="1600" baseline="0" dirty="0" smtClean="0">
                          <a:solidFill>
                            <a:srgbClr val="006EC0"/>
                          </a:solidFill>
                        </a:rPr>
                        <a:t> </a:t>
                      </a:r>
                      <a:r>
                        <a:rPr lang="fr-FR" sz="1600" dirty="0" smtClean="0">
                          <a:solidFill>
                            <a:srgbClr val="006EC0"/>
                          </a:solidFill>
                        </a:rPr>
                        <a:t>%</a:t>
                      </a:r>
                      <a:endParaRPr lang="fr-FR" sz="1600" dirty="0">
                        <a:solidFill>
                          <a:srgbClr val="006EC0"/>
                        </a:solidFill>
                      </a:endParaRPr>
                    </a:p>
                  </a:txBody>
                  <a:tcPr anchor="ctr"/>
                </a:tc>
                <a:extLst>
                  <a:ext uri="{0D108BD9-81ED-4DB2-BD59-A6C34878D82A}">
                    <a16:rowId xmlns:a16="http://schemas.microsoft.com/office/drawing/2014/main" val="10007"/>
                  </a:ext>
                </a:extLst>
              </a:tr>
              <a:tr h="630070">
                <a:tc>
                  <a:txBody>
                    <a:bodyPr/>
                    <a:lstStyle/>
                    <a:p>
                      <a:r>
                        <a:rPr lang="fr-FR" sz="1800" dirty="0" smtClean="0"/>
                        <a:t>Dotations aux provisions</a:t>
                      </a:r>
                      <a:endParaRPr lang="fr-FR" sz="1800" dirty="0"/>
                    </a:p>
                  </a:txBody>
                  <a:tcPr anchor="ctr">
                    <a:lnB w="12700" cap="flat" cmpd="sng" algn="ctr">
                      <a:solidFill>
                        <a:schemeClr val="tx1"/>
                      </a:solidFill>
                      <a:prstDash val="solid"/>
                      <a:round/>
                      <a:headEnd type="none" w="med" len="med"/>
                      <a:tailEnd type="none" w="med" len="med"/>
                    </a:lnB>
                  </a:tcPr>
                </a:tc>
                <a:tc>
                  <a:txBody>
                    <a:bodyPr/>
                    <a:lstStyle/>
                    <a:p>
                      <a:pPr algn="r"/>
                      <a:r>
                        <a:rPr lang="fr-FR" sz="1600" b="1" dirty="0" smtClean="0"/>
                        <a:t>531 883 €</a:t>
                      </a:r>
                      <a:endParaRPr lang="fr-FR" sz="1600" b="1" dirty="0"/>
                    </a:p>
                  </a:txBody>
                  <a:tcPr anchor="ctr">
                    <a:lnB w="12700" cap="flat" cmpd="sng" algn="ctr">
                      <a:solidFill>
                        <a:schemeClr val="tx1"/>
                      </a:solidFill>
                      <a:prstDash val="solid"/>
                      <a:round/>
                      <a:headEnd type="none" w="med" len="med"/>
                      <a:tailEnd type="none" w="med" len="med"/>
                    </a:lnB>
                  </a:tcPr>
                </a:tc>
                <a:tc>
                  <a:txBody>
                    <a:bodyPr/>
                    <a:lstStyle/>
                    <a:p>
                      <a:pPr algn="r"/>
                      <a:r>
                        <a:rPr lang="fr-FR" sz="1600" b="0" dirty="0" smtClean="0"/>
                        <a:t>157 597 €</a:t>
                      </a:r>
                      <a:endParaRPr lang="fr-FR" sz="1600" b="0" dirty="0"/>
                    </a:p>
                  </a:txBody>
                  <a:tcPr anchor="ctr">
                    <a:lnB w="12700" cap="flat" cmpd="sng" algn="ctr">
                      <a:solidFill>
                        <a:schemeClr val="tx1"/>
                      </a:solidFill>
                      <a:prstDash val="solid"/>
                      <a:round/>
                      <a:headEnd type="none" w="med" len="med"/>
                      <a:tailEnd type="none" w="med" len="med"/>
                    </a:lnB>
                  </a:tcPr>
                </a:tc>
                <a:tc>
                  <a:txBody>
                    <a:bodyPr/>
                    <a:lstStyle/>
                    <a:p>
                      <a:pPr algn="r"/>
                      <a:r>
                        <a:rPr lang="fr-FR" sz="1600" dirty="0" smtClean="0">
                          <a:solidFill>
                            <a:srgbClr val="FF0000"/>
                          </a:solidFill>
                        </a:rPr>
                        <a:t>+ 374 286 €</a:t>
                      </a:r>
                      <a:endParaRPr lang="fr-FR" sz="1600"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r"/>
                      <a:r>
                        <a:rPr lang="fr-FR" sz="1600" dirty="0" smtClean="0">
                          <a:solidFill>
                            <a:srgbClr val="FF0000"/>
                          </a:solidFill>
                        </a:rPr>
                        <a:t>+ 237,50 %</a:t>
                      </a:r>
                      <a:endParaRPr lang="fr-FR" sz="1600" dirty="0">
                        <a:solidFill>
                          <a:srgbClr val="FF0000"/>
                        </a:solidFil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0040">
                <a:tc>
                  <a:txBody>
                    <a:bodyPr/>
                    <a:lstStyle/>
                    <a:p>
                      <a:r>
                        <a:rPr lang="fr-FR" sz="1600" b="1" dirty="0" smtClean="0"/>
                        <a:t>TOTAL</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600" b="1" dirty="0" smtClean="0"/>
                        <a:t>53 189 194 €</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1600" b="0" dirty="0" smtClean="0"/>
                        <a:t>50 131 502 €</a:t>
                      </a:r>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600" b="1" dirty="0" smtClean="0">
                          <a:solidFill>
                            <a:srgbClr val="FF0000"/>
                          </a:solidFill>
                        </a:rPr>
                        <a:t>+ 3 057 693 €</a:t>
                      </a:r>
                      <a:endParaRPr lang="fr-FR"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600" b="1" dirty="0" smtClean="0">
                          <a:solidFill>
                            <a:srgbClr val="FF0000"/>
                          </a:solidFill>
                        </a:rPr>
                        <a:t>+ 6,10 </a:t>
                      </a:r>
                      <a:r>
                        <a:rPr lang="fr-FR" sz="1600" b="1" baseline="0" dirty="0" smtClean="0">
                          <a:solidFill>
                            <a:srgbClr val="FF0000"/>
                          </a:solidFill>
                        </a:rPr>
                        <a:t>%</a:t>
                      </a:r>
                      <a:endParaRPr lang="fr-FR"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91712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60648"/>
            <a:ext cx="10945216" cy="6480719"/>
          </a:xfrm>
        </p:spPr>
        <p:txBody>
          <a:bodyPr>
            <a:normAutofit fontScale="25000" lnSpcReduction="20000"/>
          </a:bodyPr>
          <a:lstStyle/>
          <a:p>
            <a:pPr lvl="0"/>
            <a:r>
              <a:rPr lang="fr-FR" sz="6400" b="1" dirty="0" smtClean="0">
                <a:solidFill>
                  <a:srgbClr val="006EC0"/>
                </a:solidFill>
              </a:rPr>
              <a:t>Les Charges à caractère général:</a:t>
            </a:r>
            <a:r>
              <a:rPr lang="fr-FR" sz="6400" dirty="0" smtClean="0"/>
              <a:t> </a:t>
            </a:r>
            <a:r>
              <a:rPr lang="fr-FR" sz="6400" dirty="0" smtClean="0">
                <a:solidFill>
                  <a:schemeClr val="dk1"/>
                </a:solidFill>
                <a:ea typeface="Calibri"/>
                <a:cs typeface="Calibri"/>
                <a:sym typeface="Calibri"/>
              </a:rPr>
              <a:t>Elles progressent de manière significative  </a:t>
            </a:r>
            <a:r>
              <a:rPr lang="fr-FR" sz="6400" b="1" dirty="0" smtClean="0">
                <a:solidFill>
                  <a:schemeClr val="dk1"/>
                </a:solidFill>
                <a:ea typeface="Calibri"/>
                <a:cs typeface="Calibri"/>
                <a:sym typeface="Calibri"/>
              </a:rPr>
              <a:t>+11,44 </a:t>
            </a:r>
            <a:r>
              <a:rPr lang="fr-FR" sz="6400" dirty="0" smtClean="0">
                <a:solidFill>
                  <a:schemeClr val="dk1"/>
                </a:solidFill>
                <a:ea typeface="Calibri"/>
                <a:cs typeface="Calibri"/>
                <a:sym typeface="Calibri"/>
              </a:rPr>
              <a:t>% sous l’effet notamment:</a:t>
            </a:r>
            <a:endParaRPr lang="fr-FR" sz="6400" dirty="0">
              <a:ea typeface="Calibri"/>
              <a:cs typeface="Calibri"/>
              <a:sym typeface="Calibri"/>
            </a:endParaRPr>
          </a:p>
          <a:p>
            <a:pPr lvl="2"/>
            <a:r>
              <a:rPr lang="fr-FR" sz="5600" dirty="0" smtClean="0">
                <a:solidFill>
                  <a:schemeClr val="tx1"/>
                </a:solidFill>
              </a:rPr>
              <a:t>De l’augmentation des prestations de collecte, transport et  traitements des déchets </a:t>
            </a:r>
            <a:r>
              <a:rPr lang="fr-FR" sz="5600" b="1" dirty="0" smtClean="0">
                <a:solidFill>
                  <a:schemeClr val="tx1"/>
                </a:solidFill>
              </a:rPr>
              <a:t>+ 1 289 345 €</a:t>
            </a:r>
          </a:p>
          <a:p>
            <a:pPr lvl="2"/>
            <a:r>
              <a:rPr lang="fr-FR" sz="5600" dirty="0" smtClean="0">
                <a:solidFill>
                  <a:schemeClr val="tx1"/>
                </a:solidFill>
              </a:rPr>
              <a:t>De l’augmentation des prestations transport </a:t>
            </a:r>
            <a:r>
              <a:rPr lang="fr-FR" sz="5600" b="1" dirty="0" smtClean="0">
                <a:solidFill>
                  <a:schemeClr val="tx1"/>
                </a:solidFill>
              </a:rPr>
              <a:t>+ 711 152 €</a:t>
            </a:r>
          </a:p>
          <a:p>
            <a:pPr lvl="2"/>
            <a:r>
              <a:rPr lang="fr-FR" sz="5600" dirty="0" smtClean="0">
                <a:solidFill>
                  <a:schemeClr val="tx1"/>
                </a:solidFill>
              </a:rPr>
              <a:t>Par la prise en compte des horaires d’accompagnement pour le projet de territoire et le pacte fiscal + 70 920 €</a:t>
            </a:r>
          </a:p>
          <a:p>
            <a:pPr lvl="2"/>
            <a:r>
              <a:rPr lang="fr-FR" sz="5600" dirty="0" smtClean="0">
                <a:solidFill>
                  <a:schemeClr val="tx1"/>
                </a:solidFill>
              </a:rPr>
              <a:t>Par l’augmentation de la communication + 94 297 €</a:t>
            </a:r>
          </a:p>
          <a:p>
            <a:pPr lvl="2"/>
            <a:r>
              <a:rPr lang="fr-FR" sz="5600" dirty="0" smtClean="0">
                <a:solidFill>
                  <a:schemeClr val="tx1"/>
                </a:solidFill>
              </a:rPr>
              <a:t>Par l’augmentation des dépenses relatives à la culture + 213 171 € (attention l’ année 2020 a été marquée par la crise sanitaire et de fait par une diminution de la diffusion culturelle)</a:t>
            </a:r>
          </a:p>
          <a:p>
            <a:pPr lvl="2"/>
            <a:r>
              <a:rPr lang="fr-FR" sz="5600" dirty="0" smtClean="0">
                <a:solidFill>
                  <a:schemeClr val="tx1"/>
                </a:solidFill>
              </a:rPr>
              <a:t>Par une augmentation des dépenses d’entretien de voiries des zones d’activités + 139 727 €</a:t>
            </a:r>
          </a:p>
          <a:p>
            <a:pPr lvl="2"/>
            <a:endParaRPr lang="fr-FR" dirty="0" smtClean="0">
              <a:solidFill>
                <a:schemeClr val="tx1"/>
              </a:solidFill>
            </a:endParaRPr>
          </a:p>
          <a:p>
            <a:r>
              <a:rPr lang="fr-FR" sz="5600" b="1" dirty="0" smtClean="0">
                <a:solidFill>
                  <a:srgbClr val="006EC0"/>
                </a:solidFill>
              </a:rPr>
              <a:t>Les charges de personnels: </a:t>
            </a:r>
            <a:r>
              <a:rPr lang="fr-FR" sz="5600" dirty="0">
                <a:solidFill>
                  <a:schemeClr val="tx1"/>
                </a:solidFill>
              </a:rPr>
              <a:t>progressent de manière très limitée à </a:t>
            </a:r>
            <a:r>
              <a:rPr lang="fr-FR" sz="5600" b="1" dirty="0" smtClean="0">
                <a:solidFill>
                  <a:schemeClr val="tx1"/>
                </a:solidFill>
              </a:rPr>
              <a:t>+ 0,29 </a:t>
            </a:r>
            <a:r>
              <a:rPr lang="fr-FR" sz="5600" b="1" dirty="0">
                <a:solidFill>
                  <a:schemeClr val="tx1"/>
                </a:solidFill>
              </a:rPr>
              <a:t>% </a:t>
            </a:r>
            <a:r>
              <a:rPr lang="fr-FR" sz="5600" dirty="0">
                <a:solidFill>
                  <a:schemeClr val="tx1"/>
                </a:solidFill>
              </a:rPr>
              <a:t>toutefois </a:t>
            </a:r>
            <a:r>
              <a:rPr lang="fr-FR" sz="5600" dirty="0" smtClean="0">
                <a:solidFill>
                  <a:schemeClr val="tx1"/>
                </a:solidFill>
              </a:rPr>
              <a:t>retraitées </a:t>
            </a:r>
            <a:r>
              <a:rPr lang="fr-FR" sz="5600" dirty="0">
                <a:solidFill>
                  <a:schemeClr val="tx1"/>
                </a:solidFill>
              </a:rPr>
              <a:t>des remboursement de la mutualisation (Ville de Manosque, agent mutualisé individuellement (S Salvador) et du service commun </a:t>
            </a:r>
            <a:r>
              <a:rPr lang="fr-FR" sz="5600" dirty="0" smtClean="0">
                <a:solidFill>
                  <a:schemeClr val="tx1"/>
                </a:solidFill>
              </a:rPr>
              <a:t>« instruction </a:t>
            </a:r>
            <a:r>
              <a:rPr lang="fr-FR" sz="5600" dirty="0">
                <a:solidFill>
                  <a:schemeClr val="tx1"/>
                </a:solidFill>
              </a:rPr>
              <a:t>des droits du </a:t>
            </a:r>
            <a:r>
              <a:rPr lang="fr-FR" sz="5600" dirty="0" smtClean="0">
                <a:solidFill>
                  <a:schemeClr val="tx1"/>
                </a:solidFill>
              </a:rPr>
              <a:t>sol ») </a:t>
            </a:r>
            <a:r>
              <a:rPr lang="fr-FR" sz="5600" dirty="0">
                <a:solidFill>
                  <a:schemeClr val="tx1"/>
                </a:solidFill>
              </a:rPr>
              <a:t>et des remboursements pour absence maladie ou incapacité), qui sont en </a:t>
            </a:r>
            <a:r>
              <a:rPr lang="fr-FR" sz="5600" dirty="0" smtClean="0">
                <a:solidFill>
                  <a:schemeClr val="tx1"/>
                </a:solidFill>
              </a:rPr>
              <a:t>baisse, </a:t>
            </a:r>
            <a:r>
              <a:rPr lang="fr-FR" sz="5600" dirty="0">
                <a:solidFill>
                  <a:schemeClr val="tx1"/>
                </a:solidFill>
              </a:rPr>
              <a:t>les frais de personnel progressent de </a:t>
            </a:r>
            <a:r>
              <a:rPr lang="fr-FR" sz="5600" b="1" dirty="0">
                <a:solidFill>
                  <a:schemeClr val="tx1"/>
                </a:solidFill>
              </a:rPr>
              <a:t>5,73 %</a:t>
            </a:r>
            <a:r>
              <a:rPr lang="fr-FR" sz="5600" dirty="0">
                <a:solidFill>
                  <a:schemeClr val="tx1"/>
                </a:solidFill>
              </a:rPr>
              <a:t> (+ 519 K€</a:t>
            </a:r>
            <a:r>
              <a:rPr lang="fr-FR" sz="5600" dirty="0" smtClean="0">
                <a:solidFill>
                  <a:schemeClr val="tx1"/>
                </a:solidFill>
              </a:rPr>
              <a:t>)</a:t>
            </a:r>
          </a:p>
          <a:p>
            <a:endParaRPr lang="fr-FR" sz="3800" dirty="0" smtClean="0">
              <a:solidFill>
                <a:schemeClr val="tx1"/>
              </a:solidFill>
            </a:endParaRPr>
          </a:p>
          <a:p>
            <a:r>
              <a:rPr lang="fr-FR" sz="5500" b="1" dirty="0" smtClean="0">
                <a:solidFill>
                  <a:srgbClr val="006EC0"/>
                </a:solidFill>
              </a:rPr>
              <a:t>Les autres charges de gestion courante</a:t>
            </a:r>
            <a:r>
              <a:rPr lang="fr-FR" sz="5500" b="1" dirty="0" smtClean="0">
                <a:solidFill>
                  <a:schemeClr val="tx1"/>
                </a:solidFill>
              </a:rPr>
              <a:t>: </a:t>
            </a:r>
            <a:r>
              <a:rPr lang="fr-FR" sz="5500" dirty="0" smtClean="0">
                <a:solidFill>
                  <a:schemeClr val="tx1"/>
                </a:solidFill>
              </a:rPr>
              <a:t>progressent de </a:t>
            </a:r>
            <a:r>
              <a:rPr lang="fr-FR" sz="5500" b="1" dirty="0" smtClean="0">
                <a:solidFill>
                  <a:schemeClr val="tx1"/>
                </a:solidFill>
              </a:rPr>
              <a:t>+13,08 % </a:t>
            </a:r>
          </a:p>
          <a:p>
            <a:pPr lvl="2"/>
            <a:r>
              <a:rPr lang="fr-FR" sz="5600" dirty="0" smtClean="0">
                <a:solidFill>
                  <a:schemeClr val="tx1"/>
                </a:solidFill>
              </a:rPr>
              <a:t>Par la prise en compte en section de fonctionnement de dépenses de logiciels gérés en mode Saas (jusqu’en 2020 ces dépense étaient portées en investissement) +125 K€</a:t>
            </a:r>
          </a:p>
          <a:p>
            <a:pPr lvl="2"/>
            <a:r>
              <a:rPr lang="fr-FR" sz="5600" dirty="0" smtClean="0">
                <a:solidFill>
                  <a:schemeClr val="tx1"/>
                </a:solidFill>
              </a:rPr>
              <a:t>Par l’augmentation de la contribution pour l’EIPACA +29 K€</a:t>
            </a:r>
          </a:p>
          <a:p>
            <a:endParaRPr lang="fr-FR" sz="2400" b="1" dirty="0" smtClean="0">
              <a:solidFill>
                <a:srgbClr val="006EC0"/>
              </a:solidFill>
            </a:endParaRPr>
          </a:p>
          <a:p>
            <a:r>
              <a:rPr lang="fr-FR" sz="6400" b="1" dirty="0" smtClean="0">
                <a:solidFill>
                  <a:srgbClr val="006EC0"/>
                </a:solidFill>
              </a:rPr>
              <a:t>Les subventions aux associations: </a:t>
            </a:r>
            <a:r>
              <a:rPr lang="fr-FR" sz="6400" dirty="0" smtClean="0">
                <a:solidFill>
                  <a:schemeClr val="tx1"/>
                </a:solidFill>
              </a:rPr>
              <a:t>progressent de </a:t>
            </a:r>
            <a:r>
              <a:rPr lang="fr-FR" sz="6400" b="1" dirty="0" smtClean="0">
                <a:solidFill>
                  <a:schemeClr val="tx1"/>
                </a:solidFill>
              </a:rPr>
              <a:t>+7,94 % </a:t>
            </a:r>
            <a:r>
              <a:rPr lang="fr-FR" sz="6400" dirty="0" smtClean="0">
                <a:solidFill>
                  <a:schemeClr val="tx1"/>
                </a:solidFill>
              </a:rPr>
              <a:t>par la prise en compte de subventions exceptionnelles </a:t>
            </a:r>
            <a:r>
              <a:rPr lang="fr-FR" sz="5600" dirty="0"/>
              <a:t>(</a:t>
            </a:r>
            <a:r>
              <a:rPr lang="fr-FR" sz="5600" dirty="0">
                <a:solidFill>
                  <a:schemeClr val="tx1"/>
                </a:solidFill>
              </a:rPr>
              <a:t>foire agricole: 30 K€ / OTC : 80 k€ / cinéma de pays + 3 K€  / APAM </a:t>
            </a:r>
            <a:r>
              <a:rPr lang="fr-FR" sz="5600" dirty="0" smtClean="0">
                <a:solidFill>
                  <a:schemeClr val="tx1"/>
                </a:solidFill>
              </a:rPr>
              <a:t>:+ </a:t>
            </a:r>
            <a:r>
              <a:rPr lang="fr-FR" sz="5600" dirty="0">
                <a:solidFill>
                  <a:schemeClr val="tx1"/>
                </a:solidFill>
              </a:rPr>
              <a:t>22 k€ </a:t>
            </a:r>
            <a:r>
              <a:rPr lang="fr-FR" sz="5600" dirty="0" smtClean="0">
                <a:solidFill>
                  <a:schemeClr val="tx1"/>
                </a:solidFill>
              </a:rPr>
              <a:t>/ </a:t>
            </a:r>
            <a:r>
              <a:rPr lang="fr-FR" sz="5600" dirty="0">
                <a:solidFill>
                  <a:schemeClr val="tx1"/>
                </a:solidFill>
              </a:rPr>
              <a:t>nuits photographiques </a:t>
            </a:r>
            <a:r>
              <a:rPr lang="fr-FR" sz="5600" dirty="0" smtClean="0">
                <a:solidFill>
                  <a:schemeClr val="tx1"/>
                </a:solidFill>
              </a:rPr>
              <a:t>:+ </a:t>
            </a:r>
            <a:r>
              <a:rPr lang="fr-FR" sz="5600" dirty="0">
                <a:solidFill>
                  <a:schemeClr val="tx1"/>
                </a:solidFill>
              </a:rPr>
              <a:t>1,5 K€ / atelier Gryséliens </a:t>
            </a:r>
            <a:r>
              <a:rPr lang="fr-FR" sz="5600" dirty="0" smtClean="0">
                <a:solidFill>
                  <a:schemeClr val="tx1"/>
                </a:solidFill>
              </a:rPr>
              <a:t>musique:  </a:t>
            </a:r>
            <a:r>
              <a:rPr lang="fr-FR" sz="5600" dirty="0">
                <a:solidFill>
                  <a:schemeClr val="tx1"/>
                </a:solidFill>
              </a:rPr>
              <a:t>+ 8,4 K€ pour loyer </a:t>
            </a:r>
            <a:r>
              <a:rPr lang="fr-FR" sz="5600" dirty="0" smtClean="0">
                <a:solidFill>
                  <a:schemeClr val="tx1"/>
                </a:solidFill>
              </a:rPr>
              <a:t>…..)</a:t>
            </a:r>
          </a:p>
          <a:p>
            <a:endParaRPr lang="fr-FR" sz="2200" dirty="0" smtClean="0">
              <a:solidFill>
                <a:schemeClr val="tx1"/>
              </a:solidFill>
            </a:endParaRPr>
          </a:p>
          <a:p>
            <a:r>
              <a:rPr lang="fr-FR" sz="6400" b="1" dirty="0">
                <a:solidFill>
                  <a:srgbClr val="006EC0"/>
                </a:solidFill>
              </a:rPr>
              <a:t>Les dotations aux </a:t>
            </a:r>
            <a:r>
              <a:rPr lang="fr-FR" sz="6400" b="1" dirty="0" smtClean="0">
                <a:solidFill>
                  <a:srgbClr val="006EC0"/>
                </a:solidFill>
              </a:rPr>
              <a:t>provisions: </a:t>
            </a:r>
            <a:r>
              <a:rPr lang="fr-FR" sz="6400" dirty="0">
                <a:solidFill>
                  <a:schemeClr val="tx1"/>
                </a:solidFill>
              </a:rPr>
              <a:t>concernent à la fois la couverture de contentieux et le risque de paiement  du compte épargne temps </a:t>
            </a:r>
          </a:p>
          <a:p>
            <a:endParaRPr lang="fr-FR" dirty="0">
              <a:solidFill>
                <a:schemeClr val="tx1"/>
              </a:solidFill>
            </a:endParaRPr>
          </a:p>
          <a:p>
            <a:endParaRPr lang="fr-FR" dirty="0" smtClean="0">
              <a:solidFill>
                <a:schemeClr val="tx1"/>
              </a:solidFill>
            </a:endParaRPr>
          </a:p>
          <a:p>
            <a:pPr lvl="2"/>
            <a:endParaRPr lang="fr-FR" sz="1000" dirty="0" smtClean="0">
              <a:solidFill>
                <a:schemeClr val="tx1"/>
              </a:solidFill>
            </a:endParaRPr>
          </a:p>
          <a:p>
            <a:endParaRPr lang="fr-FR" sz="1400" dirty="0">
              <a:solidFill>
                <a:schemeClr val="tx1"/>
              </a:solidFill>
            </a:endParaRPr>
          </a:p>
          <a:p>
            <a:endParaRPr lang="fr-FR" dirty="0">
              <a:solidFill>
                <a:schemeClr val="tx1"/>
              </a:solidFill>
            </a:endParaRPr>
          </a:p>
          <a:p>
            <a:pPr marL="0" indent="0">
              <a:buFontTx/>
              <a:buNone/>
            </a:pPr>
            <a:r>
              <a:rPr lang="fr-FR" dirty="0"/>
              <a:t>	</a:t>
            </a:r>
            <a:r>
              <a:rPr lang="fr-FR" dirty="0" smtClean="0"/>
              <a:t>	</a:t>
            </a:r>
            <a:endParaRPr lang="fr-FR" dirty="0"/>
          </a:p>
          <a:p>
            <a:pPr lvl="2"/>
            <a:endParaRPr lang="fr-FR" dirty="0">
              <a:solidFill>
                <a:schemeClr val="tx1"/>
              </a:solidFill>
            </a:endParaRPr>
          </a:p>
          <a:p>
            <a:pPr lvl="2"/>
            <a:endParaRPr lang="fr-FR" dirty="0">
              <a:solidFill>
                <a:schemeClr val="tx1"/>
              </a:solidFill>
            </a:endParaRPr>
          </a:p>
        </p:txBody>
      </p:sp>
    </p:spTree>
    <p:extLst>
      <p:ext uri="{BB962C8B-B14F-4D97-AF65-F5344CB8AC3E}">
        <p14:creationId xmlns:p14="http://schemas.microsoft.com/office/powerpoint/2010/main" val="931787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039908432"/>
              </p:ext>
            </p:extLst>
          </p:nvPr>
        </p:nvGraphicFramePr>
        <p:xfrm>
          <a:off x="767408" y="476672"/>
          <a:ext cx="10729192" cy="61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701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188641"/>
            <a:ext cx="10729191" cy="808073"/>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2400" b="1" dirty="0">
                <a:solidFill>
                  <a:srgbClr val="006EC0"/>
                </a:solidFill>
              </a:rPr>
              <a:t>Charges de personnel et charges à caractère général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67838195"/>
              </p:ext>
            </p:extLst>
          </p:nvPr>
        </p:nvGraphicFramePr>
        <p:xfrm>
          <a:off x="551384" y="1124744"/>
          <a:ext cx="1080120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1793875" y="6224669"/>
            <a:ext cx="8357416" cy="307777"/>
          </a:xfrm>
          <a:prstGeom prst="rect">
            <a:avLst/>
          </a:prstGeom>
          <a:noFill/>
        </p:spPr>
        <p:txBody>
          <a:bodyPr wrap="none" rtlCol="0">
            <a:spAutoFit/>
          </a:bodyPr>
          <a:lstStyle/>
          <a:p>
            <a:r>
              <a:rPr lang="fr-FR" sz="1400" dirty="0"/>
              <a:t>FDP Retraités = FDP bruts diminués des remboursements perçus  au titre de la mutualisation et des IJ</a:t>
            </a:r>
          </a:p>
        </p:txBody>
      </p:sp>
    </p:spTree>
    <p:extLst>
      <p:ext uri="{BB962C8B-B14F-4D97-AF65-F5344CB8AC3E}">
        <p14:creationId xmlns:p14="http://schemas.microsoft.com/office/powerpoint/2010/main" val="32283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274638"/>
            <a:ext cx="10585176" cy="562074"/>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fr-FR" b="1" dirty="0" smtClean="0">
                <a:solidFill>
                  <a:srgbClr val="006EC0"/>
                </a:solidFill>
              </a:rPr>
              <a:t>Évolution du poids des FDP nets et CCG</a:t>
            </a:r>
            <a:endParaRPr lang="fr-FR" b="1" dirty="0">
              <a:solidFill>
                <a:srgbClr val="006E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17918951"/>
              </p:ext>
            </p:extLst>
          </p:nvPr>
        </p:nvGraphicFramePr>
        <p:xfrm>
          <a:off x="479376" y="1441421"/>
          <a:ext cx="1058517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050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60648"/>
            <a:ext cx="10729192" cy="936104"/>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b="1" dirty="0" smtClean="0">
                <a:solidFill>
                  <a:srgbClr val="006EC0"/>
                </a:solidFill>
              </a:rPr>
              <a:t>Résultat section fonctionnement</a:t>
            </a:r>
            <a:endParaRPr lang="fr-FR" b="1" dirty="0">
              <a:solidFill>
                <a:srgbClr val="006EC0"/>
              </a:solidFill>
            </a:endParaRPr>
          </a:p>
        </p:txBody>
      </p:sp>
      <p:sp>
        <p:nvSpPr>
          <p:cNvPr id="3" name="Espace réservé du contenu 2"/>
          <p:cNvSpPr>
            <a:spLocks noGrp="1"/>
          </p:cNvSpPr>
          <p:nvPr>
            <p:ph idx="1"/>
          </p:nvPr>
        </p:nvSpPr>
        <p:spPr>
          <a:xfrm>
            <a:off x="623392" y="1412776"/>
            <a:ext cx="10729192" cy="4824536"/>
          </a:xfrm>
        </p:spPr>
        <p:txBody>
          <a:bodyPr>
            <a:normAutofit/>
          </a:bodyPr>
          <a:lstStyle/>
          <a:p>
            <a:endParaRPr lang="fr-FR" dirty="0" smtClean="0"/>
          </a:p>
          <a:p>
            <a:r>
              <a:rPr lang="fr-FR" dirty="0" smtClean="0"/>
              <a:t>Résultat cumulé fin 2021 =  </a:t>
            </a:r>
            <a:r>
              <a:rPr lang="fr-FR" b="1" dirty="0" smtClean="0"/>
              <a:t>7 878 015 € </a:t>
            </a:r>
            <a:r>
              <a:rPr lang="fr-FR" dirty="0" smtClean="0">
                <a:solidFill>
                  <a:srgbClr val="FF0000"/>
                </a:solidFill>
              </a:rPr>
              <a:t>(- 34,21 % / - 4 097 061 €)</a:t>
            </a:r>
          </a:p>
          <a:p>
            <a:pPr marL="0" indent="0">
              <a:buNone/>
            </a:pPr>
            <a:endParaRPr lang="fr-FR" dirty="0" smtClean="0">
              <a:solidFill>
                <a:srgbClr val="FF0000"/>
              </a:solidFill>
            </a:endParaRPr>
          </a:p>
          <a:p>
            <a:r>
              <a:rPr lang="fr-FR" dirty="0" smtClean="0"/>
              <a:t>Résultat exercice pur 2021 = </a:t>
            </a:r>
            <a:r>
              <a:rPr lang="fr-FR" sz="2400" b="1" dirty="0"/>
              <a:t>540 211 € </a:t>
            </a:r>
            <a:r>
              <a:rPr lang="fr-FR" dirty="0" smtClean="0">
                <a:solidFill>
                  <a:srgbClr val="FF0000"/>
                </a:solidFill>
              </a:rPr>
              <a:t>(- 88,60 % / - 4 198 172 €)</a:t>
            </a:r>
          </a:p>
          <a:p>
            <a:endParaRPr lang="fr-FR" sz="2400" dirty="0">
              <a:solidFill>
                <a:srgbClr val="006EC0"/>
              </a:solidFill>
            </a:endParaRPr>
          </a:p>
          <a:p>
            <a:r>
              <a:rPr lang="fr-FR" dirty="0" smtClean="0"/>
              <a:t>Epargne de gestion = </a:t>
            </a:r>
            <a:r>
              <a:rPr lang="fr-FR" b="1" dirty="0" smtClean="0"/>
              <a:t>2 552 291 € </a:t>
            </a:r>
            <a:r>
              <a:rPr lang="fr-FR" dirty="0" smtClean="0">
                <a:solidFill>
                  <a:srgbClr val="FF0000"/>
                </a:solidFill>
              </a:rPr>
              <a:t>(- 59,54 % / + 3 755 915 €)</a:t>
            </a:r>
          </a:p>
          <a:p>
            <a:endParaRPr lang="fr-FR" sz="2400" dirty="0">
              <a:solidFill>
                <a:srgbClr val="FF0000"/>
              </a:solidFill>
            </a:endParaRPr>
          </a:p>
          <a:p>
            <a:r>
              <a:rPr lang="fr-FR" dirty="0" smtClean="0"/>
              <a:t>Epargne brute = </a:t>
            </a:r>
            <a:r>
              <a:rPr lang="fr-FR" sz="2400" b="1" dirty="0"/>
              <a:t>2 233 874 €  </a:t>
            </a:r>
            <a:r>
              <a:rPr lang="fr-FR" dirty="0" smtClean="0">
                <a:solidFill>
                  <a:srgbClr val="FF0000"/>
                </a:solidFill>
              </a:rPr>
              <a:t>(- 62,51 % / - 3 723 921 €)</a:t>
            </a:r>
          </a:p>
          <a:p>
            <a:endParaRPr lang="fr-FR" dirty="0">
              <a:solidFill>
                <a:srgbClr val="FF0000"/>
              </a:solidFill>
            </a:endParaRPr>
          </a:p>
          <a:p>
            <a:r>
              <a:rPr lang="fr-FR" dirty="0" smtClean="0"/>
              <a:t>Epargne nette =     </a:t>
            </a:r>
            <a:r>
              <a:rPr lang="fr-FR" sz="2400" b="1" dirty="0"/>
              <a:t>868 113 €   </a:t>
            </a:r>
            <a:r>
              <a:rPr lang="fr-FR" dirty="0" smtClean="0">
                <a:solidFill>
                  <a:srgbClr val="FF0000"/>
                </a:solidFill>
              </a:rPr>
              <a:t>(- 80 ,87 % / - 3 669 680 €)</a:t>
            </a:r>
          </a:p>
          <a:p>
            <a:endParaRPr lang="fr-FR" dirty="0">
              <a:solidFill>
                <a:srgbClr val="FF0000"/>
              </a:solidFill>
            </a:endParaRPr>
          </a:p>
        </p:txBody>
      </p:sp>
    </p:spTree>
    <p:extLst>
      <p:ext uri="{BB962C8B-B14F-4D97-AF65-F5344CB8AC3E}">
        <p14:creationId xmlns:p14="http://schemas.microsoft.com/office/powerpoint/2010/main" val="11688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116632"/>
            <a:ext cx="10729191" cy="13208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b="1" dirty="0" smtClean="0">
                <a:solidFill>
                  <a:srgbClr val="006EC0"/>
                </a:solidFill>
              </a:rPr>
              <a:t>Evolutions des recettes et dépenses réelles </a:t>
            </a:r>
            <a:br>
              <a:rPr lang="fr-FR" b="1" dirty="0" smtClean="0">
                <a:solidFill>
                  <a:srgbClr val="006EC0"/>
                </a:solidFill>
              </a:rPr>
            </a:br>
            <a:r>
              <a:rPr lang="fr-FR" b="1" dirty="0" smtClean="0">
                <a:solidFill>
                  <a:srgbClr val="006EC0"/>
                </a:solidFill>
              </a:rPr>
              <a:t>de fonctionnement</a:t>
            </a:r>
            <a:endParaRPr lang="fr-FR" b="1" dirty="0">
              <a:solidFill>
                <a:srgbClr val="006E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29486654"/>
              </p:ext>
            </p:extLst>
          </p:nvPr>
        </p:nvGraphicFramePr>
        <p:xfrm>
          <a:off x="479376" y="1628800"/>
          <a:ext cx="10585176"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8970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91030927"/>
              </p:ext>
            </p:extLst>
          </p:nvPr>
        </p:nvGraphicFramePr>
        <p:xfrm>
          <a:off x="551384" y="836713"/>
          <a:ext cx="10585176" cy="5205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46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59496" y="2204864"/>
            <a:ext cx="8784976" cy="3384376"/>
          </a:xfrm>
          <a:ln w="38100"/>
        </p:spPr>
        <p:style>
          <a:lnRef idx="2">
            <a:schemeClr val="accent2"/>
          </a:lnRef>
          <a:fillRef idx="1">
            <a:schemeClr val="lt1"/>
          </a:fillRef>
          <a:effectRef idx="0">
            <a:schemeClr val="accent2"/>
          </a:effectRef>
          <a:fontRef idx="minor">
            <a:schemeClr val="dk1"/>
          </a:fontRef>
        </p:style>
        <p:txBody>
          <a:bodyPr>
            <a:normAutofit/>
          </a:bodyPr>
          <a:lstStyle/>
          <a:p>
            <a:pPr algn="ctr"/>
            <a:r>
              <a:rPr lang="fr-FR" sz="4200" b="1" dirty="0" smtClean="0">
                <a:solidFill>
                  <a:srgbClr val="0070C0"/>
                </a:solidFill>
              </a:rPr>
              <a:t>Présentation </a:t>
            </a:r>
            <a:endParaRPr lang="fr-FR" sz="4200" b="1" dirty="0">
              <a:solidFill>
                <a:srgbClr val="0070C0"/>
              </a:solidFill>
            </a:endParaRPr>
          </a:p>
          <a:p>
            <a:pPr algn="ctr"/>
            <a:r>
              <a:rPr lang="fr-FR" sz="4200" b="1" dirty="0" smtClean="0">
                <a:solidFill>
                  <a:srgbClr val="0070C0"/>
                </a:solidFill>
              </a:rPr>
              <a:t>DU COMPTE ADMINISTRATIF </a:t>
            </a:r>
          </a:p>
          <a:p>
            <a:pPr algn="ctr"/>
            <a:r>
              <a:rPr lang="fr-FR" sz="4200" b="1" dirty="0" smtClean="0">
                <a:solidFill>
                  <a:srgbClr val="0070C0"/>
                </a:solidFill>
              </a:rPr>
              <a:t>2021</a:t>
            </a:r>
            <a:endParaRPr lang="fr-FR" sz="4200" b="1" dirty="0" smtClean="0">
              <a:solidFill>
                <a:srgbClr val="0070C0"/>
              </a:solidFill>
            </a:endParaRPr>
          </a:p>
          <a:p>
            <a:pPr algn="ctr"/>
            <a:r>
              <a:rPr lang="fr-FR" sz="4200" b="1" dirty="0" smtClean="0">
                <a:solidFill>
                  <a:srgbClr val="006EC0"/>
                </a:solidFill>
              </a:rPr>
              <a:t>DU BUDGET PRINCIPAL </a:t>
            </a:r>
            <a:r>
              <a:rPr lang="fr-FR" sz="4200" b="1" dirty="0" err="1" smtClean="0">
                <a:solidFill>
                  <a:srgbClr val="006EC0"/>
                </a:solidFill>
              </a:rPr>
              <a:t>DLVAgglo</a:t>
            </a:r>
            <a:endParaRPr lang="fr-FR" sz="4200" b="1" dirty="0">
              <a:solidFill>
                <a:srgbClr val="006EC0"/>
              </a:solidFill>
            </a:endParaRPr>
          </a:p>
          <a:p>
            <a:pPr algn="ctr"/>
            <a:endParaRPr lang="fr-FR" b="1" dirty="0">
              <a:solidFill>
                <a:schemeClr val="tx1"/>
              </a:solidFill>
            </a:endParaRPr>
          </a:p>
        </p:txBody>
      </p:sp>
      <p:pic>
        <p:nvPicPr>
          <p:cNvPr id="4" name="Image 3"/>
          <p:cNvPicPr>
            <a:picLocks noChangeAspect="1"/>
          </p:cNvPicPr>
          <p:nvPr/>
        </p:nvPicPr>
        <p:blipFill>
          <a:blip r:embed="rId3"/>
          <a:stretch>
            <a:fillRect/>
          </a:stretch>
        </p:blipFill>
        <p:spPr>
          <a:xfrm>
            <a:off x="4219247" y="188640"/>
            <a:ext cx="3249450" cy="1566808"/>
          </a:xfrm>
          <a:prstGeom prst="rect">
            <a:avLst/>
          </a:prstGeom>
        </p:spPr>
      </p:pic>
    </p:spTree>
    <p:extLst>
      <p:ext uri="{BB962C8B-B14F-4D97-AF65-F5344CB8AC3E}">
        <p14:creationId xmlns:p14="http://schemas.microsoft.com/office/powerpoint/2010/main" val="3474775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127000"/>
            <a:ext cx="10513168" cy="1320800"/>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b="1" dirty="0" smtClean="0">
                <a:solidFill>
                  <a:srgbClr val="006EC0"/>
                </a:solidFill>
              </a:rPr>
              <a:t>Evolution des résultats de fonctionnement</a:t>
            </a:r>
            <a:endParaRPr lang="fr-FR" b="1" dirty="0">
              <a:solidFill>
                <a:srgbClr val="006E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80120943"/>
              </p:ext>
            </p:extLst>
          </p:nvPr>
        </p:nvGraphicFramePr>
        <p:xfrm>
          <a:off x="551384" y="1447800"/>
          <a:ext cx="10513168" cy="522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71597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332656"/>
            <a:ext cx="10513168" cy="778098"/>
          </a:xfrm>
        </p:spPr>
        <p:style>
          <a:lnRef idx="2">
            <a:schemeClr val="accent2"/>
          </a:lnRef>
          <a:fillRef idx="1">
            <a:schemeClr val="lt1"/>
          </a:fillRef>
          <a:effectRef idx="0">
            <a:schemeClr val="accent2"/>
          </a:effectRef>
          <a:fontRef idx="minor">
            <a:schemeClr val="dk1"/>
          </a:fontRef>
        </p:style>
        <p:txBody>
          <a:bodyPr anchor="ctr"/>
          <a:lstStyle/>
          <a:p>
            <a:pPr algn="ctr"/>
            <a:r>
              <a:rPr lang="fr-FR" b="1" dirty="0" smtClean="0">
                <a:solidFill>
                  <a:srgbClr val="006EC0"/>
                </a:solidFill>
              </a:rPr>
              <a:t>Evolutions</a:t>
            </a:r>
            <a:r>
              <a:rPr lang="fr-FR" b="1" dirty="0" smtClean="0">
                <a:solidFill>
                  <a:srgbClr val="0070C0"/>
                </a:solidFill>
              </a:rPr>
              <a:t> des EPARGNES</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69513878"/>
              </p:ext>
            </p:extLst>
          </p:nvPr>
        </p:nvGraphicFramePr>
        <p:xfrm>
          <a:off x="551384" y="1135968"/>
          <a:ext cx="10513168"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0361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340"/>
            <a:ext cx="10801200" cy="836372"/>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b="1" dirty="0">
                <a:solidFill>
                  <a:srgbClr val="006EC0"/>
                </a:solidFill>
              </a:rPr>
              <a:t>Les EPARGNES en % des </a:t>
            </a:r>
            <a:r>
              <a:rPr lang="fr-FR" b="1" dirty="0" smtClean="0">
                <a:solidFill>
                  <a:srgbClr val="006EC0"/>
                </a:solidFill>
              </a:rPr>
              <a:t>RRF</a:t>
            </a:r>
            <a:endParaRPr lang="fr-FR" b="1" dirty="0">
              <a:solidFill>
                <a:srgbClr val="006EC0"/>
              </a:solidFill>
            </a:endParaRPr>
          </a:p>
        </p:txBody>
      </p:sp>
      <p:graphicFrame>
        <p:nvGraphicFramePr>
          <p:cNvPr id="5" name="Espace réservé du contenu 3"/>
          <p:cNvGraphicFramePr>
            <a:graphicFrameLocks noGrp="1"/>
          </p:cNvGraphicFramePr>
          <p:nvPr>
            <p:ph idx="1"/>
            <p:extLst>
              <p:ext uri="{D42A27DB-BD31-4B8C-83A1-F6EECF244321}">
                <p14:modId xmlns:p14="http://schemas.microsoft.com/office/powerpoint/2010/main" val="1083267187"/>
              </p:ext>
            </p:extLst>
          </p:nvPr>
        </p:nvGraphicFramePr>
        <p:xfrm>
          <a:off x="407368" y="980728"/>
          <a:ext cx="10801200"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136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188640"/>
            <a:ext cx="10441160" cy="1009266"/>
          </a:xfrm>
        </p:spPr>
        <p:style>
          <a:lnRef idx="2">
            <a:schemeClr val="accent2"/>
          </a:lnRef>
          <a:fillRef idx="1">
            <a:schemeClr val="lt1"/>
          </a:fillRef>
          <a:effectRef idx="0">
            <a:schemeClr val="accent2"/>
          </a:effectRef>
          <a:fontRef idx="minor">
            <a:schemeClr val="dk1"/>
          </a:fontRef>
        </p:style>
        <p:txBody>
          <a:bodyPr anchor="ctr"/>
          <a:lstStyle/>
          <a:p>
            <a:pPr algn="ctr"/>
            <a:r>
              <a:rPr lang="fr-FR" b="1" dirty="0" smtClean="0">
                <a:solidFill>
                  <a:srgbClr val="006EC0"/>
                </a:solidFill>
              </a:rPr>
              <a:t>Recettes d’investissements</a:t>
            </a:r>
            <a:endParaRPr lang="fr-FR" b="1" dirty="0">
              <a:solidFill>
                <a:srgbClr val="006EC0"/>
              </a:solidFill>
            </a:endParaRPr>
          </a:p>
        </p:txBody>
      </p:sp>
      <p:sp>
        <p:nvSpPr>
          <p:cNvPr id="3" name="Espace réservé du contenu 2"/>
          <p:cNvSpPr>
            <a:spLocks noGrp="1"/>
          </p:cNvSpPr>
          <p:nvPr>
            <p:ph idx="1"/>
          </p:nvPr>
        </p:nvSpPr>
        <p:spPr>
          <a:xfrm>
            <a:off x="551384" y="1447800"/>
            <a:ext cx="10441160" cy="5149552"/>
          </a:xfrm>
        </p:spPr>
        <p:txBody>
          <a:bodyPr>
            <a:noAutofit/>
          </a:bodyPr>
          <a:lstStyle/>
          <a:p>
            <a:pPr>
              <a:buFont typeface="Wingdings" panose="05000000000000000000" pitchFamily="2" charset="2"/>
              <a:buChar char="Ø"/>
            </a:pPr>
            <a:r>
              <a:rPr lang="fr-FR" sz="2000" dirty="0" smtClean="0"/>
              <a:t>Total des recettes = </a:t>
            </a:r>
            <a:r>
              <a:rPr lang="fr-FR" sz="2000" b="1" dirty="0" smtClean="0"/>
              <a:t>11 218 477 €</a:t>
            </a:r>
            <a:endParaRPr lang="fr-FR" sz="2800" b="1" dirty="0"/>
          </a:p>
          <a:p>
            <a:pPr marL="0" indent="0">
              <a:buNone/>
            </a:pPr>
            <a:r>
              <a:rPr lang="fr-FR" sz="2000" b="1" dirty="0" smtClean="0"/>
              <a:t> </a:t>
            </a:r>
          </a:p>
          <a:p>
            <a:pPr lvl="1"/>
            <a:r>
              <a:rPr lang="fr-FR" sz="1800" dirty="0" smtClean="0"/>
              <a:t>Dont affectation du résultat de fonctionnement 2020 = </a:t>
            </a:r>
            <a:r>
              <a:rPr lang="fr-FR" sz="1800" b="1" u="sng" dirty="0" smtClean="0"/>
              <a:t>4 637 272 €</a:t>
            </a:r>
          </a:p>
          <a:p>
            <a:pPr lvl="1"/>
            <a:r>
              <a:rPr lang="fr-FR" sz="1800" dirty="0" smtClean="0"/>
              <a:t>Dont FCTVA perçu = </a:t>
            </a:r>
            <a:r>
              <a:rPr lang="fr-FR" sz="1800" b="1" dirty="0" smtClean="0"/>
              <a:t>798 363 €</a:t>
            </a:r>
            <a:endParaRPr lang="fr-FR" sz="1800" b="1" i="1" dirty="0" smtClean="0"/>
          </a:p>
          <a:p>
            <a:pPr lvl="1"/>
            <a:r>
              <a:rPr lang="fr-FR" sz="1800" dirty="0" smtClean="0"/>
              <a:t>Dont emprunt souscrit  = </a:t>
            </a:r>
            <a:r>
              <a:rPr lang="fr-FR" sz="1800" b="1" dirty="0" smtClean="0">
                <a:solidFill>
                  <a:srgbClr val="FF0000"/>
                </a:solidFill>
              </a:rPr>
              <a:t>AUCUN </a:t>
            </a:r>
          </a:p>
          <a:p>
            <a:pPr lvl="1"/>
            <a:r>
              <a:rPr lang="fr-FR" sz="1800" dirty="0" smtClean="0"/>
              <a:t>Dont subventions perçues = </a:t>
            </a:r>
            <a:r>
              <a:rPr lang="fr-FR" sz="1800" b="1" dirty="0" smtClean="0"/>
              <a:t>2 048 272 € </a:t>
            </a:r>
          </a:p>
          <a:p>
            <a:pPr lvl="1"/>
            <a:r>
              <a:rPr lang="fr-FR" sz="1800" dirty="0" smtClean="0"/>
              <a:t>Dont opérations sous mandats = </a:t>
            </a:r>
            <a:r>
              <a:rPr lang="fr-FR" sz="1800" b="1" dirty="0" smtClean="0"/>
              <a:t>1 857 €</a:t>
            </a:r>
            <a:endParaRPr lang="fr-FR" sz="2400" b="1" i="1" dirty="0"/>
          </a:p>
          <a:p>
            <a:pPr lvl="1"/>
            <a:r>
              <a:rPr lang="fr-FR" sz="1800" dirty="0" smtClean="0"/>
              <a:t>Dont amortissement des biens = </a:t>
            </a:r>
            <a:r>
              <a:rPr lang="fr-FR" sz="1800" b="1" dirty="0" smtClean="0"/>
              <a:t>1 766 219 €</a:t>
            </a:r>
          </a:p>
          <a:p>
            <a:pPr lvl="1"/>
            <a:r>
              <a:rPr lang="fr-FR" sz="1800" dirty="0" smtClean="0"/>
              <a:t>Dont amortissement des charges à répartir = </a:t>
            </a:r>
            <a:r>
              <a:rPr lang="fr-FR" sz="1800" b="1" dirty="0" smtClean="0"/>
              <a:t>106 671 €</a:t>
            </a:r>
          </a:p>
          <a:p>
            <a:pPr lvl="1"/>
            <a:r>
              <a:rPr lang="fr-FR" sz="1800" dirty="0" smtClean="0"/>
              <a:t>Dont cession d’immobilisations = </a:t>
            </a:r>
            <a:r>
              <a:rPr lang="fr-FR" sz="1800" b="1" dirty="0" smtClean="0"/>
              <a:t>234 400 €</a:t>
            </a:r>
          </a:p>
          <a:p>
            <a:pPr lvl="1"/>
            <a:endParaRPr lang="fr-FR" sz="1800" dirty="0" smtClean="0"/>
          </a:p>
          <a:p>
            <a:pPr lvl="1"/>
            <a:r>
              <a:rPr lang="fr-FR" sz="1800" dirty="0" smtClean="0"/>
              <a:t>Restes </a:t>
            </a:r>
            <a:r>
              <a:rPr lang="fr-FR" sz="1800" dirty="0"/>
              <a:t>à réaliser recettes = </a:t>
            </a:r>
            <a:r>
              <a:rPr lang="fr-FR" sz="1800" b="1" dirty="0" smtClean="0"/>
              <a:t>8 086 819 € </a:t>
            </a:r>
            <a:r>
              <a:rPr lang="fr-FR" sz="1800" dirty="0" smtClean="0"/>
              <a:t>(dont 5,7 M€ d’emprunt relai pour le préfinancement des subventions acquises pour la construction du centre aqualudique) </a:t>
            </a:r>
            <a:endParaRPr lang="fr-FR" sz="1800" dirty="0"/>
          </a:p>
        </p:txBody>
      </p:sp>
    </p:spTree>
    <p:extLst>
      <p:ext uri="{BB962C8B-B14F-4D97-AF65-F5344CB8AC3E}">
        <p14:creationId xmlns:p14="http://schemas.microsoft.com/office/powerpoint/2010/main" val="362287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du contenu 16"/>
          <p:cNvPicPr>
            <a:picLocks noGrp="1" noChangeAspect="1"/>
          </p:cNvPicPr>
          <p:nvPr>
            <p:ph idx="1"/>
          </p:nvPr>
        </p:nvPicPr>
        <p:blipFill>
          <a:blip r:embed="rId3"/>
          <a:stretch>
            <a:fillRect/>
          </a:stretch>
        </p:blipFill>
        <p:spPr>
          <a:xfrm>
            <a:off x="407368" y="548680"/>
            <a:ext cx="4896544" cy="5544616"/>
          </a:xfrm>
          <a:prstGeom prst="rect">
            <a:avLst/>
          </a:prstGeom>
        </p:spPr>
      </p:pic>
      <p:pic>
        <p:nvPicPr>
          <p:cNvPr id="18" name="Image 17"/>
          <p:cNvPicPr>
            <a:picLocks noChangeAspect="1"/>
          </p:cNvPicPr>
          <p:nvPr/>
        </p:nvPicPr>
        <p:blipFill>
          <a:blip r:embed="rId4"/>
          <a:stretch>
            <a:fillRect/>
          </a:stretch>
        </p:blipFill>
        <p:spPr>
          <a:xfrm>
            <a:off x="5879976" y="548680"/>
            <a:ext cx="5040560" cy="5544616"/>
          </a:xfrm>
          <a:prstGeom prst="rect">
            <a:avLst/>
          </a:prstGeom>
        </p:spPr>
      </p:pic>
    </p:spTree>
    <p:extLst>
      <p:ext uri="{BB962C8B-B14F-4D97-AF65-F5344CB8AC3E}">
        <p14:creationId xmlns:p14="http://schemas.microsoft.com/office/powerpoint/2010/main" val="2122109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1925"/>
            <a:ext cx="10513168" cy="888752"/>
          </a:xfrm>
        </p:spPr>
        <p:style>
          <a:lnRef idx="2">
            <a:schemeClr val="accent2"/>
          </a:lnRef>
          <a:fillRef idx="1">
            <a:schemeClr val="lt1"/>
          </a:fillRef>
          <a:effectRef idx="0">
            <a:schemeClr val="accent2"/>
          </a:effectRef>
          <a:fontRef idx="minor">
            <a:schemeClr val="dk1"/>
          </a:fontRef>
        </p:style>
        <p:txBody>
          <a:bodyPr anchor="ctr"/>
          <a:lstStyle/>
          <a:p>
            <a:pPr algn="ctr"/>
            <a:r>
              <a:rPr lang="fr-FR" b="1" dirty="0" smtClean="0">
                <a:solidFill>
                  <a:srgbClr val="006EC0"/>
                </a:solidFill>
              </a:rPr>
              <a:t>Dépenses d’investissements</a:t>
            </a:r>
            <a:endParaRPr lang="fr-FR" b="1" dirty="0">
              <a:solidFill>
                <a:srgbClr val="006EC0"/>
              </a:solidFill>
            </a:endParaRPr>
          </a:p>
        </p:txBody>
      </p:sp>
      <p:sp>
        <p:nvSpPr>
          <p:cNvPr id="3" name="Espace réservé du contenu 2"/>
          <p:cNvSpPr>
            <a:spLocks noGrp="1"/>
          </p:cNvSpPr>
          <p:nvPr>
            <p:ph idx="1"/>
          </p:nvPr>
        </p:nvSpPr>
        <p:spPr>
          <a:xfrm>
            <a:off x="479376" y="1124744"/>
            <a:ext cx="10513168" cy="5400600"/>
          </a:xfrm>
        </p:spPr>
        <p:txBody>
          <a:bodyPr>
            <a:normAutofit/>
          </a:bodyPr>
          <a:lstStyle/>
          <a:p>
            <a:pPr>
              <a:buFont typeface="Wingdings" panose="05000000000000000000" pitchFamily="2" charset="2"/>
              <a:buChar char="Ø"/>
            </a:pPr>
            <a:r>
              <a:rPr lang="fr-FR" sz="2400" dirty="0" smtClean="0"/>
              <a:t>Total des dépenses = </a:t>
            </a:r>
            <a:r>
              <a:rPr lang="fr-FR" sz="2400" b="1" dirty="0" smtClean="0"/>
              <a:t>12 116 229 €</a:t>
            </a:r>
          </a:p>
          <a:p>
            <a:pPr>
              <a:buFont typeface="Wingdings" panose="05000000000000000000" pitchFamily="2" charset="2"/>
              <a:buChar char="Ø"/>
            </a:pPr>
            <a:endParaRPr lang="fr-FR" sz="2400" b="1" dirty="0" smtClean="0"/>
          </a:p>
          <a:p>
            <a:pPr lvl="1"/>
            <a:r>
              <a:rPr lang="fr-FR" sz="2000" dirty="0" smtClean="0"/>
              <a:t>Dont Remboursement emprunt = </a:t>
            </a:r>
            <a:r>
              <a:rPr lang="fr-FR" sz="2000" b="1" dirty="0" smtClean="0"/>
              <a:t>1 365 761€</a:t>
            </a:r>
          </a:p>
          <a:p>
            <a:pPr lvl="1"/>
            <a:r>
              <a:rPr lang="fr-FR" sz="2000" dirty="0" smtClean="0"/>
              <a:t>Dont investissements réalisés = </a:t>
            </a:r>
            <a:r>
              <a:rPr lang="fr-FR" sz="2000" b="1" dirty="0" smtClean="0"/>
              <a:t>7 214 288 € </a:t>
            </a:r>
            <a:r>
              <a:rPr lang="fr-FR" sz="2000" dirty="0" smtClean="0"/>
              <a:t>(y/c 95 132 € d’opérations sous mandats)</a:t>
            </a:r>
          </a:p>
          <a:p>
            <a:pPr lvl="1"/>
            <a:endParaRPr lang="fr-FR" sz="2000" dirty="0"/>
          </a:p>
          <a:p>
            <a:pPr lvl="1"/>
            <a:r>
              <a:rPr lang="fr-FR" sz="2000" dirty="0" smtClean="0"/>
              <a:t>Réalisation du budget = </a:t>
            </a:r>
            <a:r>
              <a:rPr lang="fr-FR" sz="2000" b="1" dirty="0" smtClean="0">
                <a:solidFill>
                  <a:srgbClr val="0070C0"/>
                </a:solidFill>
              </a:rPr>
              <a:t>53,59 % </a:t>
            </a:r>
            <a:r>
              <a:rPr lang="fr-FR" sz="2800" dirty="0"/>
              <a:t>(budget 2021 = 22 609 129 €)</a:t>
            </a:r>
          </a:p>
          <a:p>
            <a:pPr lvl="1"/>
            <a:endParaRPr lang="fr-FR" sz="2000" dirty="0" smtClean="0"/>
          </a:p>
          <a:p>
            <a:pPr lvl="1"/>
            <a:r>
              <a:rPr lang="fr-FR" sz="2000" dirty="0" smtClean="0"/>
              <a:t>Restes à réaliser dépenses = </a:t>
            </a:r>
            <a:r>
              <a:rPr lang="fr-FR" sz="2000" b="1" dirty="0" smtClean="0"/>
              <a:t>7 975 509 € </a:t>
            </a:r>
            <a:endParaRPr lang="fr-FR" sz="2400" dirty="0"/>
          </a:p>
          <a:p>
            <a:pPr lvl="1"/>
            <a:endParaRPr lang="fr-FR" sz="2400" b="1" dirty="0"/>
          </a:p>
          <a:p>
            <a:pPr lvl="1"/>
            <a:r>
              <a:rPr lang="fr-FR" sz="2000" dirty="0" smtClean="0"/>
              <a:t>Réalisation avec RAR = </a:t>
            </a:r>
            <a:r>
              <a:rPr lang="fr-FR" sz="2000" b="1" dirty="0" smtClean="0">
                <a:solidFill>
                  <a:srgbClr val="0070C0"/>
                </a:solidFill>
              </a:rPr>
              <a:t>67,18 %</a:t>
            </a:r>
            <a:endParaRPr lang="fr-FR" sz="2000" b="1" dirty="0">
              <a:solidFill>
                <a:srgbClr val="0070C0"/>
              </a:solidFill>
            </a:endParaRPr>
          </a:p>
        </p:txBody>
      </p:sp>
    </p:spTree>
    <p:extLst>
      <p:ext uri="{BB962C8B-B14F-4D97-AF65-F5344CB8AC3E}">
        <p14:creationId xmlns:p14="http://schemas.microsoft.com/office/powerpoint/2010/main" val="16971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407368" y="548680"/>
            <a:ext cx="11017224" cy="6048672"/>
          </a:xfrm>
          <a:prstGeom prst="rect">
            <a:avLst/>
          </a:prstGeom>
        </p:spPr>
      </p:pic>
    </p:spTree>
    <p:extLst>
      <p:ext uri="{BB962C8B-B14F-4D97-AF65-F5344CB8AC3E}">
        <p14:creationId xmlns:p14="http://schemas.microsoft.com/office/powerpoint/2010/main" val="2154966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stretch>
            <a:fillRect/>
          </a:stretch>
        </p:blipFill>
        <p:spPr>
          <a:xfrm>
            <a:off x="479376" y="404664"/>
            <a:ext cx="11233247" cy="6120680"/>
          </a:xfrm>
          <a:prstGeom prst="rect">
            <a:avLst/>
          </a:prstGeom>
        </p:spPr>
      </p:pic>
    </p:spTree>
    <p:extLst>
      <p:ext uri="{BB962C8B-B14F-4D97-AF65-F5344CB8AC3E}">
        <p14:creationId xmlns:p14="http://schemas.microsoft.com/office/powerpoint/2010/main" val="4287727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a:stretch>
            <a:fillRect/>
          </a:stretch>
        </p:blipFill>
        <p:spPr>
          <a:xfrm>
            <a:off x="479376" y="332656"/>
            <a:ext cx="11305255" cy="6192688"/>
          </a:xfrm>
          <a:prstGeom prst="rect">
            <a:avLst/>
          </a:prstGeom>
        </p:spPr>
      </p:pic>
    </p:spTree>
    <p:extLst>
      <p:ext uri="{BB962C8B-B14F-4D97-AF65-F5344CB8AC3E}">
        <p14:creationId xmlns:p14="http://schemas.microsoft.com/office/powerpoint/2010/main" val="262637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623392" y="116632"/>
            <a:ext cx="11017224" cy="6624736"/>
          </a:xfrm>
          <a:prstGeom prst="rect">
            <a:avLst/>
          </a:prstGeom>
        </p:spPr>
      </p:pic>
    </p:spTree>
    <p:extLst>
      <p:ext uri="{BB962C8B-B14F-4D97-AF65-F5344CB8AC3E}">
        <p14:creationId xmlns:p14="http://schemas.microsoft.com/office/powerpoint/2010/main" val="385480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692696"/>
            <a:ext cx="10657183" cy="731168"/>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b="1" dirty="0" smtClean="0">
                <a:solidFill>
                  <a:srgbClr val="006EC0"/>
                </a:solidFill>
              </a:rPr>
              <a:t>Les recettes de fonctionnement</a:t>
            </a:r>
            <a:endParaRPr lang="fr-FR" b="1" dirty="0">
              <a:solidFill>
                <a:srgbClr val="006EC0"/>
              </a:solidFill>
            </a:endParaRPr>
          </a:p>
        </p:txBody>
      </p:sp>
      <p:sp>
        <p:nvSpPr>
          <p:cNvPr id="3" name="Espace réservé du contenu 2"/>
          <p:cNvSpPr>
            <a:spLocks noGrp="1"/>
          </p:cNvSpPr>
          <p:nvPr>
            <p:ph idx="1"/>
          </p:nvPr>
        </p:nvSpPr>
        <p:spPr>
          <a:xfrm>
            <a:off x="479376" y="1700808"/>
            <a:ext cx="10657184" cy="4709120"/>
          </a:xfrm>
        </p:spPr>
        <p:txBody>
          <a:bodyPr>
            <a:normAutofit lnSpcReduction="10000"/>
          </a:bodyPr>
          <a:lstStyle/>
          <a:p>
            <a:r>
              <a:rPr lang="fr-FR" dirty="0" smtClean="0">
                <a:solidFill>
                  <a:schemeClr val="tx1"/>
                </a:solidFill>
              </a:rPr>
              <a:t>Total des recettes = </a:t>
            </a:r>
            <a:r>
              <a:rPr lang="fr-FR" b="1" dirty="0" smtClean="0">
                <a:solidFill>
                  <a:schemeClr val="tx1"/>
                </a:solidFill>
              </a:rPr>
              <a:t>63 174 500 € </a:t>
            </a:r>
          </a:p>
          <a:p>
            <a:pPr lvl="1"/>
            <a:r>
              <a:rPr lang="fr-FR" dirty="0" smtClean="0">
                <a:solidFill>
                  <a:schemeClr val="tx1"/>
                </a:solidFill>
              </a:rPr>
              <a:t>Dont :   7 337 805 € d’excédent reporté</a:t>
            </a:r>
          </a:p>
          <a:p>
            <a:pPr lvl="1"/>
            <a:r>
              <a:rPr lang="fr-FR" dirty="0" smtClean="0">
                <a:solidFill>
                  <a:schemeClr val="tx1"/>
                </a:solidFill>
              </a:rPr>
              <a:t>Dont : 55 423 068 € de recettes réelles</a:t>
            </a:r>
          </a:p>
          <a:p>
            <a:pPr lvl="1"/>
            <a:r>
              <a:rPr lang="fr-FR" dirty="0" smtClean="0">
                <a:solidFill>
                  <a:schemeClr val="tx1"/>
                </a:solidFill>
              </a:rPr>
              <a:t>Dont :      234 400 € d’opérations de cessions</a:t>
            </a:r>
          </a:p>
          <a:p>
            <a:pPr lvl="1"/>
            <a:r>
              <a:rPr lang="fr-FR" dirty="0" smtClean="0">
                <a:solidFill>
                  <a:schemeClr val="tx1"/>
                </a:solidFill>
              </a:rPr>
              <a:t>Dont:       179 227 € d’opérations d’ordre entre sections (y/c charges à répartir sur 10 ans au titre de l’assurance DO du centre aqualudique 108 858 €)</a:t>
            </a:r>
          </a:p>
          <a:p>
            <a:pPr marL="320040" lvl="1" indent="0">
              <a:buNone/>
            </a:pPr>
            <a:endParaRPr lang="fr-FR" dirty="0">
              <a:solidFill>
                <a:schemeClr val="tx1"/>
              </a:solidFill>
            </a:endParaRPr>
          </a:p>
          <a:p>
            <a:pPr lvl="1"/>
            <a:r>
              <a:rPr lang="fr-FR" sz="2000" dirty="0">
                <a:solidFill>
                  <a:schemeClr val="tx1"/>
                </a:solidFill>
              </a:rPr>
              <a:t>Réalisation du budget </a:t>
            </a:r>
            <a:r>
              <a:rPr lang="fr-FR" sz="2000" b="1" dirty="0">
                <a:solidFill>
                  <a:schemeClr val="tx1"/>
                </a:solidFill>
              </a:rPr>
              <a:t>101,43 %</a:t>
            </a:r>
            <a:r>
              <a:rPr lang="fr-FR" sz="2000" dirty="0">
                <a:solidFill>
                  <a:schemeClr val="tx1"/>
                </a:solidFill>
              </a:rPr>
              <a:t> (budget 2021 = 62 283 430 €)</a:t>
            </a:r>
          </a:p>
          <a:p>
            <a:pPr lvl="1"/>
            <a:r>
              <a:rPr lang="fr-FR" sz="2200" dirty="0">
                <a:solidFill>
                  <a:schemeClr val="tx1"/>
                </a:solidFill>
              </a:rPr>
              <a:t>Variation par rapport à 2020 : </a:t>
            </a:r>
            <a:r>
              <a:rPr lang="fr-FR" sz="2200" b="1" dirty="0">
                <a:solidFill>
                  <a:srgbClr val="FF0000"/>
                </a:solidFill>
              </a:rPr>
              <a:t>- 1,17 %  / - 748 319 € </a:t>
            </a:r>
          </a:p>
          <a:p>
            <a:pPr lvl="2"/>
            <a:r>
              <a:rPr lang="fr-FR" dirty="0" smtClean="0">
                <a:solidFill>
                  <a:schemeClr val="tx1"/>
                </a:solidFill>
              </a:rPr>
              <a:t>+    101 111 € au titre de l’excédent reporté </a:t>
            </a:r>
          </a:p>
          <a:p>
            <a:pPr lvl="2"/>
            <a:r>
              <a:rPr lang="fr-FR" dirty="0" smtClean="0">
                <a:solidFill>
                  <a:srgbClr val="FF0000"/>
                </a:solidFill>
              </a:rPr>
              <a:t>-     666 229 € </a:t>
            </a:r>
            <a:r>
              <a:rPr lang="fr-FR" dirty="0" smtClean="0">
                <a:solidFill>
                  <a:schemeClr val="tx1"/>
                </a:solidFill>
              </a:rPr>
              <a:t>au titre des recettes réelles </a:t>
            </a:r>
            <a:r>
              <a:rPr lang="fr-FR" b="1" dirty="0" smtClean="0">
                <a:solidFill>
                  <a:srgbClr val="FF0000"/>
                </a:solidFill>
              </a:rPr>
              <a:t>(-1,19 %)</a:t>
            </a:r>
          </a:p>
          <a:p>
            <a:pPr lvl="2"/>
            <a:r>
              <a:rPr lang="fr-FR" dirty="0" smtClean="0">
                <a:solidFill>
                  <a:schemeClr val="tx1"/>
                </a:solidFill>
              </a:rPr>
              <a:t>+    189 764 € d’opérations de cessions </a:t>
            </a:r>
          </a:p>
          <a:p>
            <a:pPr lvl="2"/>
            <a:r>
              <a:rPr lang="fr-FR" dirty="0" smtClean="0">
                <a:solidFill>
                  <a:srgbClr val="FF0000"/>
                </a:solidFill>
              </a:rPr>
              <a:t>-     372 964 €</a:t>
            </a:r>
            <a:r>
              <a:rPr lang="fr-FR" dirty="0" smtClean="0">
                <a:solidFill>
                  <a:schemeClr val="tx1"/>
                </a:solidFill>
              </a:rPr>
              <a:t> au titre des opérations d’ordre </a:t>
            </a:r>
            <a:r>
              <a:rPr lang="fr-FR" i="1" dirty="0" smtClean="0">
                <a:solidFill>
                  <a:schemeClr val="tx1"/>
                </a:solidFill>
              </a:rPr>
              <a:t>(2020: impact des dépenses COVID à étaler)</a:t>
            </a:r>
            <a:endParaRPr lang="fr-FR" i="1" dirty="0">
              <a:solidFill>
                <a:schemeClr val="tx1"/>
              </a:solidFill>
            </a:endParaRPr>
          </a:p>
        </p:txBody>
      </p:sp>
    </p:spTree>
    <p:extLst>
      <p:ext uri="{BB962C8B-B14F-4D97-AF65-F5344CB8AC3E}">
        <p14:creationId xmlns:p14="http://schemas.microsoft.com/office/powerpoint/2010/main" val="5797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3"/>
          <a:stretch>
            <a:fillRect/>
          </a:stretch>
        </p:blipFill>
        <p:spPr>
          <a:xfrm>
            <a:off x="551384" y="404664"/>
            <a:ext cx="11161240" cy="6264696"/>
          </a:xfrm>
          <a:prstGeom prst="rect">
            <a:avLst/>
          </a:prstGeom>
        </p:spPr>
      </p:pic>
    </p:spTree>
    <p:extLst>
      <p:ext uri="{BB962C8B-B14F-4D97-AF65-F5344CB8AC3E}">
        <p14:creationId xmlns:p14="http://schemas.microsoft.com/office/powerpoint/2010/main" val="2134669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74638"/>
            <a:ext cx="10297144" cy="706090"/>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fr-FR" b="1" dirty="0">
                <a:solidFill>
                  <a:srgbClr val="0070C0"/>
                </a:solidFill>
              </a:rPr>
              <a:t>Investissements </a:t>
            </a:r>
            <a:r>
              <a:rPr lang="fr-FR" b="1" dirty="0" smtClean="0">
                <a:solidFill>
                  <a:srgbClr val="0070C0"/>
                </a:solidFill>
              </a:rPr>
              <a:t>réalisés &amp; RAR </a:t>
            </a:r>
            <a:r>
              <a:rPr lang="fr-FR" b="1" dirty="0">
                <a:solidFill>
                  <a:srgbClr val="0070C0"/>
                </a:solidFill>
              </a:rPr>
              <a:t>dépenses</a:t>
            </a:r>
            <a:r>
              <a:rPr lang="fr-FR" dirty="0" smtClean="0"/>
              <a:t/>
            </a:r>
            <a:br>
              <a:rPr lang="fr-FR" dirty="0" smtClean="0"/>
            </a:br>
            <a:r>
              <a:rPr lang="fr-FR" dirty="0"/>
              <a:t/>
            </a:r>
            <a:br>
              <a:rPr lang="fr-FR" dirty="0"/>
            </a:br>
            <a:r>
              <a:rPr lang="fr-FR" dirty="0" smtClean="0"/>
              <a:t/>
            </a:r>
            <a:br>
              <a:rPr lang="fr-FR" dirty="0" smtClean="0"/>
            </a:br>
            <a:r>
              <a:rPr lang="fr-FR" b="1" dirty="0" smtClean="0"/>
              <a:t/>
            </a:r>
            <a:br>
              <a:rPr lang="fr-FR" b="1" dirty="0" smtClean="0"/>
            </a:br>
            <a:endParaRPr lang="fr-FR"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99914775"/>
              </p:ext>
            </p:extLst>
          </p:nvPr>
        </p:nvGraphicFramePr>
        <p:xfrm>
          <a:off x="623392" y="1340768"/>
          <a:ext cx="10297144"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7598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609600"/>
            <a:ext cx="10657183" cy="731168"/>
          </a:xfrm>
        </p:spPr>
        <p:style>
          <a:lnRef idx="2">
            <a:schemeClr val="accent2"/>
          </a:lnRef>
          <a:fillRef idx="1">
            <a:schemeClr val="lt1"/>
          </a:fillRef>
          <a:effectRef idx="0">
            <a:schemeClr val="accent2"/>
          </a:effectRef>
          <a:fontRef idx="minor">
            <a:schemeClr val="dk1"/>
          </a:fontRef>
        </p:style>
        <p:txBody>
          <a:bodyPr/>
          <a:lstStyle/>
          <a:p>
            <a:pPr algn="ctr"/>
            <a:r>
              <a:rPr lang="fr-FR" b="1" dirty="0" smtClean="0">
                <a:solidFill>
                  <a:srgbClr val="0070C0"/>
                </a:solidFill>
              </a:rPr>
              <a:t>Affectation Résultat 2021</a:t>
            </a:r>
            <a:endParaRPr lang="fr-FR" b="1" dirty="0">
              <a:solidFill>
                <a:srgbClr val="0070C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432172367"/>
              </p:ext>
            </p:extLst>
          </p:nvPr>
        </p:nvGraphicFramePr>
        <p:xfrm>
          <a:off x="551384" y="1600200"/>
          <a:ext cx="10657184" cy="4729480"/>
        </p:xfrm>
        <a:graphic>
          <a:graphicData uri="http://schemas.openxmlformats.org/drawingml/2006/table">
            <a:tbl>
              <a:tblPr firstRow="1" bandRow="1">
                <a:tableStyleId>{5C22544A-7EE6-4342-B048-85BDC9FD1C3A}</a:tableStyleId>
              </a:tblPr>
              <a:tblGrid>
                <a:gridCol w="7445632">
                  <a:extLst>
                    <a:ext uri="{9D8B030D-6E8A-4147-A177-3AD203B41FA5}">
                      <a16:colId xmlns:a16="http://schemas.microsoft.com/office/drawing/2014/main" val="20000"/>
                    </a:ext>
                  </a:extLst>
                </a:gridCol>
                <a:gridCol w="3211552">
                  <a:extLst>
                    <a:ext uri="{9D8B030D-6E8A-4147-A177-3AD203B41FA5}">
                      <a16:colId xmlns:a16="http://schemas.microsoft.com/office/drawing/2014/main" val="20001"/>
                    </a:ext>
                  </a:extLst>
                </a:gridCol>
              </a:tblGrid>
              <a:tr h="370840">
                <a:tc>
                  <a:txBody>
                    <a:bodyPr/>
                    <a:lstStyle/>
                    <a:p>
                      <a:endParaRPr lang="fr-FR" dirty="0"/>
                    </a:p>
                  </a:txBody>
                  <a:tcPr/>
                </a:tc>
                <a:tc>
                  <a:txBody>
                    <a:bodyPr/>
                    <a:lstStyle/>
                    <a:p>
                      <a:endParaRPr lang="fr-FR"/>
                    </a:p>
                  </a:txBody>
                  <a:tcPr/>
                </a:tc>
                <a:extLst>
                  <a:ext uri="{0D108BD9-81ED-4DB2-BD59-A6C34878D82A}">
                    <a16:rowId xmlns:a16="http://schemas.microsoft.com/office/drawing/2014/main" val="10000"/>
                  </a:ext>
                </a:extLst>
              </a:tr>
              <a:tr h="370840">
                <a:tc>
                  <a:txBody>
                    <a:bodyPr/>
                    <a:lstStyle/>
                    <a:p>
                      <a:r>
                        <a:rPr lang="fr-FR" sz="2000" dirty="0" smtClean="0"/>
                        <a:t>Résultat</a:t>
                      </a:r>
                      <a:r>
                        <a:rPr lang="fr-FR" sz="2000" baseline="0" dirty="0" smtClean="0"/>
                        <a:t> excédentaire fonctionnement au 31/12 /2021</a:t>
                      </a:r>
                      <a:endParaRPr lang="fr-FR" sz="2000" dirty="0"/>
                    </a:p>
                  </a:txBody>
                  <a:tcPr/>
                </a:tc>
                <a:tc>
                  <a:txBody>
                    <a:bodyPr/>
                    <a:lstStyle/>
                    <a:p>
                      <a:pPr algn="r"/>
                      <a:r>
                        <a:rPr lang="fr-FR" sz="2000" dirty="0" smtClean="0"/>
                        <a:t>7 878 015 €</a:t>
                      </a:r>
                      <a:endParaRPr lang="fr-FR" sz="2000" dirty="0"/>
                    </a:p>
                  </a:txBody>
                  <a:tcPr/>
                </a:tc>
                <a:extLst>
                  <a:ext uri="{0D108BD9-81ED-4DB2-BD59-A6C34878D82A}">
                    <a16:rowId xmlns:a16="http://schemas.microsoft.com/office/drawing/2014/main" val="10001"/>
                  </a:ext>
                </a:extLst>
              </a:tr>
              <a:tr h="151016">
                <a:tc>
                  <a:txBody>
                    <a:bodyPr/>
                    <a:lstStyle/>
                    <a:p>
                      <a:r>
                        <a:rPr lang="fr-FR" sz="2000" dirty="0" smtClean="0"/>
                        <a:t>( en 2020 = 11 975 077 </a:t>
                      </a:r>
                      <a:r>
                        <a:rPr lang="fr-FR" sz="2000" baseline="0" dirty="0" smtClean="0"/>
                        <a:t>€)</a:t>
                      </a:r>
                      <a:endParaRPr lang="fr-FR" sz="2000" dirty="0"/>
                    </a:p>
                  </a:txBody>
                  <a:tcPr/>
                </a:tc>
                <a:tc>
                  <a:txBody>
                    <a:bodyPr/>
                    <a:lstStyle/>
                    <a:p>
                      <a:pPr algn="r"/>
                      <a:endParaRPr lang="fr-FR" sz="2000" dirty="0"/>
                    </a:p>
                  </a:txBody>
                  <a:tcPr/>
                </a:tc>
                <a:extLst>
                  <a:ext uri="{0D108BD9-81ED-4DB2-BD59-A6C34878D82A}">
                    <a16:rowId xmlns:a16="http://schemas.microsoft.com/office/drawing/2014/main" val="10002"/>
                  </a:ext>
                </a:extLst>
              </a:tr>
              <a:tr h="370840">
                <a:tc>
                  <a:txBody>
                    <a:bodyPr/>
                    <a:lstStyle/>
                    <a:p>
                      <a:r>
                        <a:rPr lang="fr-FR" sz="2000" dirty="0" smtClean="0"/>
                        <a:t>Solde des opérations d’investissement au 31/12/2021</a:t>
                      </a:r>
                      <a:endParaRPr lang="fr-FR" sz="2000" dirty="0"/>
                    </a:p>
                  </a:txBody>
                  <a:tcPr/>
                </a:tc>
                <a:tc>
                  <a:txBody>
                    <a:bodyPr/>
                    <a:lstStyle/>
                    <a:p>
                      <a:pPr algn="r"/>
                      <a:r>
                        <a:rPr lang="fr-FR" sz="2000" dirty="0" smtClean="0">
                          <a:solidFill>
                            <a:srgbClr val="FF0000"/>
                          </a:solidFill>
                        </a:rPr>
                        <a:t>-  897 751 €</a:t>
                      </a:r>
                      <a:endParaRPr lang="fr-FR"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fr-FR" sz="2000" dirty="0" smtClean="0"/>
                        <a:t>Restes à réaliser recettes au 31/12/2021</a:t>
                      </a:r>
                      <a:endParaRPr lang="fr-FR" sz="2000" dirty="0"/>
                    </a:p>
                  </a:txBody>
                  <a:tcPr/>
                </a:tc>
                <a:tc>
                  <a:txBody>
                    <a:bodyPr/>
                    <a:lstStyle/>
                    <a:p>
                      <a:pPr algn="r"/>
                      <a:r>
                        <a:rPr lang="fr-FR" sz="2000" dirty="0" smtClean="0"/>
                        <a:t>+ 8 068 819 €</a:t>
                      </a:r>
                      <a:endParaRPr lang="fr-FR" sz="2000" dirty="0"/>
                    </a:p>
                  </a:txBody>
                  <a:tcPr/>
                </a:tc>
                <a:extLst>
                  <a:ext uri="{0D108BD9-81ED-4DB2-BD59-A6C34878D82A}">
                    <a16:rowId xmlns:a16="http://schemas.microsoft.com/office/drawing/2014/main" val="10004"/>
                  </a:ext>
                </a:extLst>
              </a:tr>
              <a:tr h="370840">
                <a:tc>
                  <a:txBody>
                    <a:bodyPr/>
                    <a:lstStyle/>
                    <a:p>
                      <a:r>
                        <a:rPr lang="fr-FR" sz="2000" dirty="0" smtClean="0"/>
                        <a:t>Restes à réaliser dépenses au 31/12/2021</a:t>
                      </a:r>
                      <a:endParaRPr lang="fr-FR" sz="2000" dirty="0"/>
                    </a:p>
                  </a:txBody>
                  <a:tcPr/>
                </a:tc>
                <a:tc>
                  <a:txBody>
                    <a:bodyPr/>
                    <a:lstStyle/>
                    <a:p>
                      <a:pPr algn="r"/>
                      <a:r>
                        <a:rPr lang="fr-FR" sz="2000" dirty="0" smtClean="0">
                          <a:solidFill>
                            <a:srgbClr val="FF0000"/>
                          </a:solidFill>
                        </a:rPr>
                        <a:t>- 7 975 509 €</a:t>
                      </a:r>
                      <a:endParaRPr lang="fr-FR" sz="2000" dirty="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fr-FR" sz="2000" dirty="0" smtClean="0"/>
                        <a:t>Besoin de financement d’investissement</a:t>
                      </a:r>
                      <a:endParaRPr lang="fr-FR" sz="2000" dirty="0"/>
                    </a:p>
                  </a:txBody>
                  <a:tcPr/>
                </a:tc>
                <a:tc>
                  <a:txBody>
                    <a:bodyPr/>
                    <a:lstStyle/>
                    <a:p>
                      <a:pPr algn="r"/>
                      <a:r>
                        <a:rPr lang="fr-FR" sz="2000" b="0" dirty="0" smtClean="0">
                          <a:solidFill>
                            <a:srgbClr val="FF0000"/>
                          </a:solidFill>
                        </a:rPr>
                        <a:t>  - 786 441 €</a:t>
                      </a:r>
                      <a:endParaRPr lang="fr-FR" sz="2000" b="0" dirty="0">
                        <a:solidFill>
                          <a:srgbClr val="FF0000"/>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370840">
                <a:tc>
                  <a:txBody>
                    <a:bodyPr/>
                    <a:lstStyle/>
                    <a:p>
                      <a:endParaRPr lang="fr-FR" sz="2000" dirty="0"/>
                    </a:p>
                  </a:txBody>
                  <a:tcPr/>
                </a:tc>
                <a:tc>
                  <a:txBody>
                    <a:bodyPr/>
                    <a:lstStyle/>
                    <a:p>
                      <a:pPr algn="r"/>
                      <a:endParaRPr lang="fr-FR" sz="2000" dirty="0"/>
                    </a:p>
                  </a:txBody>
                  <a:tcPr/>
                </a:tc>
                <a:extLst>
                  <a:ext uri="{0D108BD9-81ED-4DB2-BD59-A6C34878D82A}">
                    <a16:rowId xmlns:a16="http://schemas.microsoft.com/office/drawing/2014/main" val="10007"/>
                  </a:ext>
                </a:extLst>
              </a:tr>
              <a:tr h="370840">
                <a:tc>
                  <a:txBody>
                    <a:bodyPr/>
                    <a:lstStyle/>
                    <a:p>
                      <a:r>
                        <a:rPr lang="fr-FR" sz="2000" b="1" dirty="0" smtClean="0"/>
                        <a:t>Affectation résultat 2021 à l’investissement</a:t>
                      </a:r>
                      <a:endParaRPr lang="fr-FR" sz="2000" b="1" dirty="0"/>
                    </a:p>
                  </a:txBody>
                  <a:tcPr/>
                </a:tc>
                <a:tc>
                  <a:txBody>
                    <a:bodyPr/>
                    <a:lstStyle/>
                    <a:p>
                      <a:pPr algn="r"/>
                      <a:r>
                        <a:rPr lang="fr-FR" sz="2000" b="1" dirty="0" smtClean="0"/>
                        <a:t>786 441</a:t>
                      </a:r>
                      <a:r>
                        <a:rPr lang="fr-FR" sz="2000" b="1" baseline="0" dirty="0" smtClean="0"/>
                        <a:t>€</a:t>
                      </a:r>
                      <a:endParaRPr lang="fr-FR" sz="2000" b="1" dirty="0"/>
                    </a:p>
                  </a:txBody>
                  <a:tcPr/>
                </a:tc>
                <a:extLst>
                  <a:ext uri="{0D108BD9-81ED-4DB2-BD59-A6C34878D82A}">
                    <a16:rowId xmlns:a16="http://schemas.microsoft.com/office/drawing/2014/main" val="10008"/>
                  </a:ext>
                </a:extLst>
              </a:tr>
              <a:tr h="370840">
                <a:tc>
                  <a:txBody>
                    <a:bodyPr/>
                    <a:lstStyle/>
                    <a:p>
                      <a:r>
                        <a:rPr lang="fr-FR" sz="2000" b="1" dirty="0" smtClean="0"/>
                        <a:t>Résultat reporté en 2021 en fonctionnement</a:t>
                      </a:r>
                      <a:endParaRPr lang="fr-FR" sz="2000" b="1" dirty="0"/>
                    </a:p>
                  </a:txBody>
                  <a:tcPr/>
                </a:tc>
                <a:tc>
                  <a:txBody>
                    <a:bodyPr/>
                    <a:lstStyle/>
                    <a:p>
                      <a:pPr algn="r"/>
                      <a:r>
                        <a:rPr lang="fr-FR" sz="2000" b="1" dirty="0" smtClean="0"/>
                        <a:t>7 091 574 €</a:t>
                      </a:r>
                      <a:endParaRPr lang="fr-FR" sz="2000" b="1" dirty="0"/>
                    </a:p>
                  </a:txBody>
                  <a:tcPr/>
                </a:tc>
                <a:extLst>
                  <a:ext uri="{0D108BD9-81ED-4DB2-BD59-A6C34878D82A}">
                    <a16:rowId xmlns:a16="http://schemas.microsoft.com/office/drawing/2014/main" val="10009"/>
                  </a:ext>
                </a:extLst>
              </a:tr>
              <a:tr h="370840">
                <a:tc>
                  <a:txBody>
                    <a:bodyPr/>
                    <a:lstStyle/>
                    <a:p>
                      <a:endParaRPr lang="fr-FR" sz="2000" b="0" i="1" dirty="0">
                        <a:solidFill>
                          <a:srgbClr val="0070C0"/>
                        </a:solidFill>
                      </a:endParaRPr>
                    </a:p>
                  </a:txBody>
                  <a:tcPr/>
                </a:tc>
                <a:tc>
                  <a:txBody>
                    <a:bodyPr/>
                    <a:lstStyle/>
                    <a:p>
                      <a:pPr algn="r"/>
                      <a:endParaRPr lang="fr-FR" sz="2000" b="0" i="1" dirty="0">
                        <a:solidFill>
                          <a:srgbClr val="0070C0"/>
                        </a:solidFill>
                      </a:endParaRPr>
                    </a:p>
                  </a:txBody>
                  <a:tcPr/>
                </a:tc>
                <a:extLst>
                  <a:ext uri="{0D108BD9-81ED-4DB2-BD59-A6C34878D82A}">
                    <a16:rowId xmlns:a16="http://schemas.microsoft.com/office/drawing/2014/main" val="10010"/>
                  </a:ext>
                </a:extLst>
              </a:tr>
              <a:tr h="370840">
                <a:tc>
                  <a:txBody>
                    <a:bodyPr/>
                    <a:lstStyle/>
                    <a:p>
                      <a:r>
                        <a:rPr lang="fr-FR" sz="2000" b="0" i="1" dirty="0" smtClean="0">
                          <a:solidFill>
                            <a:srgbClr val="0070C0"/>
                          </a:solidFill>
                        </a:rPr>
                        <a:t>(Rappel résultat fonctionnement reporté sur 2021)</a:t>
                      </a:r>
                      <a:endParaRPr lang="fr-FR" sz="2000" b="0" i="1" dirty="0">
                        <a:solidFill>
                          <a:srgbClr val="0070C0"/>
                        </a:solidFill>
                      </a:endParaRPr>
                    </a:p>
                  </a:txBody>
                  <a:tcPr/>
                </a:tc>
                <a:tc>
                  <a:txBody>
                    <a:bodyPr/>
                    <a:lstStyle/>
                    <a:p>
                      <a:pPr algn="r"/>
                      <a:r>
                        <a:rPr lang="fr-FR" sz="2000" b="0" i="1" dirty="0" smtClean="0">
                          <a:solidFill>
                            <a:srgbClr val="0070C0"/>
                          </a:solidFill>
                        </a:rPr>
                        <a:t>7 337 805 €</a:t>
                      </a:r>
                      <a:endParaRPr lang="fr-FR" sz="2000" b="0" i="1" dirty="0">
                        <a:solidFill>
                          <a:srgbClr val="0070C0"/>
                        </a:solidFill>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465154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274638"/>
            <a:ext cx="10585176" cy="778098"/>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b="1" dirty="0">
                <a:solidFill>
                  <a:srgbClr val="006EC0"/>
                </a:solidFill>
              </a:rPr>
              <a:t>Evolution du </a:t>
            </a:r>
            <a:r>
              <a:rPr lang="fr-FR" b="1" dirty="0" smtClean="0">
                <a:solidFill>
                  <a:srgbClr val="006EC0"/>
                </a:solidFill>
              </a:rPr>
              <a:t>résultat</a:t>
            </a:r>
            <a:endParaRPr lang="fr-FR" b="1" dirty="0">
              <a:solidFill>
                <a:srgbClr val="006EC0"/>
              </a:solidFill>
            </a:endParaRPr>
          </a:p>
        </p:txBody>
      </p:sp>
      <p:graphicFrame>
        <p:nvGraphicFramePr>
          <p:cNvPr id="4" name="Espace réservé du contenu 3"/>
          <p:cNvGraphicFramePr>
            <a:graphicFrameLocks noGrp="1"/>
          </p:cNvGraphicFramePr>
          <p:nvPr>
            <p:ph idx="1"/>
            <p:extLst/>
          </p:nvPr>
        </p:nvGraphicFramePr>
        <p:xfrm>
          <a:off x="623392" y="1196752"/>
          <a:ext cx="10585176"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flipH="1">
            <a:off x="8976320" y="1916832"/>
            <a:ext cx="1152128" cy="369332"/>
          </a:xfrm>
          <a:prstGeom prst="rect">
            <a:avLst/>
          </a:prstGeom>
          <a:noFill/>
        </p:spPr>
        <p:txBody>
          <a:bodyPr wrap="square" rtlCol="0">
            <a:spAutoFit/>
          </a:bodyPr>
          <a:lstStyle/>
          <a:p>
            <a:r>
              <a:rPr lang="fr-FR" dirty="0"/>
              <a:t>En K€</a:t>
            </a:r>
          </a:p>
        </p:txBody>
      </p:sp>
    </p:spTree>
    <p:extLst>
      <p:ext uri="{BB962C8B-B14F-4D97-AF65-F5344CB8AC3E}">
        <p14:creationId xmlns:p14="http://schemas.microsoft.com/office/powerpoint/2010/main" val="4053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7" dur="500"/>
                                        <p:tgtEl>
                                          <p:spTgt spid="4">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32" dur="500"/>
                                        <p:tgtEl>
                                          <p:spTgt spid="4">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37" dur="500"/>
                                        <p:tgtEl>
                                          <p:spTgt spid="4">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42" dur="500"/>
                                        <p:tgtEl>
                                          <p:spTgt spid="4">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chart seriesIdx="-4" categoryIdx="7" bldStep="category"/>
                                            </p:graphicEl>
                                          </p:spTgt>
                                        </p:tgtEl>
                                        <p:attrNameLst>
                                          <p:attrName>style.visibility</p:attrName>
                                        </p:attrNameLst>
                                      </p:cBhvr>
                                      <p:to>
                                        <p:strVal val="visible"/>
                                      </p:to>
                                    </p:set>
                                    <p:animEffect transition="in" filter="fade">
                                      <p:cBhvr>
                                        <p:cTn id="47" dur="500"/>
                                        <p:tgtEl>
                                          <p:spTgt spid="4">
                                            <p:graphicEl>
                                              <a:chart seriesIdx="-4" categoryIdx="7" bldStep="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chart seriesIdx="-4" categoryIdx="8" bldStep="category"/>
                                            </p:graphicEl>
                                          </p:spTgt>
                                        </p:tgtEl>
                                        <p:attrNameLst>
                                          <p:attrName>style.visibility</p:attrName>
                                        </p:attrNameLst>
                                      </p:cBhvr>
                                      <p:to>
                                        <p:strVal val="visible"/>
                                      </p:to>
                                    </p:set>
                                    <p:animEffect transition="in" filter="fade">
                                      <p:cBhvr>
                                        <p:cTn id="52" dur="500"/>
                                        <p:tgtEl>
                                          <p:spTgt spid="4">
                                            <p:graphicEl>
                                              <a:chart seriesIdx="-4" categoryIdx="8" bldStep="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chart seriesIdx="-4" categoryIdx="9" bldStep="category"/>
                                            </p:graphicEl>
                                          </p:spTgt>
                                        </p:tgtEl>
                                        <p:attrNameLst>
                                          <p:attrName>style.visibility</p:attrName>
                                        </p:attrNameLst>
                                      </p:cBhvr>
                                      <p:to>
                                        <p:strVal val="visible"/>
                                      </p:to>
                                    </p:set>
                                    <p:animEffect transition="in" filter="fade">
                                      <p:cBhvr>
                                        <p:cTn id="57" dur="500"/>
                                        <p:tgtEl>
                                          <p:spTgt spid="4">
                                            <p:graphicEl>
                                              <a:chart seriesIdx="-4" categoryIdx="9" bldStep="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graphicEl>
                                              <a:chart seriesIdx="-4" categoryIdx="10" bldStep="category"/>
                                            </p:graphicEl>
                                          </p:spTgt>
                                        </p:tgtEl>
                                        <p:attrNameLst>
                                          <p:attrName>style.visibility</p:attrName>
                                        </p:attrNameLst>
                                      </p:cBhvr>
                                      <p:to>
                                        <p:strVal val="visible"/>
                                      </p:to>
                                    </p:set>
                                    <p:animEffect transition="in" filter="fade">
                                      <p:cBhvr>
                                        <p:cTn id="62" dur="500"/>
                                        <p:tgtEl>
                                          <p:spTgt spid="4">
                                            <p:graphicEl>
                                              <a:chart seriesIdx="-4" categoryIdx="10" bldStep="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graphicEl>
                                              <a:chart seriesIdx="-4" categoryIdx="11" bldStep="category"/>
                                            </p:graphicEl>
                                          </p:spTgt>
                                        </p:tgtEl>
                                        <p:attrNameLst>
                                          <p:attrName>style.visibility</p:attrName>
                                        </p:attrNameLst>
                                      </p:cBhvr>
                                      <p:to>
                                        <p:strVal val="visible"/>
                                      </p:to>
                                    </p:set>
                                    <p:animEffect transition="in" filter="fade">
                                      <p:cBhvr>
                                        <p:cTn id="67" dur="500"/>
                                        <p:tgtEl>
                                          <p:spTgt spid="4">
                                            <p:graphicEl>
                                              <a:chart seriesIdx="-4" categoryIdx="11" bldStep="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graphicEl>
                                              <a:chart seriesIdx="-4" categoryIdx="12" bldStep="category"/>
                                            </p:graphicEl>
                                          </p:spTgt>
                                        </p:tgtEl>
                                        <p:attrNameLst>
                                          <p:attrName>style.visibility</p:attrName>
                                        </p:attrNameLst>
                                      </p:cBhvr>
                                      <p:to>
                                        <p:strVal val="visible"/>
                                      </p:to>
                                    </p:set>
                                    <p:animEffect transition="in" filter="fade">
                                      <p:cBhvr>
                                        <p:cTn id="72" dur="500"/>
                                        <p:tgtEl>
                                          <p:spTgt spid="4">
                                            <p:graphicEl>
                                              <a:chart seriesIdx="-4" categoryIdx="12" bldStep="category"/>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graphicEl>
                                              <a:chart seriesIdx="-4" categoryIdx="13" bldStep="category"/>
                                            </p:graphicEl>
                                          </p:spTgt>
                                        </p:tgtEl>
                                        <p:attrNameLst>
                                          <p:attrName>style.visibility</p:attrName>
                                        </p:attrNameLst>
                                      </p:cBhvr>
                                      <p:to>
                                        <p:strVal val="visible"/>
                                      </p:to>
                                    </p:set>
                                    <p:animEffect transition="in" filter="fade">
                                      <p:cBhvr>
                                        <p:cTn id="77" dur="500"/>
                                        <p:tgtEl>
                                          <p:spTgt spid="4">
                                            <p:graphicEl>
                                              <a:chart seriesIdx="-4" categoryIdx="13" bldStep="category"/>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graphicEl>
                                              <a:chart seriesIdx="-4" categoryIdx="14" bldStep="category"/>
                                            </p:graphicEl>
                                          </p:spTgt>
                                        </p:tgtEl>
                                        <p:attrNameLst>
                                          <p:attrName>style.visibility</p:attrName>
                                        </p:attrNameLst>
                                      </p:cBhvr>
                                      <p:to>
                                        <p:strVal val="visible"/>
                                      </p:to>
                                    </p:set>
                                    <p:animEffect transition="in" filter="fade">
                                      <p:cBhvr>
                                        <p:cTn id="82" dur="500"/>
                                        <p:tgtEl>
                                          <p:spTgt spid="4">
                                            <p:graphicEl>
                                              <a:chart seriesIdx="-4" categoryIdx="14" bldStep="category"/>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graphicEl>
                                              <a:chart seriesIdx="-4" categoryIdx="15" bldStep="category"/>
                                            </p:graphicEl>
                                          </p:spTgt>
                                        </p:tgtEl>
                                        <p:attrNameLst>
                                          <p:attrName>style.visibility</p:attrName>
                                        </p:attrNameLst>
                                      </p:cBhvr>
                                      <p:to>
                                        <p:strVal val="visible"/>
                                      </p:to>
                                    </p:set>
                                    <p:animEffect transition="in" filter="fade">
                                      <p:cBhvr>
                                        <p:cTn id="87" dur="500"/>
                                        <p:tgtEl>
                                          <p:spTgt spid="4">
                                            <p:graphicEl>
                                              <a:chart seriesIdx="-4" categoryIdx="15" bldStep="category"/>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chart seriesIdx="-4" categoryIdx="16" bldStep="category"/>
                                            </p:graphicEl>
                                          </p:spTgt>
                                        </p:tgtEl>
                                        <p:attrNameLst>
                                          <p:attrName>style.visibility</p:attrName>
                                        </p:attrNameLst>
                                      </p:cBhvr>
                                      <p:to>
                                        <p:strVal val="visible"/>
                                      </p:to>
                                    </p:set>
                                    <p:animEffect transition="in" filter="fade">
                                      <p:cBhvr>
                                        <p:cTn id="92" dur="500"/>
                                        <p:tgtEl>
                                          <p:spTgt spid="4">
                                            <p:graphicEl>
                                              <a:chart seriesIdx="-4" categoryIdx="16" bldStep="category"/>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graphicEl>
                                              <a:chart seriesIdx="-4" categoryIdx="17" bldStep="category"/>
                                            </p:graphicEl>
                                          </p:spTgt>
                                        </p:tgtEl>
                                        <p:attrNameLst>
                                          <p:attrName>style.visibility</p:attrName>
                                        </p:attrNameLst>
                                      </p:cBhvr>
                                      <p:to>
                                        <p:strVal val="visible"/>
                                      </p:to>
                                    </p:set>
                                    <p:animEffect transition="in" filter="fade">
                                      <p:cBhvr>
                                        <p:cTn id="97" dur="500"/>
                                        <p:tgtEl>
                                          <p:spTgt spid="4">
                                            <p:graphicEl>
                                              <a:chart seriesIdx="-4" categoryIdx="17"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9376" y="692696"/>
            <a:ext cx="10945216" cy="5688632"/>
          </a:xfrm>
        </p:spPr>
        <p:txBody>
          <a:bodyPr>
            <a:normAutofit/>
          </a:bodyPr>
          <a:lstStyle/>
          <a:p>
            <a:endParaRPr lang="fr-FR" sz="2000" dirty="0" smtClean="0"/>
          </a:p>
          <a:p>
            <a:r>
              <a:rPr lang="fr-FR" sz="2000" dirty="0" smtClean="0"/>
              <a:t>Depuis 2013 : </a:t>
            </a:r>
            <a:r>
              <a:rPr lang="fr-FR" sz="2000" b="1" dirty="0" smtClean="0"/>
              <a:t>18,5 M€</a:t>
            </a:r>
            <a:r>
              <a:rPr lang="fr-FR" sz="2000" dirty="0" smtClean="0"/>
              <a:t> de résultats dégagés sur exercice pur </a:t>
            </a:r>
          </a:p>
          <a:p>
            <a:endParaRPr lang="fr-FR" sz="2000" dirty="0" smtClean="0"/>
          </a:p>
          <a:p>
            <a:r>
              <a:rPr lang="fr-FR" sz="2000" dirty="0" smtClean="0"/>
              <a:t>Et </a:t>
            </a:r>
            <a:r>
              <a:rPr lang="fr-FR" sz="2000" b="1" dirty="0" smtClean="0"/>
              <a:t>21,5 M€ </a:t>
            </a:r>
            <a:r>
              <a:rPr lang="fr-FR" sz="2000" dirty="0" smtClean="0"/>
              <a:t>de résultats ont été affectés au financement de l’investissement (+ 11,9 M€ d’amortissements)</a:t>
            </a:r>
          </a:p>
          <a:p>
            <a:endParaRPr lang="fr-FR" sz="2000" dirty="0" smtClean="0"/>
          </a:p>
          <a:p>
            <a:r>
              <a:rPr lang="fr-FR" sz="2000" b="1" dirty="0" smtClean="0"/>
              <a:t>65,4 M€</a:t>
            </a:r>
            <a:r>
              <a:rPr lang="fr-FR" sz="2000" dirty="0" smtClean="0"/>
              <a:t> d’investissements ont été réalisés entre 2013 et 2021 sur le seul budget principal</a:t>
            </a:r>
          </a:p>
          <a:p>
            <a:endParaRPr lang="fr-FR" sz="2000" dirty="0" smtClean="0"/>
          </a:p>
          <a:p>
            <a:r>
              <a:rPr lang="fr-FR" sz="2000" b="1" dirty="0" smtClean="0"/>
              <a:t>10,4 M€</a:t>
            </a:r>
            <a:r>
              <a:rPr lang="fr-FR" sz="2000" dirty="0" smtClean="0"/>
              <a:t> d’emprunts négociés entre 2013 et 2020 pour 9,88 M€ de remboursement en capital </a:t>
            </a:r>
          </a:p>
          <a:p>
            <a:endParaRPr lang="fr-FR" sz="2000" dirty="0" smtClean="0"/>
          </a:p>
          <a:p>
            <a:r>
              <a:rPr lang="fr-FR" sz="2000" b="1" dirty="0" smtClean="0"/>
              <a:t>102,5 M€</a:t>
            </a:r>
            <a:r>
              <a:rPr lang="fr-FR" sz="2000" dirty="0" smtClean="0"/>
              <a:t> d’investissements ont été réalisés depuis 2013 si l’on prend en compte les budgets annexes eau et assainissement, </a:t>
            </a:r>
            <a:r>
              <a:rPr lang="fr-FR" sz="2000" b="1" dirty="0" smtClean="0"/>
              <a:t>120 M€</a:t>
            </a:r>
            <a:r>
              <a:rPr lang="fr-FR" sz="2000" dirty="0" smtClean="0"/>
              <a:t> si l’on tient compte des budgets des ZA et ZAC</a:t>
            </a:r>
            <a:endParaRPr lang="fr-FR" sz="2000" dirty="0"/>
          </a:p>
        </p:txBody>
      </p:sp>
    </p:spTree>
    <p:extLst>
      <p:ext uri="{BB962C8B-B14F-4D97-AF65-F5344CB8AC3E}">
        <p14:creationId xmlns:p14="http://schemas.microsoft.com/office/powerpoint/2010/main" val="4121968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332656"/>
            <a:ext cx="10801200" cy="1008112"/>
          </a:xfrm>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b="1" dirty="0" smtClean="0">
                <a:solidFill>
                  <a:srgbClr val="0070C0"/>
                </a:solidFill>
              </a:rPr>
              <a:t>Dette – Capital restant dû au 31/12</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973889531"/>
              </p:ext>
            </p:extLst>
          </p:nvPr>
        </p:nvGraphicFramePr>
        <p:xfrm>
          <a:off x="407368" y="1447800"/>
          <a:ext cx="10801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939480" y="6126832"/>
            <a:ext cx="8477001" cy="338554"/>
          </a:xfrm>
          <a:prstGeom prst="rect">
            <a:avLst/>
          </a:prstGeom>
          <a:noFill/>
        </p:spPr>
        <p:txBody>
          <a:bodyPr wrap="none" rtlCol="0">
            <a:spAutoFit/>
          </a:bodyPr>
          <a:lstStyle/>
          <a:p>
            <a:r>
              <a:rPr lang="fr-FR" sz="1600" dirty="0"/>
              <a:t>Hors emprunt globalisé Eau Régie le capital restant dû au 31/12/2021  est de 11 609 482 €</a:t>
            </a:r>
          </a:p>
        </p:txBody>
      </p:sp>
    </p:spTree>
    <p:extLst>
      <p:ext uri="{BB962C8B-B14F-4D97-AF65-F5344CB8AC3E}">
        <p14:creationId xmlns:p14="http://schemas.microsoft.com/office/powerpoint/2010/main" val="2318462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274638"/>
            <a:ext cx="10585176" cy="1143000"/>
          </a:xfrm>
        </p:spPr>
        <p:txBody>
          <a:bodyPr anchor="ctr">
            <a:normAutofit fontScale="90000"/>
          </a:bodyPr>
          <a:lstStyle/>
          <a:p>
            <a:pPr algn="ctr"/>
            <a:r>
              <a:rPr lang="fr-FR" b="1" dirty="0" smtClean="0">
                <a:solidFill>
                  <a:srgbClr val="0070C0"/>
                </a:solidFill>
              </a:rPr>
              <a:t>Dette – Remboursements en capital et nouveaux emprunts</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64052117"/>
              </p:ext>
            </p:extLst>
          </p:nvPr>
        </p:nvGraphicFramePr>
        <p:xfrm>
          <a:off x="479376" y="1556792"/>
          <a:ext cx="10585176" cy="5005536"/>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2999657" y="5445224"/>
            <a:ext cx="827471" cy="369332"/>
          </a:xfrm>
          <a:prstGeom prst="rect">
            <a:avLst/>
          </a:prstGeom>
          <a:noFill/>
        </p:spPr>
        <p:txBody>
          <a:bodyPr wrap="none" rtlCol="0">
            <a:spAutoFit/>
          </a:bodyPr>
          <a:lstStyle/>
          <a:p>
            <a:r>
              <a:rPr lang="fr-FR" b="1" dirty="0"/>
              <a:t>En M€</a:t>
            </a:r>
          </a:p>
        </p:txBody>
      </p:sp>
    </p:spTree>
    <p:extLst>
      <p:ext uri="{BB962C8B-B14F-4D97-AF65-F5344CB8AC3E}">
        <p14:creationId xmlns:p14="http://schemas.microsoft.com/office/powerpoint/2010/main" val="921329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368" y="274638"/>
            <a:ext cx="10873208" cy="1143000"/>
          </a:xfrm>
        </p:spPr>
        <p:style>
          <a:lnRef idx="2">
            <a:schemeClr val="accent2"/>
          </a:lnRef>
          <a:fillRef idx="1">
            <a:schemeClr val="lt1"/>
          </a:fillRef>
          <a:effectRef idx="0">
            <a:schemeClr val="accent2"/>
          </a:effectRef>
          <a:fontRef idx="minor">
            <a:schemeClr val="dk1"/>
          </a:fontRef>
        </p:style>
        <p:txBody>
          <a:bodyPr anchor="ctr">
            <a:normAutofit fontScale="90000"/>
          </a:bodyPr>
          <a:lstStyle/>
          <a:p>
            <a:pPr algn="ctr"/>
            <a:r>
              <a:rPr lang="fr-FR" b="1" dirty="0" smtClean="0">
                <a:solidFill>
                  <a:srgbClr val="0070C0"/>
                </a:solidFill>
              </a:rPr>
              <a:t>Capacité de désendettement en années </a:t>
            </a:r>
            <a:br>
              <a:rPr lang="fr-FR" b="1" dirty="0" smtClean="0">
                <a:solidFill>
                  <a:srgbClr val="0070C0"/>
                </a:solidFill>
              </a:rPr>
            </a:br>
            <a:r>
              <a:rPr lang="fr-FR" b="1" dirty="0" smtClean="0">
                <a:solidFill>
                  <a:srgbClr val="0070C0"/>
                </a:solidFill>
              </a:rPr>
              <a:t>(encours dette / épargne brute)</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50504427"/>
              </p:ext>
            </p:extLst>
          </p:nvPr>
        </p:nvGraphicFramePr>
        <p:xfrm>
          <a:off x="407368" y="1521296"/>
          <a:ext cx="10801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2135561" y="6200062"/>
            <a:ext cx="4230645" cy="369332"/>
          </a:xfrm>
          <a:prstGeom prst="rect">
            <a:avLst/>
          </a:prstGeom>
          <a:noFill/>
        </p:spPr>
        <p:txBody>
          <a:bodyPr wrap="none" rtlCol="0">
            <a:spAutoFit/>
          </a:bodyPr>
          <a:lstStyle/>
          <a:p>
            <a:r>
              <a:rPr lang="fr-FR" b="1" dirty="0"/>
              <a:t>En nombre d’années d’épargne brute</a:t>
            </a:r>
          </a:p>
        </p:txBody>
      </p:sp>
    </p:spTree>
    <p:extLst>
      <p:ext uri="{BB962C8B-B14F-4D97-AF65-F5344CB8AC3E}">
        <p14:creationId xmlns:p14="http://schemas.microsoft.com/office/powerpoint/2010/main" val="2920683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88640"/>
            <a:ext cx="10585176" cy="720080"/>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b="1" dirty="0" smtClean="0">
                <a:solidFill>
                  <a:srgbClr val="0070C0"/>
                </a:solidFill>
              </a:rPr>
              <a:t>Encours de la dette bancaire par habitant</a:t>
            </a:r>
            <a:endParaRPr lang="fr-FR"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54629346"/>
              </p:ext>
            </p:extLst>
          </p:nvPr>
        </p:nvGraphicFramePr>
        <p:xfrm>
          <a:off x="623392" y="908720"/>
          <a:ext cx="10585176"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phique 2"/>
          <p:cNvGraphicFramePr/>
          <p:nvPr>
            <p:extLst>
              <p:ext uri="{D42A27DB-BD31-4B8C-83A1-F6EECF244321}">
                <p14:modId xmlns:p14="http://schemas.microsoft.com/office/powerpoint/2010/main" val="155248284"/>
              </p:ext>
            </p:extLst>
          </p:nvPr>
        </p:nvGraphicFramePr>
        <p:xfrm>
          <a:off x="623392" y="3789040"/>
          <a:ext cx="10585176"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65686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699308166"/>
              </p:ext>
            </p:extLst>
          </p:nvPr>
        </p:nvGraphicFramePr>
        <p:xfrm>
          <a:off x="2063750" y="1124744"/>
          <a:ext cx="8136706" cy="4740834"/>
        </p:xfrm>
        <a:graphic>
          <a:graphicData uri="http://schemas.openxmlformats.org/drawingml/2006/table">
            <a:tbl>
              <a:tblPr firstRow="1" lastRow="1" bandRow="1">
                <a:tableStyleId>{0660B408-B3CF-4A94-85FC-2B1E0A45F4A2}</a:tableStyleId>
              </a:tblPr>
              <a:tblGrid>
                <a:gridCol w="4320282">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1062118">
                <a:tc>
                  <a:txBody>
                    <a:bodyPr/>
                    <a:lstStyle/>
                    <a:p>
                      <a:pPr algn="ctr"/>
                      <a:r>
                        <a:rPr lang="fr-FR" sz="3200" dirty="0"/>
                        <a:t>BUDGET PRINCIPAL</a:t>
                      </a:r>
                      <a:endParaRPr lang="fr-FR" sz="3200" b="1" dirty="0"/>
                    </a:p>
                  </a:txBody>
                  <a:tcPr anchor="ctr"/>
                </a:tc>
                <a:tc>
                  <a:txBody>
                    <a:bodyPr/>
                    <a:lstStyle/>
                    <a:p>
                      <a:pPr algn="ctr"/>
                      <a:r>
                        <a:rPr lang="fr-FR" sz="3200" dirty="0"/>
                        <a:t>RESULTAT CLOTURE </a:t>
                      </a:r>
                      <a:r>
                        <a:rPr lang="fr-FR" sz="3200"/>
                        <a:t>EXERCICE</a:t>
                      </a:r>
                      <a:r>
                        <a:rPr lang="fr-FR" sz="3200" baseline="0"/>
                        <a:t> </a:t>
                      </a:r>
                      <a:r>
                        <a:rPr lang="fr-FR" sz="3200" baseline="0" smtClean="0"/>
                        <a:t>2021</a:t>
                      </a:r>
                      <a:endParaRPr lang="fr-FR" sz="3200" b="1" dirty="0"/>
                    </a:p>
                  </a:txBody>
                  <a:tcPr anchor="ctr"/>
                </a:tc>
                <a:extLst>
                  <a:ext uri="{0D108BD9-81ED-4DB2-BD59-A6C34878D82A}">
                    <a16:rowId xmlns:a16="http://schemas.microsoft.com/office/drawing/2014/main" val="10000"/>
                  </a:ext>
                </a:extLst>
              </a:tr>
              <a:tr h="1062118">
                <a:tc>
                  <a:txBody>
                    <a:bodyPr/>
                    <a:lstStyle/>
                    <a:p>
                      <a:r>
                        <a:rPr lang="fr-FR" sz="3200" dirty="0"/>
                        <a:t>INVESTISSEMENT</a:t>
                      </a:r>
                      <a:endParaRPr lang="fr-FR" sz="3200" b="1" dirty="0"/>
                    </a:p>
                  </a:txBody>
                  <a:tcPr anchor="ctr"/>
                </a:tc>
                <a:tc>
                  <a:txBody>
                    <a:bodyPr/>
                    <a:lstStyle/>
                    <a:p>
                      <a:pPr algn="r"/>
                      <a:r>
                        <a:rPr lang="fr-FR" sz="3200" b="0" dirty="0" smtClean="0">
                          <a:solidFill>
                            <a:srgbClr val="FF0000"/>
                          </a:solidFill>
                        </a:rPr>
                        <a:t>- 897 751,49 </a:t>
                      </a:r>
                      <a:r>
                        <a:rPr lang="fr-FR" sz="3200" b="0" baseline="0" dirty="0" smtClean="0">
                          <a:solidFill>
                            <a:srgbClr val="FF0000"/>
                          </a:solidFill>
                        </a:rPr>
                        <a:t>€</a:t>
                      </a:r>
                      <a:endParaRPr lang="fr-FR" sz="3200" b="0" dirty="0">
                        <a:solidFill>
                          <a:srgbClr val="FF0000"/>
                        </a:solidFill>
                      </a:endParaRPr>
                    </a:p>
                  </a:txBody>
                  <a:tcPr anchor="ctr"/>
                </a:tc>
                <a:extLst>
                  <a:ext uri="{0D108BD9-81ED-4DB2-BD59-A6C34878D82A}">
                    <a16:rowId xmlns:a16="http://schemas.microsoft.com/office/drawing/2014/main" val="10001"/>
                  </a:ext>
                </a:extLst>
              </a:tr>
              <a:tr h="1062118">
                <a:tc>
                  <a:txBody>
                    <a:bodyPr/>
                    <a:lstStyle/>
                    <a:p>
                      <a:r>
                        <a:rPr lang="fr-FR" sz="3200" dirty="0"/>
                        <a:t>FONCTIONNEMENT</a:t>
                      </a:r>
                      <a:endParaRPr lang="fr-FR" sz="3200" b="1" dirty="0"/>
                    </a:p>
                  </a:txBody>
                  <a:tcPr anchor="ctr"/>
                </a:tc>
                <a:tc>
                  <a:txBody>
                    <a:bodyPr/>
                    <a:lstStyle/>
                    <a:p>
                      <a:pPr algn="r"/>
                      <a:r>
                        <a:rPr lang="fr-FR" sz="3200" baseline="0" dirty="0" smtClean="0"/>
                        <a:t>+ 7 878 015,34 €</a:t>
                      </a:r>
                      <a:endParaRPr lang="fr-FR" sz="3200" b="1" dirty="0"/>
                    </a:p>
                  </a:txBody>
                  <a:tcPr anchor="ctr"/>
                </a:tc>
                <a:extLst>
                  <a:ext uri="{0D108BD9-81ED-4DB2-BD59-A6C34878D82A}">
                    <a16:rowId xmlns:a16="http://schemas.microsoft.com/office/drawing/2014/main" val="10002"/>
                  </a:ext>
                </a:extLst>
              </a:tr>
              <a:tr h="1062118">
                <a:tc>
                  <a:txBody>
                    <a:bodyPr/>
                    <a:lstStyle/>
                    <a:p>
                      <a:r>
                        <a:rPr lang="fr-FR" sz="3200" dirty="0"/>
                        <a:t>TOTAL</a:t>
                      </a:r>
                      <a:endParaRPr lang="fr-FR" sz="3200" b="1" dirty="0"/>
                    </a:p>
                  </a:txBody>
                  <a:tcPr anchor="ctr"/>
                </a:tc>
                <a:tc>
                  <a:txBody>
                    <a:bodyPr/>
                    <a:lstStyle/>
                    <a:p>
                      <a:pPr algn="r"/>
                      <a:r>
                        <a:rPr lang="fr-FR" sz="3200" dirty="0" smtClean="0"/>
                        <a:t>+ 6 980 263,85 € </a:t>
                      </a:r>
                      <a:endParaRPr lang="fr-FR" sz="3200" b="1"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709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6" y="260649"/>
            <a:ext cx="10729192" cy="584229"/>
          </a:xfrm>
        </p:spPr>
        <p:style>
          <a:lnRef idx="2">
            <a:schemeClr val="accent2"/>
          </a:lnRef>
          <a:fillRef idx="1">
            <a:schemeClr val="lt1"/>
          </a:fillRef>
          <a:effectRef idx="0">
            <a:schemeClr val="accent2"/>
          </a:effectRef>
          <a:fontRef idx="minor">
            <a:schemeClr val="dk1"/>
          </a:fontRef>
        </p:style>
        <p:txBody>
          <a:bodyPr>
            <a:noAutofit/>
          </a:bodyPr>
          <a:lstStyle/>
          <a:p>
            <a:pPr algn="ctr"/>
            <a:r>
              <a:rPr lang="fr-FR" sz="2400" b="1" dirty="0">
                <a:solidFill>
                  <a:srgbClr val="006EC0"/>
                </a:solidFill>
              </a:rPr>
              <a:t>Comparatif des Recettes Réelles de Fonctionnement 2021/2020</a:t>
            </a:r>
            <a:r>
              <a:rPr lang="fr-FR" sz="2400" dirty="0">
                <a:solidFill>
                  <a:srgbClr val="006EC0"/>
                </a:solidFill>
              </a:rPr>
              <a:t/>
            </a:r>
            <a:br>
              <a:rPr lang="fr-FR" sz="2400" dirty="0">
                <a:solidFill>
                  <a:srgbClr val="006EC0"/>
                </a:solidFill>
              </a:rPr>
            </a:br>
            <a:r>
              <a:rPr lang="fr-FR" sz="3200" dirty="0"/>
              <a:t/>
            </a:r>
            <a:br>
              <a:rPr lang="fr-FR" sz="3200" dirty="0"/>
            </a:br>
            <a:r>
              <a:rPr lang="fr-FR" sz="2800" dirty="0"/>
              <a:t/>
            </a:r>
            <a:br>
              <a:rPr lang="fr-FR" sz="2800" dirty="0"/>
            </a:br>
            <a:r>
              <a:rPr lang="fr-FR" sz="2800" b="1" dirty="0"/>
              <a:t>Comparatif recettes réelles fonctionnement </a:t>
            </a:r>
            <a:br>
              <a:rPr lang="fr-FR" sz="2800" b="1" dirty="0"/>
            </a:br>
            <a:r>
              <a:rPr lang="fr-FR" sz="2800" b="1" dirty="0"/>
              <a:t>2020 / 2019</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17664709"/>
              </p:ext>
            </p:extLst>
          </p:nvPr>
        </p:nvGraphicFramePr>
        <p:xfrm>
          <a:off x="479376" y="980723"/>
          <a:ext cx="10729192" cy="5760643"/>
        </p:xfrm>
        <a:graphic>
          <a:graphicData uri="http://schemas.openxmlformats.org/drawingml/2006/table">
            <a:tbl>
              <a:tblPr firstRow="1" bandRow="1">
                <a:tableStyleId>{5C22544A-7EE6-4342-B048-85BDC9FD1C3A}</a:tableStyleId>
              </a:tblPr>
              <a:tblGrid>
                <a:gridCol w="2324658">
                  <a:extLst>
                    <a:ext uri="{9D8B030D-6E8A-4147-A177-3AD203B41FA5}">
                      <a16:colId xmlns:a16="http://schemas.microsoft.com/office/drawing/2014/main" val="20000"/>
                    </a:ext>
                  </a:extLst>
                </a:gridCol>
                <a:gridCol w="2235249">
                  <a:extLst>
                    <a:ext uri="{9D8B030D-6E8A-4147-A177-3AD203B41FA5}">
                      <a16:colId xmlns:a16="http://schemas.microsoft.com/office/drawing/2014/main" val="20001"/>
                    </a:ext>
                  </a:extLst>
                </a:gridCol>
                <a:gridCol w="2145839">
                  <a:extLst>
                    <a:ext uri="{9D8B030D-6E8A-4147-A177-3AD203B41FA5}">
                      <a16:colId xmlns:a16="http://schemas.microsoft.com/office/drawing/2014/main" val="20002"/>
                    </a:ext>
                  </a:extLst>
                </a:gridCol>
                <a:gridCol w="2056428">
                  <a:extLst>
                    <a:ext uri="{9D8B030D-6E8A-4147-A177-3AD203B41FA5}">
                      <a16:colId xmlns:a16="http://schemas.microsoft.com/office/drawing/2014/main" val="20003"/>
                    </a:ext>
                  </a:extLst>
                </a:gridCol>
                <a:gridCol w="1967018">
                  <a:extLst>
                    <a:ext uri="{9D8B030D-6E8A-4147-A177-3AD203B41FA5}">
                      <a16:colId xmlns:a16="http://schemas.microsoft.com/office/drawing/2014/main" val="20004"/>
                    </a:ext>
                  </a:extLst>
                </a:gridCol>
              </a:tblGrid>
              <a:tr h="377057">
                <a:tc>
                  <a:txBody>
                    <a:bodyPr/>
                    <a:lstStyle/>
                    <a:p>
                      <a:pPr algn="ctr"/>
                      <a:r>
                        <a:rPr lang="fr-FR" sz="1600" dirty="0" smtClean="0"/>
                        <a:t>Chapitres</a:t>
                      </a:r>
                      <a:endParaRPr lang="fr-FR" sz="1600" dirty="0"/>
                    </a:p>
                  </a:txBody>
                  <a:tcPr/>
                </a:tc>
                <a:tc>
                  <a:txBody>
                    <a:bodyPr/>
                    <a:lstStyle/>
                    <a:p>
                      <a:pPr algn="ctr"/>
                      <a:r>
                        <a:rPr lang="fr-FR" sz="1600" dirty="0" smtClean="0">
                          <a:solidFill>
                            <a:srgbClr val="006EC0"/>
                          </a:solidFill>
                        </a:rPr>
                        <a:t>2021</a:t>
                      </a:r>
                      <a:endParaRPr lang="fr-FR" sz="1600" dirty="0">
                        <a:solidFill>
                          <a:srgbClr val="006EC0"/>
                        </a:solidFill>
                      </a:endParaRPr>
                    </a:p>
                  </a:txBody>
                  <a:tcPr/>
                </a:tc>
                <a:tc>
                  <a:txBody>
                    <a:bodyPr/>
                    <a:lstStyle/>
                    <a:p>
                      <a:pPr algn="ctr"/>
                      <a:r>
                        <a:rPr lang="fr-FR" sz="1600" dirty="0" smtClean="0"/>
                        <a:t>2020</a:t>
                      </a:r>
                      <a:endParaRPr lang="fr-FR" sz="1600" dirty="0"/>
                    </a:p>
                  </a:txBody>
                  <a:tcPr/>
                </a:tc>
                <a:tc>
                  <a:txBody>
                    <a:bodyPr/>
                    <a:lstStyle/>
                    <a:p>
                      <a:pPr algn="ctr"/>
                      <a:r>
                        <a:rPr lang="fr-FR" sz="1600" dirty="0" smtClean="0"/>
                        <a:t>Ecarts</a:t>
                      </a:r>
                      <a:r>
                        <a:rPr lang="fr-FR" sz="1600" baseline="0" dirty="0" smtClean="0"/>
                        <a:t> en €</a:t>
                      </a:r>
                      <a:endParaRPr lang="fr-FR" sz="1600" dirty="0"/>
                    </a:p>
                  </a:txBody>
                  <a:tcPr/>
                </a:tc>
                <a:tc>
                  <a:txBody>
                    <a:bodyPr/>
                    <a:lstStyle/>
                    <a:p>
                      <a:pPr algn="ctr"/>
                      <a:r>
                        <a:rPr lang="fr-FR" sz="1600" dirty="0" smtClean="0"/>
                        <a:t>Ecarts en %</a:t>
                      </a:r>
                      <a:endParaRPr lang="fr-FR" sz="1600" dirty="0"/>
                    </a:p>
                  </a:txBody>
                  <a:tcPr/>
                </a:tc>
                <a:extLst>
                  <a:ext uri="{0D108BD9-81ED-4DB2-BD59-A6C34878D82A}">
                    <a16:rowId xmlns:a16="http://schemas.microsoft.com/office/drawing/2014/main" val="10000"/>
                  </a:ext>
                </a:extLst>
              </a:tr>
              <a:tr h="655365">
                <a:tc>
                  <a:txBody>
                    <a:bodyPr/>
                    <a:lstStyle/>
                    <a:p>
                      <a:r>
                        <a:rPr lang="fr-FR" sz="1800" b="0" dirty="0" smtClean="0"/>
                        <a:t>Atténuations de charges</a:t>
                      </a:r>
                      <a:endParaRPr lang="fr-FR" sz="1800" b="0" dirty="0"/>
                    </a:p>
                  </a:txBody>
                  <a:tcPr anchor="ctr"/>
                </a:tc>
                <a:tc>
                  <a:txBody>
                    <a:bodyPr/>
                    <a:lstStyle/>
                    <a:p>
                      <a:pPr algn="r"/>
                      <a:r>
                        <a:rPr lang="fr-FR" sz="1600" b="1" dirty="0" smtClean="0"/>
                        <a:t>35 936 €</a:t>
                      </a:r>
                      <a:endParaRPr lang="fr-FR" sz="1600" b="1" dirty="0"/>
                    </a:p>
                  </a:txBody>
                  <a:tcPr anchor="ctr"/>
                </a:tc>
                <a:tc>
                  <a:txBody>
                    <a:bodyPr/>
                    <a:lstStyle/>
                    <a:p>
                      <a:pPr algn="r"/>
                      <a:r>
                        <a:rPr lang="fr-FR" sz="1600" b="0" dirty="0" smtClean="0"/>
                        <a:t>92 549 €</a:t>
                      </a:r>
                      <a:endParaRPr lang="fr-FR" sz="1600" b="0" dirty="0"/>
                    </a:p>
                  </a:txBody>
                  <a:tcPr anchor="ctr"/>
                </a:tc>
                <a:tc>
                  <a:txBody>
                    <a:bodyPr/>
                    <a:lstStyle/>
                    <a:p>
                      <a:pPr algn="r"/>
                      <a:r>
                        <a:rPr lang="fr-FR" sz="1600" dirty="0" smtClean="0">
                          <a:solidFill>
                            <a:srgbClr val="FF0000"/>
                          </a:solidFill>
                        </a:rPr>
                        <a:t>- 56 613 €</a:t>
                      </a:r>
                      <a:endParaRPr lang="fr-FR" sz="1600" dirty="0">
                        <a:solidFill>
                          <a:srgbClr val="FF0000"/>
                        </a:solidFill>
                      </a:endParaRPr>
                    </a:p>
                  </a:txBody>
                  <a:tcPr anchor="ctr"/>
                </a:tc>
                <a:tc>
                  <a:txBody>
                    <a:bodyPr/>
                    <a:lstStyle/>
                    <a:p>
                      <a:pPr algn="r"/>
                      <a:r>
                        <a:rPr lang="fr-FR" sz="1600" dirty="0" smtClean="0">
                          <a:solidFill>
                            <a:srgbClr val="FF0000"/>
                          </a:solidFill>
                        </a:rPr>
                        <a:t>- 61,17 %</a:t>
                      </a:r>
                      <a:endParaRPr lang="fr-FR" sz="1600" dirty="0">
                        <a:solidFill>
                          <a:srgbClr val="FF0000"/>
                        </a:solidFill>
                      </a:endParaRPr>
                    </a:p>
                  </a:txBody>
                  <a:tcPr anchor="ctr"/>
                </a:tc>
                <a:extLst>
                  <a:ext uri="{0D108BD9-81ED-4DB2-BD59-A6C34878D82A}">
                    <a16:rowId xmlns:a16="http://schemas.microsoft.com/office/drawing/2014/main" val="10001"/>
                  </a:ext>
                </a:extLst>
              </a:tr>
              <a:tr h="655365">
                <a:tc>
                  <a:txBody>
                    <a:bodyPr/>
                    <a:lstStyle/>
                    <a:p>
                      <a:r>
                        <a:rPr lang="fr-FR" sz="1800" b="0" dirty="0" smtClean="0"/>
                        <a:t>Produits des services</a:t>
                      </a:r>
                      <a:endParaRPr lang="fr-FR" sz="1800" b="0" dirty="0"/>
                    </a:p>
                  </a:txBody>
                  <a:tcPr anchor="ctr"/>
                </a:tc>
                <a:tc>
                  <a:txBody>
                    <a:bodyPr/>
                    <a:lstStyle/>
                    <a:p>
                      <a:pPr algn="r"/>
                      <a:r>
                        <a:rPr lang="fr-FR" sz="1600" b="1" dirty="0" smtClean="0"/>
                        <a:t>3 453 258 </a:t>
                      </a:r>
                      <a:r>
                        <a:rPr lang="fr-FR" sz="1600" b="1" baseline="0" dirty="0" smtClean="0"/>
                        <a:t>€</a:t>
                      </a:r>
                      <a:endParaRPr lang="fr-FR" sz="1600" b="1" dirty="0"/>
                    </a:p>
                  </a:txBody>
                  <a:tcPr anchor="ctr"/>
                </a:tc>
                <a:tc>
                  <a:txBody>
                    <a:bodyPr/>
                    <a:lstStyle/>
                    <a:p>
                      <a:pPr algn="r"/>
                      <a:r>
                        <a:rPr lang="fr-FR" sz="1600" b="0" dirty="0" smtClean="0"/>
                        <a:t>4 032</a:t>
                      </a:r>
                      <a:r>
                        <a:rPr lang="fr-FR" sz="1600" b="0" baseline="0" dirty="0" smtClean="0"/>
                        <a:t> 529 €</a:t>
                      </a:r>
                      <a:endParaRPr lang="fr-FR" sz="1600" b="0" dirty="0"/>
                    </a:p>
                  </a:txBody>
                  <a:tcPr anchor="ctr"/>
                </a:tc>
                <a:tc>
                  <a:txBody>
                    <a:bodyPr/>
                    <a:lstStyle/>
                    <a:p>
                      <a:pPr algn="r"/>
                      <a:r>
                        <a:rPr lang="fr-FR" sz="1600" dirty="0" smtClean="0">
                          <a:solidFill>
                            <a:srgbClr val="FF0000"/>
                          </a:solidFill>
                        </a:rPr>
                        <a:t>- 579 271 €</a:t>
                      </a:r>
                      <a:endParaRPr lang="fr-FR" sz="1600" dirty="0">
                        <a:solidFill>
                          <a:srgbClr val="FF0000"/>
                        </a:solidFill>
                      </a:endParaRPr>
                    </a:p>
                  </a:txBody>
                  <a:tcPr anchor="ctr"/>
                </a:tc>
                <a:tc>
                  <a:txBody>
                    <a:bodyPr/>
                    <a:lstStyle/>
                    <a:p>
                      <a:pPr algn="r"/>
                      <a:r>
                        <a:rPr lang="fr-FR" sz="1600" dirty="0" smtClean="0">
                          <a:solidFill>
                            <a:srgbClr val="FF0000"/>
                          </a:solidFill>
                        </a:rPr>
                        <a:t>- 14,36 %</a:t>
                      </a:r>
                      <a:endParaRPr lang="fr-FR" sz="1600" dirty="0">
                        <a:solidFill>
                          <a:srgbClr val="FF0000"/>
                        </a:solidFill>
                      </a:endParaRPr>
                    </a:p>
                  </a:txBody>
                  <a:tcPr anchor="ctr"/>
                </a:tc>
                <a:extLst>
                  <a:ext uri="{0D108BD9-81ED-4DB2-BD59-A6C34878D82A}">
                    <a16:rowId xmlns:a16="http://schemas.microsoft.com/office/drawing/2014/main" val="10002"/>
                  </a:ext>
                </a:extLst>
              </a:tr>
              <a:tr h="377057">
                <a:tc>
                  <a:txBody>
                    <a:bodyPr/>
                    <a:lstStyle/>
                    <a:p>
                      <a:r>
                        <a:rPr lang="fr-FR" sz="1800" b="0" dirty="0" smtClean="0"/>
                        <a:t>Impôts et Taxes</a:t>
                      </a:r>
                      <a:endParaRPr lang="fr-FR" sz="1800" b="0" dirty="0"/>
                    </a:p>
                  </a:txBody>
                  <a:tcPr anchor="ctr"/>
                </a:tc>
                <a:tc>
                  <a:txBody>
                    <a:bodyPr/>
                    <a:lstStyle/>
                    <a:p>
                      <a:pPr algn="r"/>
                      <a:r>
                        <a:rPr lang="fr-FR" sz="1600" b="1" dirty="0" smtClean="0"/>
                        <a:t>39 955 917 €</a:t>
                      </a:r>
                      <a:endParaRPr lang="fr-FR" sz="1600" b="1" dirty="0"/>
                    </a:p>
                  </a:txBody>
                  <a:tcPr/>
                </a:tc>
                <a:tc>
                  <a:txBody>
                    <a:bodyPr/>
                    <a:lstStyle/>
                    <a:p>
                      <a:pPr algn="r"/>
                      <a:r>
                        <a:rPr lang="fr-FR" sz="1600" b="0" dirty="0" smtClean="0"/>
                        <a:t>43 134 143 €</a:t>
                      </a:r>
                      <a:endParaRPr lang="fr-FR" sz="1600" b="0" dirty="0"/>
                    </a:p>
                  </a:txBody>
                  <a:tcPr/>
                </a:tc>
                <a:tc>
                  <a:txBody>
                    <a:bodyPr/>
                    <a:lstStyle/>
                    <a:p>
                      <a:pPr algn="r"/>
                      <a:r>
                        <a:rPr lang="fr-FR" sz="1600" baseline="0" dirty="0" smtClean="0">
                          <a:solidFill>
                            <a:srgbClr val="FF0000"/>
                          </a:solidFill>
                        </a:rPr>
                        <a:t>- 3 178 225 €</a:t>
                      </a:r>
                      <a:endParaRPr lang="fr-FR" sz="1600" dirty="0">
                        <a:solidFill>
                          <a:srgbClr val="FF0000"/>
                        </a:solidFill>
                      </a:endParaRPr>
                    </a:p>
                  </a:txBody>
                  <a:tcPr/>
                </a:tc>
                <a:tc>
                  <a:txBody>
                    <a:bodyPr/>
                    <a:lstStyle/>
                    <a:p>
                      <a:pPr algn="r"/>
                      <a:r>
                        <a:rPr lang="fr-FR" sz="1600" dirty="0" smtClean="0">
                          <a:solidFill>
                            <a:srgbClr val="FF0000"/>
                          </a:solidFill>
                        </a:rPr>
                        <a:t>- 7,37</a:t>
                      </a:r>
                      <a:r>
                        <a:rPr lang="fr-FR" sz="1600" baseline="0" dirty="0" smtClean="0">
                          <a:solidFill>
                            <a:srgbClr val="FF0000"/>
                          </a:solidFill>
                        </a:rPr>
                        <a:t> </a:t>
                      </a:r>
                      <a:r>
                        <a:rPr lang="fr-FR" sz="1600" dirty="0" smtClean="0">
                          <a:solidFill>
                            <a:srgbClr val="FF0000"/>
                          </a:solidFill>
                        </a:rPr>
                        <a:t>%</a:t>
                      </a:r>
                      <a:endParaRPr lang="fr-FR" sz="1600" dirty="0">
                        <a:solidFill>
                          <a:srgbClr val="FF0000"/>
                        </a:solidFill>
                      </a:endParaRPr>
                    </a:p>
                  </a:txBody>
                  <a:tcPr/>
                </a:tc>
                <a:extLst>
                  <a:ext uri="{0D108BD9-81ED-4DB2-BD59-A6C34878D82A}">
                    <a16:rowId xmlns:a16="http://schemas.microsoft.com/office/drawing/2014/main" val="10003"/>
                  </a:ext>
                </a:extLst>
              </a:tr>
              <a:tr h="655365">
                <a:tc>
                  <a:txBody>
                    <a:bodyPr/>
                    <a:lstStyle/>
                    <a:p>
                      <a:r>
                        <a:rPr lang="fr-FR" sz="1800" b="0" dirty="0" smtClean="0"/>
                        <a:t>Dotations et participations</a:t>
                      </a:r>
                      <a:endParaRPr lang="fr-FR" sz="1800" b="0" dirty="0"/>
                    </a:p>
                  </a:txBody>
                  <a:tcPr anchor="ctr"/>
                </a:tc>
                <a:tc>
                  <a:txBody>
                    <a:bodyPr/>
                    <a:lstStyle/>
                    <a:p>
                      <a:pPr algn="r"/>
                      <a:r>
                        <a:rPr lang="fr-FR" sz="1600" b="1" dirty="0" smtClean="0"/>
                        <a:t>   11 079 745 €</a:t>
                      </a:r>
                      <a:endParaRPr lang="fr-FR" sz="1600" b="1" dirty="0"/>
                    </a:p>
                  </a:txBody>
                  <a:tcPr anchor="ctr"/>
                </a:tc>
                <a:tc>
                  <a:txBody>
                    <a:bodyPr/>
                    <a:lstStyle/>
                    <a:p>
                      <a:pPr algn="r"/>
                      <a:r>
                        <a:rPr lang="fr-FR" sz="1600" b="0" dirty="0" smtClean="0"/>
                        <a:t>   7 927 047 €</a:t>
                      </a:r>
                      <a:endParaRPr lang="fr-FR" sz="1600" b="0" dirty="0"/>
                    </a:p>
                  </a:txBody>
                  <a:tcPr anchor="ctr"/>
                </a:tc>
                <a:tc>
                  <a:txBody>
                    <a:bodyPr/>
                    <a:lstStyle/>
                    <a:p>
                      <a:pPr algn="r"/>
                      <a:r>
                        <a:rPr lang="fr-FR" sz="1600" dirty="0" smtClean="0">
                          <a:solidFill>
                            <a:schemeClr val="tx1"/>
                          </a:solidFill>
                        </a:rPr>
                        <a:t>+ 3 152 699 €</a:t>
                      </a:r>
                      <a:endParaRPr lang="fr-FR" sz="1600" dirty="0">
                        <a:solidFill>
                          <a:schemeClr val="tx1"/>
                        </a:solidFill>
                      </a:endParaRPr>
                    </a:p>
                  </a:txBody>
                  <a:tcPr anchor="ctr"/>
                </a:tc>
                <a:tc>
                  <a:txBody>
                    <a:bodyPr/>
                    <a:lstStyle/>
                    <a:p>
                      <a:pPr algn="r"/>
                      <a:r>
                        <a:rPr lang="fr-FR" sz="1600" dirty="0" smtClean="0">
                          <a:solidFill>
                            <a:schemeClr val="tx1"/>
                          </a:solidFill>
                        </a:rPr>
                        <a:t>+ 39,77 %</a:t>
                      </a:r>
                      <a:endParaRPr lang="fr-FR" sz="1600" dirty="0">
                        <a:solidFill>
                          <a:schemeClr val="tx1"/>
                        </a:solidFill>
                      </a:endParaRPr>
                    </a:p>
                  </a:txBody>
                  <a:tcPr anchor="ctr"/>
                </a:tc>
                <a:extLst>
                  <a:ext uri="{0D108BD9-81ED-4DB2-BD59-A6C34878D82A}">
                    <a16:rowId xmlns:a16="http://schemas.microsoft.com/office/drawing/2014/main" val="10004"/>
                  </a:ext>
                </a:extLst>
              </a:tr>
              <a:tr h="697282">
                <a:tc>
                  <a:txBody>
                    <a:bodyPr/>
                    <a:lstStyle/>
                    <a:p>
                      <a:r>
                        <a:rPr lang="fr-FR" sz="1800" b="0" dirty="0" smtClean="0"/>
                        <a:t>Autres produits de gestion courante</a:t>
                      </a:r>
                      <a:endParaRPr lang="fr-FR" sz="1800" b="0" dirty="0"/>
                    </a:p>
                  </a:txBody>
                  <a:tcPr anchor="ctr"/>
                </a:tc>
                <a:tc>
                  <a:txBody>
                    <a:bodyPr/>
                    <a:lstStyle/>
                    <a:p>
                      <a:pPr algn="r"/>
                      <a:r>
                        <a:rPr lang="fr-FR" sz="1600" b="1" dirty="0" smtClean="0"/>
                        <a:t>695 251 </a:t>
                      </a:r>
                      <a:r>
                        <a:rPr lang="fr-FR" sz="1600" b="1" baseline="0" dirty="0" smtClean="0"/>
                        <a:t>€</a:t>
                      </a:r>
                      <a:endParaRPr lang="fr-FR" sz="1600" b="1" dirty="0"/>
                    </a:p>
                  </a:txBody>
                  <a:tcPr anchor="ctr"/>
                </a:tc>
                <a:tc>
                  <a:txBody>
                    <a:bodyPr/>
                    <a:lstStyle/>
                    <a:p>
                      <a:pPr algn="r"/>
                      <a:r>
                        <a:rPr lang="fr-FR" sz="1600" b="0" dirty="0" smtClean="0"/>
                        <a:t>731 123</a:t>
                      </a:r>
                      <a:r>
                        <a:rPr lang="fr-FR" sz="1600" b="0" baseline="0" dirty="0" smtClean="0"/>
                        <a:t> €</a:t>
                      </a:r>
                      <a:endParaRPr lang="fr-FR" sz="1600" b="0" dirty="0"/>
                    </a:p>
                  </a:txBody>
                  <a:tcPr anchor="ctr"/>
                </a:tc>
                <a:tc>
                  <a:txBody>
                    <a:bodyPr/>
                    <a:lstStyle/>
                    <a:p>
                      <a:pPr algn="r"/>
                      <a:r>
                        <a:rPr lang="fr-FR" sz="1600" dirty="0" smtClean="0">
                          <a:solidFill>
                            <a:srgbClr val="FF0000"/>
                          </a:solidFill>
                        </a:rPr>
                        <a:t>- 35 872 €</a:t>
                      </a:r>
                      <a:endParaRPr lang="fr-FR" sz="1600" dirty="0">
                        <a:solidFill>
                          <a:srgbClr val="FF0000"/>
                        </a:solidFill>
                      </a:endParaRPr>
                    </a:p>
                  </a:txBody>
                  <a:tcPr anchor="ctr"/>
                </a:tc>
                <a:tc>
                  <a:txBody>
                    <a:bodyPr/>
                    <a:lstStyle/>
                    <a:p>
                      <a:pPr algn="r"/>
                      <a:r>
                        <a:rPr lang="fr-FR" sz="1600" dirty="0" smtClean="0">
                          <a:solidFill>
                            <a:srgbClr val="FF0000"/>
                          </a:solidFill>
                        </a:rPr>
                        <a:t>- 4,91 %</a:t>
                      </a:r>
                      <a:endParaRPr lang="fr-FR" sz="1600" dirty="0">
                        <a:solidFill>
                          <a:srgbClr val="FF0000"/>
                        </a:solidFill>
                      </a:endParaRPr>
                    </a:p>
                  </a:txBody>
                  <a:tcPr anchor="ctr"/>
                </a:tc>
                <a:extLst>
                  <a:ext uri="{0D108BD9-81ED-4DB2-BD59-A6C34878D82A}">
                    <a16:rowId xmlns:a16="http://schemas.microsoft.com/office/drawing/2014/main" val="10005"/>
                  </a:ext>
                </a:extLst>
              </a:tr>
              <a:tr h="655365">
                <a:tc>
                  <a:txBody>
                    <a:bodyPr/>
                    <a:lstStyle/>
                    <a:p>
                      <a:r>
                        <a:rPr lang="fr-FR" sz="1800" b="0" dirty="0" smtClean="0"/>
                        <a:t>Produits financiers</a:t>
                      </a:r>
                      <a:endParaRPr lang="fr-FR" sz="1800" b="0" dirty="0"/>
                    </a:p>
                  </a:txBody>
                  <a:tcPr anchor="ctr"/>
                </a:tc>
                <a:tc>
                  <a:txBody>
                    <a:bodyPr/>
                    <a:lstStyle/>
                    <a:p>
                      <a:pPr algn="r"/>
                      <a:r>
                        <a:rPr lang="fr-FR" sz="1600" b="1" dirty="0" smtClean="0"/>
                        <a:t>14 852 </a:t>
                      </a:r>
                      <a:r>
                        <a:rPr lang="fr-FR" sz="1600" b="1" baseline="0" dirty="0" smtClean="0"/>
                        <a:t>€</a:t>
                      </a:r>
                      <a:endParaRPr lang="fr-FR" sz="1600" b="1" dirty="0"/>
                    </a:p>
                  </a:txBody>
                  <a:tcPr anchor="ctr"/>
                </a:tc>
                <a:tc>
                  <a:txBody>
                    <a:bodyPr/>
                    <a:lstStyle/>
                    <a:p>
                      <a:pPr algn="r"/>
                      <a:r>
                        <a:rPr lang="fr-FR" sz="1600" b="0" dirty="0" smtClean="0"/>
                        <a:t>16 624 </a:t>
                      </a:r>
                      <a:r>
                        <a:rPr lang="fr-FR" sz="1600" b="0" baseline="0" dirty="0" smtClean="0"/>
                        <a:t>€</a:t>
                      </a:r>
                      <a:endParaRPr lang="fr-FR" sz="1600" b="0" dirty="0"/>
                    </a:p>
                  </a:txBody>
                  <a:tcPr anchor="ctr"/>
                </a:tc>
                <a:tc>
                  <a:txBody>
                    <a:bodyPr/>
                    <a:lstStyle/>
                    <a:p>
                      <a:pPr algn="r"/>
                      <a:r>
                        <a:rPr lang="fr-FR" sz="1600" dirty="0" smtClean="0">
                          <a:solidFill>
                            <a:srgbClr val="FF0000"/>
                          </a:solidFill>
                        </a:rPr>
                        <a:t>- 1 772 </a:t>
                      </a:r>
                      <a:r>
                        <a:rPr lang="fr-FR" sz="1600" baseline="0" dirty="0" smtClean="0">
                          <a:solidFill>
                            <a:srgbClr val="FF0000"/>
                          </a:solidFill>
                        </a:rPr>
                        <a:t>€</a:t>
                      </a:r>
                      <a:endParaRPr lang="fr-FR" sz="1600" dirty="0">
                        <a:solidFill>
                          <a:srgbClr val="FF0000"/>
                        </a:solidFill>
                      </a:endParaRPr>
                    </a:p>
                  </a:txBody>
                  <a:tcPr anchor="ctr"/>
                </a:tc>
                <a:tc>
                  <a:txBody>
                    <a:bodyPr/>
                    <a:lstStyle/>
                    <a:p>
                      <a:pPr algn="r"/>
                      <a:r>
                        <a:rPr lang="fr-FR" sz="1600" dirty="0" smtClean="0">
                          <a:solidFill>
                            <a:srgbClr val="FF0000"/>
                          </a:solidFill>
                        </a:rPr>
                        <a:t>- 10,66 %</a:t>
                      </a:r>
                      <a:endParaRPr lang="fr-FR" sz="1600" dirty="0">
                        <a:solidFill>
                          <a:srgbClr val="FF0000"/>
                        </a:solidFill>
                      </a:endParaRPr>
                    </a:p>
                  </a:txBody>
                  <a:tcPr anchor="ctr"/>
                </a:tc>
                <a:extLst>
                  <a:ext uri="{0D108BD9-81ED-4DB2-BD59-A6C34878D82A}">
                    <a16:rowId xmlns:a16="http://schemas.microsoft.com/office/drawing/2014/main" val="10006"/>
                  </a:ext>
                </a:extLst>
              </a:tr>
              <a:tr h="655365">
                <a:tc>
                  <a:txBody>
                    <a:bodyPr/>
                    <a:lstStyle/>
                    <a:p>
                      <a:r>
                        <a:rPr lang="fr-FR" sz="1800" b="0" dirty="0" smtClean="0"/>
                        <a:t>Produits</a:t>
                      </a:r>
                      <a:r>
                        <a:rPr lang="fr-FR" sz="1800" b="0" baseline="0" dirty="0" smtClean="0"/>
                        <a:t> exceptionnels</a:t>
                      </a:r>
                      <a:endParaRPr lang="fr-FR" sz="1800" b="0" dirty="0"/>
                    </a:p>
                  </a:txBody>
                  <a:tcPr anchor="ctr"/>
                </a:tc>
                <a:tc>
                  <a:txBody>
                    <a:bodyPr/>
                    <a:lstStyle/>
                    <a:p>
                      <a:pPr algn="r"/>
                      <a:r>
                        <a:rPr lang="fr-FR" sz="1600" b="1" dirty="0" smtClean="0"/>
                        <a:t>107 214 </a:t>
                      </a:r>
                      <a:r>
                        <a:rPr lang="fr-FR" sz="1600" b="1" baseline="0" dirty="0" smtClean="0"/>
                        <a:t>€</a:t>
                      </a:r>
                      <a:endParaRPr lang="fr-FR" sz="1600" b="1" dirty="0"/>
                    </a:p>
                  </a:txBody>
                  <a:tcPr anchor="ctr"/>
                </a:tc>
                <a:tc>
                  <a:txBody>
                    <a:bodyPr/>
                    <a:lstStyle/>
                    <a:p>
                      <a:pPr algn="r"/>
                      <a:r>
                        <a:rPr lang="fr-FR" sz="1600" b="0" dirty="0" smtClean="0"/>
                        <a:t>20 317 </a:t>
                      </a:r>
                      <a:r>
                        <a:rPr lang="fr-FR" sz="1600" b="0" baseline="0" dirty="0" smtClean="0"/>
                        <a:t>€</a:t>
                      </a:r>
                      <a:endParaRPr lang="fr-FR" sz="1600" b="0" dirty="0"/>
                    </a:p>
                  </a:txBody>
                  <a:tcPr anchor="ctr"/>
                </a:tc>
                <a:tc>
                  <a:txBody>
                    <a:bodyPr/>
                    <a:lstStyle/>
                    <a:p>
                      <a:pPr algn="r"/>
                      <a:r>
                        <a:rPr lang="fr-FR" sz="1600" dirty="0" smtClean="0">
                          <a:solidFill>
                            <a:schemeClr val="tx1"/>
                          </a:solidFill>
                        </a:rPr>
                        <a:t>+ 86 896 €</a:t>
                      </a:r>
                      <a:endParaRPr lang="fr-FR" sz="1600" dirty="0">
                        <a:solidFill>
                          <a:schemeClr val="tx1"/>
                        </a:solidFill>
                      </a:endParaRPr>
                    </a:p>
                  </a:txBody>
                  <a:tcPr anchor="ctr"/>
                </a:tc>
                <a:tc>
                  <a:txBody>
                    <a:bodyPr/>
                    <a:lstStyle/>
                    <a:p>
                      <a:pPr algn="r"/>
                      <a:r>
                        <a:rPr lang="fr-FR" sz="1600" dirty="0" smtClean="0">
                          <a:solidFill>
                            <a:schemeClr val="tx1"/>
                          </a:solidFill>
                        </a:rPr>
                        <a:t>+ 427,69</a:t>
                      </a:r>
                      <a:r>
                        <a:rPr lang="fr-FR" sz="1600" baseline="0" dirty="0" smtClean="0">
                          <a:solidFill>
                            <a:schemeClr val="tx1"/>
                          </a:solidFill>
                        </a:rPr>
                        <a:t> </a:t>
                      </a:r>
                      <a:r>
                        <a:rPr lang="fr-FR" sz="1600" dirty="0" smtClean="0">
                          <a:solidFill>
                            <a:schemeClr val="tx1"/>
                          </a:solidFill>
                        </a:rPr>
                        <a:t>%</a:t>
                      </a:r>
                      <a:endParaRPr lang="fr-FR" sz="1600" dirty="0">
                        <a:solidFill>
                          <a:schemeClr val="tx1"/>
                        </a:solidFill>
                      </a:endParaRPr>
                    </a:p>
                  </a:txBody>
                  <a:tcPr anchor="ctr"/>
                </a:tc>
                <a:extLst>
                  <a:ext uri="{0D108BD9-81ED-4DB2-BD59-A6C34878D82A}">
                    <a16:rowId xmlns:a16="http://schemas.microsoft.com/office/drawing/2014/main" val="10007"/>
                  </a:ext>
                </a:extLst>
              </a:tr>
              <a:tr h="655365">
                <a:tc>
                  <a:txBody>
                    <a:bodyPr/>
                    <a:lstStyle/>
                    <a:p>
                      <a:r>
                        <a:rPr lang="fr-FR" sz="1800" b="0" dirty="0" smtClean="0"/>
                        <a:t>Reprises provisions</a:t>
                      </a:r>
                      <a:endParaRPr lang="fr-FR" sz="1800" b="0" dirty="0"/>
                    </a:p>
                  </a:txBody>
                  <a:tcPr anchor="ctr">
                    <a:lnB w="12700" cap="flat" cmpd="sng" algn="ctr">
                      <a:solidFill>
                        <a:schemeClr val="tx1"/>
                      </a:solidFill>
                      <a:prstDash val="solid"/>
                      <a:round/>
                      <a:headEnd type="none" w="med" len="med"/>
                      <a:tailEnd type="none" w="med" len="med"/>
                    </a:lnB>
                  </a:tcPr>
                </a:tc>
                <a:tc>
                  <a:txBody>
                    <a:bodyPr/>
                    <a:lstStyle/>
                    <a:p>
                      <a:pPr algn="r"/>
                      <a:r>
                        <a:rPr lang="fr-FR" sz="1600" b="1" dirty="0" smtClean="0"/>
                        <a:t>80 895 €</a:t>
                      </a:r>
                      <a:endParaRPr lang="fr-FR" sz="1600" b="1" dirty="0"/>
                    </a:p>
                  </a:txBody>
                  <a:tcPr anchor="ctr">
                    <a:lnB w="12700" cap="flat" cmpd="sng" algn="ctr">
                      <a:solidFill>
                        <a:schemeClr val="tx1"/>
                      </a:solidFill>
                      <a:prstDash val="solid"/>
                      <a:round/>
                      <a:headEnd type="none" w="med" len="med"/>
                      <a:tailEnd type="none" w="med" len="med"/>
                    </a:lnB>
                  </a:tcPr>
                </a:tc>
                <a:tc>
                  <a:txBody>
                    <a:bodyPr/>
                    <a:lstStyle/>
                    <a:p>
                      <a:pPr algn="r"/>
                      <a:r>
                        <a:rPr lang="fr-FR" sz="1600" b="0" dirty="0" smtClean="0"/>
                        <a:t>134 965 €</a:t>
                      </a:r>
                      <a:endParaRPr lang="fr-FR" sz="1600" b="0" dirty="0"/>
                    </a:p>
                  </a:txBody>
                  <a:tcPr anchor="ctr">
                    <a:lnB w="12700" cap="flat" cmpd="sng" algn="ctr">
                      <a:solidFill>
                        <a:schemeClr val="tx1"/>
                      </a:solidFill>
                      <a:prstDash val="solid"/>
                      <a:round/>
                      <a:headEnd type="none" w="med" len="med"/>
                      <a:tailEnd type="none" w="med" len="med"/>
                    </a:lnB>
                  </a:tcPr>
                </a:tc>
                <a:tc>
                  <a:txBody>
                    <a:bodyPr/>
                    <a:lstStyle/>
                    <a:p>
                      <a:pPr algn="r"/>
                      <a:r>
                        <a:rPr lang="fr-FR" sz="1600" dirty="0" smtClean="0">
                          <a:solidFill>
                            <a:srgbClr val="FF0000"/>
                          </a:solidFill>
                        </a:rPr>
                        <a:t>- 54 070 €</a:t>
                      </a:r>
                      <a:endParaRPr lang="fr-FR" sz="1600" dirty="0">
                        <a:solidFill>
                          <a:srgbClr val="FF0000"/>
                        </a:solidFill>
                      </a:endParaRPr>
                    </a:p>
                  </a:txBody>
                  <a:tcPr anchor="ctr">
                    <a:lnB w="12700" cap="flat" cmpd="sng" algn="ctr">
                      <a:solidFill>
                        <a:schemeClr val="tx1"/>
                      </a:solidFill>
                      <a:prstDash val="solid"/>
                      <a:round/>
                      <a:headEnd type="none" w="med" len="med"/>
                      <a:tailEnd type="none" w="med" len="med"/>
                    </a:lnB>
                  </a:tcPr>
                </a:tc>
                <a:tc>
                  <a:txBody>
                    <a:bodyPr/>
                    <a:lstStyle/>
                    <a:p>
                      <a:pPr algn="r"/>
                      <a:r>
                        <a:rPr lang="fr-FR" sz="1600" dirty="0" smtClean="0">
                          <a:solidFill>
                            <a:srgbClr val="FF0000"/>
                          </a:solidFill>
                        </a:rPr>
                        <a:t>- 40,06 %</a:t>
                      </a:r>
                      <a:endParaRPr lang="fr-FR" sz="1600" dirty="0">
                        <a:solidFill>
                          <a:srgbClr val="FF0000"/>
                        </a:solidFil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161696"/>
                  </a:ext>
                </a:extLst>
              </a:tr>
              <a:tr h="377057">
                <a:tc>
                  <a:txBody>
                    <a:bodyPr/>
                    <a:lstStyle/>
                    <a:p>
                      <a:r>
                        <a:rPr lang="fr-FR" sz="1600" b="1" dirty="0" smtClean="0"/>
                        <a:t>TOTAL</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1600" b="1" dirty="0" smtClean="0"/>
                        <a:t>55 423 068 €</a:t>
                      </a:r>
                      <a:endParaRPr lang="fr-FR"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a:r>
                        <a:rPr lang="fr-FR" sz="1600" b="0" dirty="0" smtClean="0"/>
                        <a:t>56 089 297 €</a:t>
                      </a:r>
                      <a:endParaRPr lang="fr-FR"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600" b="1" dirty="0" smtClean="0">
                          <a:solidFill>
                            <a:srgbClr val="FF0000"/>
                          </a:solidFill>
                        </a:rPr>
                        <a:t>- 666 229 €</a:t>
                      </a:r>
                      <a:endParaRPr lang="fr-FR"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1600" b="1" dirty="0" smtClean="0">
                          <a:solidFill>
                            <a:srgbClr val="FF0000"/>
                          </a:solidFill>
                        </a:rPr>
                        <a:t>- 1,19 </a:t>
                      </a:r>
                      <a:r>
                        <a:rPr lang="fr-FR" sz="1600" b="1" baseline="0" dirty="0" smtClean="0">
                          <a:solidFill>
                            <a:srgbClr val="FF0000"/>
                          </a:solidFill>
                        </a:rPr>
                        <a:t>%</a:t>
                      </a:r>
                      <a:endParaRPr lang="fr-FR"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98905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653463299"/>
              </p:ext>
            </p:extLst>
          </p:nvPr>
        </p:nvGraphicFramePr>
        <p:xfrm>
          <a:off x="1703512" y="548680"/>
          <a:ext cx="8712968" cy="2808312"/>
        </p:xfrm>
        <a:graphic>
          <a:graphicData uri="http://schemas.openxmlformats.org/drawingml/2006/table">
            <a:tbl>
              <a:tblPr firstRow="1" bandRow="1">
                <a:tableStyleId>{5C22544A-7EE6-4342-B048-85BDC9FD1C3A}</a:tableStyleId>
              </a:tblPr>
              <a:tblGrid>
                <a:gridCol w="3642306">
                  <a:extLst>
                    <a:ext uri="{9D8B030D-6E8A-4147-A177-3AD203B41FA5}">
                      <a16:colId xmlns:a16="http://schemas.microsoft.com/office/drawing/2014/main" val="20000"/>
                    </a:ext>
                  </a:extLst>
                </a:gridCol>
                <a:gridCol w="2428204">
                  <a:extLst>
                    <a:ext uri="{9D8B030D-6E8A-4147-A177-3AD203B41FA5}">
                      <a16:colId xmlns:a16="http://schemas.microsoft.com/office/drawing/2014/main" val="20001"/>
                    </a:ext>
                  </a:extLst>
                </a:gridCol>
                <a:gridCol w="2642458">
                  <a:extLst>
                    <a:ext uri="{9D8B030D-6E8A-4147-A177-3AD203B41FA5}">
                      <a16:colId xmlns:a16="http://schemas.microsoft.com/office/drawing/2014/main" val="20002"/>
                    </a:ext>
                  </a:extLst>
                </a:gridCol>
              </a:tblGrid>
              <a:tr h="501484">
                <a:tc gridSpan="3">
                  <a:txBody>
                    <a:bodyPr/>
                    <a:lstStyle/>
                    <a:p>
                      <a:r>
                        <a:rPr lang="fr-FR" sz="2400" dirty="0">
                          <a:solidFill>
                            <a:srgbClr val="0070C0"/>
                          </a:solidFill>
                        </a:rPr>
                        <a:t>SECTION DE FONCTIONNEMENT</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902672">
                <a:tc>
                  <a:txBody>
                    <a:bodyPr/>
                    <a:lstStyle/>
                    <a:p>
                      <a:r>
                        <a:rPr lang="fr-FR" sz="2400" dirty="0"/>
                        <a:t>MONTANT DES RECETTES</a:t>
                      </a:r>
                    </a:p>
                  </a:txBody>
                  <a:tcPr/>
                </a:tc>
                <a:tc>
                  <a:txBody>
                    <a:bodyPr/>
                    <a:lstStyle/>
                    <a:p>
                      <a:pPr algn="r"/>
                      <a:r>
                        <a:rPr lang="fr-FR" sz="2400" dirty="0"/>
                        <a:t>63 </a:t>
                      </a:r>
                      <a:r>
                        <a:rPr lang="fr-FR" sz="2400" dirty="0" smtClean="0"/>
                        <a:t>174 500,22 </a:t>
                      </a:r>
                      <a:r>
                        <a:rPr lang="fr-FR" sz="2400" baseline="0" dirty="0" smtClean="0"/>
                        <a:t>€</a:t>
                      </a:r>
                      <a:endParaRPr lang="fr-FR" sz="2400" dirty="0"/>
                    </a:p>
                  </a:txBody>
                  <a:tcPr/>
                </a:tc>
                <a:tc>
                  <a:txBody>
                    <a:bodyPr/>
                    <a:lstStyle/>
                    <a:p>
                      <a:pPr algn="r"/>
                      <a:endParaRPr lang="fr-FR" sz="2400"/>
                    </a:p>
                  </a:txBody>
                  <a:tcPr/>
                </a:tc>
                <a:extLst>
                  <a:ext uri="{0D108BD9-81ED-4DB2-BD59-A6C34878D82A}">
                    <a16:rowId xmlns:a16="http://schemas.microsoft.com/office/drawing/2014/main" val="10001"/>
                  </a:ext>
                </a:extLst>
              </a:tr>
              <a:tr h="902672">
                <a:tc>
                  <a:txBody>
                    <a:bodyPr/>
                    <a:lstStyle/>
                    <a:p>
                      <a:r>
                        <a:rPr lang="fr-FR" sz="2400" dirty="0"/>
                        <a:t>MONTANT DES DEPENSES</a:t>
                      </a:r>
                    </a:p>
                  </a:txBody>
                  <a:tcPr/>
                </a:tc>
                <a:tc>
                  <a:txBody>
                    <a:bodyPr/>
                    <a:lstStyle/>
                    <a:p>
                      <a:pPr algn="r"/>
                      <a:r>
                        <a:rPr lang="fr-FR" sz="2400" dirty="0" smtClean="0"/>
                        <a:t>55 296 484,88 €</a:t>
                      </a:r>
                      <a:endParaRPr lang="fr-FR" sz="2400" dirty="0"/>
                    </a:p>
                  </a:txBody>
                  <a:tcPr/>
                </a:tc>
                <a:tc>
                  <a:txBody>
                    <a:bodyPr/>
                    <a:lstStyle/>
                    <a:p>
                      <a:pPr algn="r"/>
                      <a:endParaRPr lang="fr-FR" sz="2400" dirty="0"/>
                    </a:p>
                  </a:txBody>
                  <a:tcPr/>
                </a:tc>
                <a:extLst>
                  <a:ext uri="{0D108BD9-81ED-4DB2-BD59-A6C34878D82A}">
                    <a16:rowId xmlns:a16="http://schemas.microsoft.com/office/drawing/2014/main" val="10002"/>
                  </a:ext>
                </a:extLst>
              </a:tr>
              <a:tr h="501484">
                <a:tc>
                  <a:txBody>
                    <a:bodyPr/>
                    <a:lstStyle/>
                    <a:p>
                      <a:r>
                        <a:rPr lang="fr-FR" sz="2000" b="1" dirty="0">
                          <a:solidFill>
                            <a:srgbClr val="0070C0"/>
                          </a:solidFill>
                        </a:rPr>
                        <a:t>RESULTAT - EXCEDENT</a:t>
                      </a:r>
                    </a:p>
                  </a:txBody>
                  <a:tcPr/>
                </a:tc>
                <a:tc>
                  <a:txBody>
                    <a:bodyPr/>
                    <a:lstStyle/>
                    <a:p>
                      <a:pPr algn="r"/>
                      <a:endParaRPr lang="fr-FR" sz="2400" b="1" dirty="0">
                        <a:solidFill>
                          <a:srgbClr val="0070C0"/>
                        </a:solidFill>
                      </a:endParaRPr>
                    </a:p>
                  </a:txBody>
                  <a:tcPr/>
                </a:tc>
                <a:tc>
                  <a:txBody>
                    <a:bodyPr/>
                    <a:lstStyle/>
                    <a:p>
                      <a:pPr algn="r"/>
                      <a:r>
                        <a:rPr lang="fr-FR" sz="2400" b="1" dirty="0" smtClean="0">
                          <a:solidFill>
                            <a:srgbClr val="0070C0"/>
                          </a:solidFill>
                        </a:rPr>
                        <a:t>7 878 015,34 €</a:t>
                      </a:r>
                      <a:endParaRPr lang="fr-FR" sz="2400" b="1" dirty="0">
                        <a:solidFill>
                          <a:srgbClr val="0070C0"/>
                        </a:solidFill>
                      </a:endParaRPr>
                    </a:p>
                  </a:txBody>
                  <a:tcPr/>
                </a:tc>
                <a:extLst>
                  <a:ext uri="{0D108BD9-81ED-4DB2-BD59-A6C34878D82A}">
                    <a16:rowId xmlns:a16="http://schemas.microsoft.com/office/drawing/2014/main" val="1000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80706497"/>
              </p:ext>
            </p:extLst>
          </p:nvPr>
        </p:nvGraphicFramePr>
        <p:xfrm>
          <a:off x="1775520" y="3501008"/>
          <a:ext cx="8640960" cy="2704336"/>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tblGrid>
              <a:tr h="482917">
                <a:tc gridSpan="3">
                  <a:txBody>
                    <a:bodyPr/>
                    <a:lstStyle/>
                    <a:p>
                      <a:r>
                        <a:rPr lang="fr-FR" sz="2400" dirty="0">
                          <a:solidFill>
                            <a:srgbClr val="0070C0"/>
                          </a:solidFill>
                        </a:rPr>
                        <a:t>SECTION D’INVESTISSEMENT</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869251">
                <a:tc>
                  <a:txBody>
                    <a:bodyPr/>
                    <a:lstStyle/>
                    <a:p>
                      <a:r>
                        <a:rPr lang="fr-FR" sz="2400" dirty="0"/>
                        <a:t>MONTANT DES RECETTES</a:t>
                      </a:r>
                    </a:p>
                  </a:txBody>
                  <a:tcPr/>
                </a:tc>
                <a:tc>
                  <a:txBody>
                    <a:bodyPr/>
                    <a:lstStyle/>
                    <a:p>
                      <a:pPr algn="r"/>
                      <a:r>
                        <a:rPr lang="fr-FR" sz="2400" dirty="0" smtClean="0"/>
                        <a:t>11 218 477,06 </a:t>
                      </a:r>
                      <a:r>
                        <a:rPr lang="fr-FR" sz="2400" baseline="0" dirty="0" smtClean="0"/>
                        <a:t>€</a:t>
                      </a:r>
                      <a:endParaRPr lang="fr-FR" sz="2400" dirty="0"/>
                    </a:p>
                  </a:txBody>
                  <a:tcPr/>
                </a:tc>
                <a:tc>
                  <a:txBody>
                    <a:bodyPr/>
                    <a:lstStyle/>
                    <a:p>
                      <a:pPr algn="r"/>
                      <a:endParaRPr lang="fr-FR" sz="2400" dirty="0"/>
                    </a:p>
                  </a:txBody>
                  <a:tcPr/>
                </a:tc>
                <a:extLst>
                  <a:ext uri="{0D108BD9-81ED-4DB2-BD59-A6C34878D82A}">
                    <a16:rowId xmlns:a16="http://schemas.microsoft.com/office/drawing/2014/main" val="10001"/>
                  </a:ext>
                </a:extLst>
              </a:tr>
              <a:tr h="869251">
                <a:tc>
                  <a:txBody>
                    <a:bodyPr/>
                    <a:lstStyle/>
                    <a:p>
                      <a:r>
                        <a:rPr lang="fr-FR" sz="2400" dirty="0"/>
                        <a:t>MONTANT DES DEPENSES</a:t>
                      </a:r>
                    </a:p>
                  </a:txBody>
                  <a:tcPr/>
                </a:tc>
                <a:tc>
                  <a:txBody>
                    <a:bodyPr/>
                    <a:lstStyle/>
                    <a:p>
                      <a:pPr algn="r"/>
                      <a:r>
                        <a:rPr lang="fr-FR" sz="2400" dirty="0" smtClean="0"/>
                        <a:t>12 116 228,55 €</a:t>
                      </a:r>
                      <a:endParaRPr lang="fr-FR" sz="2400" dirty="0"/>
                    </a:p>
                  </a:txBody>
                  <a:tcPr/>
                </a:tc>
                <a:tc>
                  <a:txBody>
                    <a:bodyPr/>
                    <a:lstStyle/>
                    <a:p>
                      <a:pPr algn="r"/>
                      <a:endParaRPr lang="fr-FR" sz="2400" dirty="0"/>
                    </a:p>
                  </a:txBody>
                  <a:tcPr/>
                </a:tc>
                <a:extLst>
                  <a:ext uri="{0D108BD9-81ED-4DB2-BD59-A6C34878D82A}">
                    <a16:rowId xmlns:a16="http://schemas.microsoft.com/office/drawing/2014/main" val="10002"/>
                  </a:ext>
                </a:extLst>
              </a:tr>
              <a:tr h="482917">
                <a:tc>
                  <a:txBody>
                    <a:bodyPr/>
                    <a:lstStyle/>
                    <a:p>
                      <a:r>
                        <a:rPr lang="fr-FR" sz="2000" b="1" dirty="0">
                          <a:solidFill>
                            <a:srgbClr val="FF0000"/>
                          </a:solidFill>
                        </a:rPr>
                        <a:t>RESULTAT - DEFICIT</a:t>
                      </a:r>
                    </a:p>
                  </a:txBody>
                  <a:tcPr/>
                </a:tc>
                <a:tc>
                  <a:txBody>
                    <a:bodyPr/>
                    <a:lstStyle/>
                    <a:p>
                      <a:pPr algn="r"/>
                      <a:endParaRPr lang="fr-FR" sz="2400" dirty="0">
                        <a:solidFill>
                          <a:srgbClr val="FF0000"/>
                        </a:solidFill>
                      </a:endParaRPr>
                    </a:p>
                  </a:txBody>
                  <a:tcPr/>
                </a:tc>
                <a:tc>
                  <a:txBody>
                    <a:bodyPr/>
                    <a:lstStyle/>
                    <a:p>
                      <a:pPr algn="r"/>
                      <a:r>
                        <a:rPr lang="fr-FR" sz="2400" dirty="0">
                          <a:solidFill>
                            <a:srgbClr val="FF0000"/>
                          </a:solidFill>
                        </a:rPr>
                        <a:t>- </a:t>
                      </a:r>
                      <a:r>
                        <a:rPr lang="fr-FR" sz="2400" dirty="0" smtClean="0">
                          <a:solidFill>
                            <a:srgbClr val="FF0000"/>
                          </a:solidFill>
                        </a:rPr>
                        <a:t>897 751,49 €</a:t>
                      </a:r>
                      <a:endParaRPr lang="fr-FR" sz="2400"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0064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392" y="188641"/>
            <a:ext cx="10441160" cy="132343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DETERMINATION DU BESOIN DE FINANCEMENT</a:t>
            </a:r>
          </a:p>
        </p:txBody>
      </p:sp>
      <p:graphicFrame>
        <p:nvGraphicFramePr>
          <p:cNvPr id="8" name="Tableau 7"/>
          <p:cNvGraphicFramePr>
            <a:graphicFrameLocks noGrp="1"/>
          </p:cNvGraphicFramePr>
          <p:nvPr>
            <p:extLst>
              <p:ext uri="{D42A27DB-BD31-4B8C-83A1-F6EECF244321}">
                <p14:modId xmlns:p14="http://schemas.microsoft.com/office/powerpoint/2010/main" val="1715419338"/>
              </p:ext>
            </p:extLst>
          </p:nvPr>
        </p:nvGraphicFramePr>
        <p:xfrm>
          <a:off x="623392" y="1700808"/>
          <a:ext cx="10441160" cy="4705670"/>
        </p:xfrm>
        <a:graphic>
          <a:graphicData uri="http://schemas.openxmlformats.org/drawingml/2006/table">
            <a:tbl>
              <a:tblPr firstRow="1" bandRow="1">
                <a:tableStyleId>{8A107856-5554-42FB-B03E-39F5DBC370BA}</a:tableStyleId>
              </a:tblPr>
              <a:tblGrid>
                <a:gridCol w="7204403">
                  <a:extLst>
                    <a:ext uri="{9D8B030D-6E8A-4147-A177-3AD203B41FA5}">
                      <a16:colId xmlns:a16="http://schemas.microsoft.com/office/drawing/2014/main" val="20000"/>
                    </a:ext>
                  </a:extLst>
                </a:gridCol>
                <a:gridCol w="3236757">
                  <a:extLst>
                    <a:ext uri="{9D8B030D-6E8A-4147-A177-3AD203B41FA5}">
                      <a16:colId xmlns:a16="http://schemas.microsoft.com/office/drawing/2014/main" val="20001"/>
                    </a:ext>
                  </a:extLst>
                </a:gridCol>
              </a:tblGrid>
              <a:tr h="849694">
                <a:tc>
                  <a:txBody>
                    <a:bodyPr/>
                    <a:lstStyle/>
                    <a:p>
                      <a:r>
                        <a:rPr lang="fr-FR" sz="2400" b="1" dirty="0">
                          <a:solidFill>
                            <a:sysClr val="windowText" lastClr="000000"/>
                          </a:solidFill>
                        </a:rPr>
                        <a:t>EXCEDENT</a:t>
                      </a:r>
                      <a:r>
                        <a:rPr lang="fr-FR" sz="2400" b="1" baseline="0" dirty="0">
                          <a:solidFill>
                            <a:sysClr val="windowText" lastClr="000000"/>
                          </a:solidFill>
                        </a:rPr>
                        <a:t> DE FONCTIONNEMENT AU </a:t>
                      </a:r>
                      <a:r>
                        <a:rPr lang="fr-FR" sz="2400" b="1" baseline="0" dirty="0" smtClean="0">
                          <a:solidFill>
                            <a:sysClr val="windowText" lastClr="000000"/>
                          </a:solidFill>
                        </a:rPr>
                        <a:t>31.12.2021</a:t>
                      </a:r>
                      <a:endParaRPr lang="fr-FR" sz="2400" b="1" dirty="0">
                        <a:solidFill>
                          <a:sysClr val="windowText" lastClr="000000"/>
                        </a:solidFill>
                      </a:endParaRPr>
                    </a:p>
                  </a:txBody>
                  <a:tcPr anchor="ctr"/>
                </a:tc>
                <a:tc>
                  <a:txBody>
                    <a:bodyPr/>
                    <a:lstStyle/>
                    <a:p>
                      <a:pPr algn="r"/>
                      <a:r>
                        <a:rPr lang="fr-FR" sz="2400" b="1" dirty="0" smtClean="0">
                          <a:solidFill>
                            <a:sysClr val="windowText" lastClr="000000"/>
                          </a:solidFill>
                        </a:rPr>
                        <a:t>7 878 015,34 €</a:t>
                      </a:r>
                      <a:endParaRPr lang="fr-FR" sz="2400" b="1" dirty="0">
                        <a:solidFill>
                          <a:sysClr val="windowText" lastClr="000000"/>
                        </a:solidFill>
                      </a:endParaRPr>
                    </a:p>
                  </a:txBody>
                  <a:tcPr anchor="ctr"/>
                </a:tc>
                <a:extLst>
                  <a:ext uri="{0D108BD9-81ED-4DB2-BD59-A6C34878D82A}">
                    <a16:rowId xmlns:a16="http://schemas.microsoft.com/office/drawing/2014/main" val="10000"/>
                  </a:ext>
                </a:extLst>
              </a:tr>
              <a:tr h="302434">
                <a:tc>
                  <a:txBody>
                    <a:bodyPr/>
                    <a:lstStyle/>
                    <a:p>
                      <a:endParaRPr lang="fr-FR" sz="2400" b="1" dirty="0">
                        <a:solidFill>
                          <a:sysClr val="windowText" lastClr="000000"/>
                        </a:solidFill>
                      </a:endParaRPr>
                    </a:p>
                  </a:txBody>
                  <a:tcPr anchor="ctr"/>
                </a:tc>
                <a:tc>
                  <a:txBody>
                    <a:bodyPr/>
                    <a:lstStyle/>
                    <a:p>
                      <a:pPr algn="r"/>
                      <a:endParaRPr lang="fr-FR" sz="2400" b="1" dirty="0">
                        <a:solidFill>
                          <a:sysClr val="windowText" lastClr="000000"/>
                        </a:solidFill>
                      </a:endParaRPr>
                    </a:p>
                  </a:txBody>
                  <a:tcPr anchor="ctr"/>
                </a:tc>
                <a:extLst>
                  <a:ext uri="{0D108BD9-81ED-4DB2-BD59-A6C34878D82A}">
                    <a16:rowId xmlns:a16="http://schemas.microsoft.com/office/drawing/2014/main" val="10001"/>
                  </a:ext>
                </a:extLst>
              </a:tr>
              <a:tr h="849694">
                <a:tc>
                  <a:txBody>
                    <a:bodyPr/>
                    <a:lstStyle/>
                    <a:p>
                      <a:r>
                        <a:rPr lang="fr-FR" sz="2400" b="1" dirty="0">
                          <a:solidFill>
                            <a:sysClr val="windowText" lastClr="000000"/>
                          </a:solidFill>
                        </a:rPr>
                        <a:t>DEFICIT D’INVESTISSEMENT AU </a:t>
                      </a:r>
                      <a:r>
                        <a:rPr lang="fr-FR" sz="2400" b="1" dirty="0" smtClean="0">
                          <a:solidFill>
                            <a:sysClr val="windowText" lastClr="000000"/>
                          </a:solidFill>
                        </a:rPr>
                        <a:t>31.12.2021</a:t>
                      </a:r>
                      <a:endParaRPr lang="fr-FR" sz="2400" b="1" dirty="0">
                        <a:solidFill>
                          <a:sysClr val="windowText" lastClr="000000"/>
                        </a:solidFill>
                      </a:endParaRPr>
                    </a:p>
                  </a:txBody>
                  <a:tcPr anchor="ctr"/>
                </a:tc>
                <a:tc>
                  <a:txBody>
                    <a:bodyPr/>
                    <a:lstStyle/>
                    <a:p>
                      <a:pPr algn="r"/>
                      <a:r>
                        <a:rPr lang="fr-FR" sz="2400" b="1" dirty="0">
                          <a:solidFill>
                            <a:srgbClr val="FF0000"/>
                          </a:solidFill>
                        </a:rPr>
                        <a:t>- </a:t>
                      </a:r>
                      <a:r>
                        <a:rPr lang="fr-FR" sz="2400" b="1" dirty="0" smtClean="0">
                          <a:solidFill>
                            <a:srgbClr val="FF0000"/>
                          </a:solidFill>
                        </a:rPr>
                        <a:t>897 751,49 €</a:t>
                      </a:r>
                      <a:endParaRPr lang="fr-FR" sz="2400" b="1" dirty="0">
                        <a:solidFill>
                          <a:srgbClr val="FF0000"/>
                        </a:solidFill>
                      </a:endParaRPr>
                    </a:p>
                  </a:txBody>
                  <a:tcPr anchor="ctr"/>
                </a:tc>
                <a:extLst>
                  <a:ext uri="{0D108BD9-81ED-4DB2-BD59-A6C34878D82A}">
                    <a16:rowId xmlns:a16="http://schemas.microsoft.com/office/drawing/2014/main" val="10002"/>
                  </a:ext>
                </a:extLst>
              </a:tr>
              <a:tr h="849694">
                <a:tc>
                  <a:txBody>
                    <a:bodyPr/>
                    <a:lstStyle/>
                    <a:p>
                      <a:r>
                        <a:rPr lang="fr-FR" sz="2400" b="1" dirty="0">
                          <a:solidFill>
                            <a:sysClr val="windowText" lastClr="000000"/>
                          </a:solidFill>
                        </a:rPr>
                        <a:t>RESTES A REALISER</a:t>
                      </a:r>
                      <a:r>
                        <a:rPr lang="fr-FR" sz="2400" b="1" baseline="0" dirty="0">
                          <a:solidFill>
                            <a:sysClr val="windowText" lastClr="000000"/>
                          </a:solidFill>
                        </a:rPr>
                        <a:t>  EN DEPENSES  D’INVESTISSEMENT AU </a:t>
                      </a:r>
                      <a:r>
                        <a:rPr lang="fr-FR" sz="2400" b="1" baseline="0" dirty="0" smtClean="0">
                          <a:solidFill>
                            <a:sysClr val="windowText" lastClr="000000"/>
                          </a:solidFill>
                        </a:rPr>
                        <a:t>31.12.2021</a:t>
                      </a:r>
                      <a:endParaRPr lang="fr-FR" sz="2400" b="1" dirty="0">
                        <a:solidFill>
                          <a:sysClr val="windowText" lastClr="000000"/>
                        </a:solidFill>
                      </a:endParaRPr>
                    </a:p>
                  </a:txBody>
                  <a:tcPr anchor="ctr"/>
                </a:tc>
                <a:tc>
                  <a:txBody>
                    <a:bodyPr/>
                    <a:lstStyle/>
                    <a:p>
                      <a:pPr algn="r"/>
                      <a:r>
                        <a:rPr lang="fr-FR" sz="2400" b="1" dirty="0">
                          <a:solidFill>
                            <a:srgbClr val="FF0000"/>
                          </a:solidFill>
                        </a:rPr>
                        <a:t>- </a:t>
                      </a:r>
                      <a:r>
                        <a:rPr lang="fr-FR" sz="2400" b="1" baseline="0" dirty="0" smtClean="0">
                          <a:solidFill>
                            <a:srgbClr val="FF0000"/>
                          </a:solidFill>
                        </a:rPr>
                        <a:t>7 975 508,74 €</a:t>
                      </a:r>
                      <a:endParaRPr lang="fr-FR" sz="2400" b="1" dirty="0">
                        <a:solidFill>
                          <a:srgbClr val="FF0000"/>
                        </a:solidFill>
                      </a:endParaRPr>
                    </a:p>
                  </a:txBody>
                  <a:tcPr anchor="ctr"/>
                </a:tc>
                <a:extLst>
                  <a:ext uri="{0D108BD9-81ED-4DB2-BD59-A6C34878D82A}">
                    <a16:rowId xmlns:a16="http://schemas.microsoft.com/office/drawing/2014/main" val="10003"/>
                  </a:ext>
                </a:extLst>
              </a:tr>
              <a:tr h="849694">
                <a:tc>
                  <a:txBody>
                    <a:bodyPr/>
                    <a:lstStyle/>
                    <a:p>
                      <a:r>
                        <a:rPr lang="fr-FR" sz="2400" b="1" dirty="0">
                          <a:solidFill>
                            <a:sysClr val="windowText" lastClr="000000"/>
                          </a:solidFill>
                        </a:rPr>
                        <a:t>RESTES</a:t>
                      </a:r>
                      <a:r>
                        <a:rPr lang="fr-FR" sz="2400" b="1" baseline="0" dirty="0">
                          <a:solidFill>
                            <a:sysClr val="windowText" lastClr="000000"/>
                          </a:solidFill>
                        </a:rPr>
                        <a:t> A REALISER EN RECETTES  D’INVESTISSEMENT  AU </a:t>
                      </a:r>
                      <a:r>
                        <a:rPr lang="fr-FR" sz="2400" b="1" baseline="0" dirty="0" smtClean="0">
                          <a:solidFill>
                            <a:sysClr val="windowText" lastClr="000000"/>
                          </a:solidFill>
                        </a:rPr>
                        <a:t>31.12.2021</a:t>
                      </a:r>
                      <a:endParaRPr lang="fr-FR" sz="2400" b="1" dirty="0">
                        <a:solidFill>
                          <a:sysClr val="windowText" lastClr="000000"/>
                        </a:solidFill>
                      </a:endParaRPr>
                    </a:p>
                  </a:txBody>
                  <a:tcPr anchor="ctr"/>
                </a:tc>
                <a:tc>
                  <a:txBody>
                    <a:bodyPr/>
                    <a:lstStyle/>
                    <a:p>
                      <a:pPr algn="r"/>
                      <a:r>
                        <a:rPr lang="fr-FR" sz="2400" b="1" dirty="0" smtClean="0">
                          <a:solidFill>
                            <a:sysClr val="windowText" lastClr="000000"/>
                          </a:solidFill>
                        </a:rPr>
                        <a:t>8 086 818,75 €</a:t>
                      </a:r>
                      <a:endParaRPr lang="fr-FR" sz="2400" b="1" dirty="0">
                        <a:solidFill>
                          <a:sysClr val="windowText" lastClr="000000"/>
                        </a:solidFill>
                      </a:endParaRPr>
                    </a:p>
                  </a:txBody>
                  <a:tcPr anchor="ctr"/>
                </a:tc>
                <a:extLst>
                  <a:ext uri="{0D108BD9-81ED-4DB2-BD59-A6C34878D82A}">
                    <a16:rowId xmlns:a16="http://schemas.microsoft.com/office/drawing/2014/main" val="10004"/>
                  </a:ext>
                </a:extLst>
              </a:tr>
              <a:tr h="849694">
                <a:tc>
                  <a:txBody>
                    <a:bodyPr/>
                    <a:lstStyle/>
                    <a:p>
                      <a:r>
                        <a:rPr lang="fr-FR" sz="2400" b="1" dirty="0">
                          <a:solidFill>
                            <a:srgbClr val="FF0000"/>
                          </a:solidFill>
                        </a:rPr>
                        <a:t>BESOIN DE FINANCEMENT</a:t>
                      </a:r>
                    </a:p>
                  </a:txBody>
                  <a:tcPr anchor="ctr"/>
                </a:tc>
                <a:tc>
                  <a:txBody>
                    <a:bodyPr/>
                    <a:lstStyle/>
                    <a:p>
                      <a:pPr algn="r"/>
                      <a:r>
                        <a:rPr lang="fr-FR" sz="2400" b="1" dirty="0">
                          <a:solidFill>
                            <a:srgbClr val="FF0000"/>
                          </a:solidFill>
                        </a:rPr>
                        <a:t>-</a:t>
                      </a:r>
                      <a:r>
                        <a:rPr lang="fr-FR" sz="2400" b="1" baseline="0" dirty="0">
                          <a:solidFill>
                            <a:srgbClr val="FF0000"/>
                          </a:solidFill>
                        </a:rPr>
                        <a:t> </a:t>
                      </a:r>
                      <a:r>
                        <a:rPr lang="fr-FR" sz="2400" b="1" baseline="0" dirty="0" smtClean="0">
                          <a:solidFill>
                            <a:srgbClr val="FF0000"/>
                          </a:solidFill>
                        </a:rPr>
                        <a:t>786 441,48 €</a:t>
                      </a:r>
                      <a:endParaRPr lang="fr-FR" sz="2400" b="1" dirty="0">
                        <a:solidFill>
                          <a:srgbClr val="FF0000"/>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79079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4826" y="188640"/>
            <a:ext cx="8641655" cy="107721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AFFECTATION DU RESULTAT </a:t>
            </a:r>
            <a:r>
              <a:rPr lang="fr-F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2022 </a:t>
            </a:r>
            <a:endPar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fr-F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LA SECTION DE FONCTIONNEMENT</a:t>
            </a:r>
          </a:p>
        </p:txBody>
      </p:sp>
      <p:sp>
        <p:nvSpPr>
          <p:cNvPr id="5" name="ZoneTexte 4"/>
          <p:cNvSpPr txBox="1"/>
          <p:nvPr/>
        </p:nvSpPr>
        <p:spPr>
          <a:xfrm>
            <a:off x="3461679" y="1484785"/>
            <a:ext cx="5293502" cy="1200329"/>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3600" dirty="0">
                <a:solidFill>
                  <a:schemeClr val="tx1"/>
                </a:solidFill>
              </a:rPr>
              <a:t>RESULTAT  </a:t>
            </a:r>
          </a:p>
          <a:p>
            <a:pPr algn="ctr"/>
            <a:r>
              <a:rPr lang="fr-FR" sz="3600" b="1" dirty="0" smtClean="0">
                <a:solidFill>
                  <a:schemeClr val="tx1"/>
                </a:solidFill>
              </a:rPr>
              <a:t>7 878 015,34 €</a:t>
            </a:r>
            <a:endParaRPr lang="fr-FR" sz="3600" b="1" dirty="0">
              <a:solidFill>
                <a:schemeClr val="tx1"/>
              </a:solidFill>
            </a:endParaRPr>
          </a:p>
        </p:txBody>
      </p:sp>
      <p:sp>
        <p:nvSpPr>
          <p:cNvPr id="11" name="Rectangle 10"/>
          <p:cNvSpPr/>
          <p:nvPr/>
        </p:nvSpPr>
        <p:spPr>
          <a:xfrm>
            <a:off x="4240603" y="4756763"/>
            <a:ext cx="4412699" cy="1381286"/>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FR" sz="2800" b="1" dirty="0">
                <a:solidFill>
                  <a:srgbClr val="0070C0"/>
                </a:solidFill>
              </a:rPr>
              <a:t>REPORT SECTION FONCTIONNEMENT </a:t>
            </a:r>
          </a:p>
          <a:p>
            <a:pPr algn="ctr" defTabSz="711200">
              <a:lnSpc>
                <a:spcPct val="90000"/>
              </a:lnSpc>
              <a:spcBef>
                <a:spcPct val="0"/>
              </a:spcBef>
              <a:spcAft>
                <a:spcPct val="35000"/>
              </a:spcAft>
            </a:pPr>
            <a:r>
              <a:rPr lang="fr-FR" sz="2800" b="1" dirty="0" smtClean="0">
                <a:solidFill>
                  <a:srgbClr val="0070C0"/>
                </a:solidFill>
              </a:rPr>
              <a:t>7 091 573,86 €</a:t>
            </a:r>
            <a:endParaRPr lang="fr-FR" sz="2800" b="1" dirty="0">
              <a:solidFill>
                <a:srgbClr val="0070C0"/>
              </a:solidFill>
            </a:endParaRPr>
          </a:p>
        </p:txBody>
      </p:sp>
      <p:sp>
        <p:nvSpPr>
          <p:cNvPr id="12" name="Flèche à angle droit 11"/>
          <p:cNvSpPr/>
          <p:nvPr/>
        </p:nvSpPr>
        <p:spPr>
          <a:xfrm rot="5400000">
            <a:off x="2906196" y="3112766"/>
            <a:ext cx="1110966" cy="1167376"/>
          </a:xfrm>
          <a:prstGeom prst="bentUpArrow">
            <a:avLst>
              <a:gd name="adj1" fmla="val 32840"/>
              <a:gd name="adj2" fmla="val 25000"/>
              <a:gd name="adj3" fmla="val 35780"/>
            </a:avLst>
          </a:prstGeom>
          <a:solidFill>
            <a:srgbClr val="0070C0"/>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3" name="Flèche à angle droit 12"/>
          <p:cNvSpPr/>
          <p:nvPr/>
        </p:nvSpPr>
        <p:spPr>
          <a:xfrm rot="5400000">
            <a:off x="2893214" y="4684468"/>
            <a:ext cx="1110966" cy="1167376"/>
          </a:xfrm>
          <a:prstGeom prst="bentUpArrow">
            <a:avLst>
              <a:gd name="adj1" fmla="val 32840"/>
              <a:gd name="adj2" fmla="val 25000"/>
              <a:gd name="adj3" fmla="val 35780"/>
            </a:avLst>
          </a:prstGeom>
          <a:solidFill>
            <a:srgbClr val="0070C0"/>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4240745" y="3053096"/>
            <a:ext cx="4437440" cy="1381285"/>
          </a:xfrm>
          <a:prstGeom prst="rect">
            <a:avLst/>
          </a:prstGeom>
          <a:solidFill>
            <a:srgbClr val="00B050"/>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fr-FR" sz="2800" b="1" dirty="0"/>
              <a:t>AFFECTATION SECTION INVESTISSEMENT</a:t>
            </a:r>
          </a:p>
          <a:p>
            <a:pPr algn="ctr" defTabSz="711200">
              <a:lnSpc>
                <a:spcPct val="90000"/>
              </a:lnSpc>
              <a:spcBef>
                <a:spcPct val="0"/>
              </a:spcBef>
              <a:spcAft>
                <a:spcPct val="35000"/>
              </a:spcAft>
            </a:pPr>
            <a:r>
              <a:rPr lang="fr-FR" sz="2800" b="1" dirty="0" smtClean="0"/>
              <a:t>786 441,48 €</a:t>
            </a:r>
            <a:endParaRPr lang="fr-FR" sz="2800" b="1" dirty="0"/>
          </a:p>
        </p:txBody>
      </p:sp>
    </p:spTree>
    <p:extLst>
      <p:ext uri="{BB962C8B-B14F-4D97-AF65-F5344CB8AC3E}">
        <p14:creationId xmlns:p14="http://schemas.microsoft.com/office/powerpoint/2010/main" val="2182927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335" y="1916833"/>
            <a:ext cx="8630889" cy="341632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Compte </a:t>
            </a: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administratif </a:t>
            </a:r>
          </a:p>
          <a:p>
            <a:pPr algn="ct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2021 </a:t>
            </a:r>
          </a:p>
          <a:p>
            <a:pPr algn="ct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ZAC </a:t>
            </a: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CHANTEPRUNIER II</a:t>
            </a:r>
          </a:p>
          <a:p>
            <a:pPr algn="ct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Pôle Multi Services</a:t>
            </a:r>
          </a:p>
        </p:txBody>
      </p:sp>
      <p:pic>
        <p:nvPicPr>
          <p:cNvPr id="5" name="Image 4"/>
          <p:cNvPicPr>
            <a:picLocks noChangeAspect="1"/>
          </p:cNvPicPr>
          <p:nvPr/>
        </p:nvPicPr>
        <p:blipFill>
          <a:blip r:embed="rId3"/>
          <a:stretch>
            <a:fillRect/>
          </a:stretch>
        </p:blipFill>
        <p:spPr>
          <a:xfrm>
            <a:off x="4151784" y="188640"/>
            <a:ext cx="3249450" cy="1512168"/>
          </a:xfrm>
          <a:prstGeom prst="rect">
            <a:avLst/>
          </a:prstGeom>
        </p:spPr>
      </p:pic>
    </p:spTree>
    <p:extLst>
      <p:ext uri="{BB962C8B-B14F-4D97-AF65-F5344CB8AC3E}">
        <p14:creationId xmlns:p14="http://schemas.microsoft.com/office/powerpoint/2010/main" val="1420844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21041012"/>
              </p:ext>
            </p:extLst>
          </p:nvPr>
        </p:nvGraphicFramePr>
        <p:xfrm>
          <a:off x="839416" y="1844824"/>
          <a:ext cx="10369152" cy="3960442"/>
        </p:xfrm>
        <a:graphic>
          <a:graphicData uri="http://schemas.openxmlformats.org/drawingml/2006/table">
            <a:tbl>
              <a:tblPr firstRow="1" bandRow="1">
                <a:tableStyleId>{9DCAF9ED-07DC-4A11-8D7F-57B35C25682E}</a:tableStyleId>
              </a:tblPr>
              <a:tblGrid>
                <a:gridCol w="648072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742583">
                <a:tc>
                  <a:txBody>
                    <a:bodyPr/>
                    <a:lstStyle/>
                    <a:p>
                      <a:r>
                        <a:rPr lang="fr-FR" sz="2800" dirty="0" smtClean="0"/>
                        <a:t>STOCK</a:t>
                      </a:r>
                      <a:r>
                        <a:rPr lang="fr-FR" sz="2800" baseline="0" dirty="0" smtClean="0"/>
                        <a:t> INITIAL</a:t>
                      </a:r>
                      <a:endParaRPr lang="fr-FR" sz="2800" b="0" dirty="0"/>
                    </a:p>
                  </a:txBody>
                  <a:tcPr/>
                </a:tc>
                <a:tc>
                  <a:txBody>
                    <a:bodyPr/>
                    <a:lstStyle/>
                    <a:p>
                      <a:pPr algn="r"/>
                      <a:r>
                        <a:rPr lang="fr-FR" sz="2800" dirty="0" smtClean="0"/>
                        <a:t>507 665,77 €</a:t>
                      </a:r>
                      <a:endParaRPr lang="fr-FR" sz="2800" b="0" dirty="0"/>
                    </a:p>
                  </a:txBody>
                  <a:tcPr/>
                </a:tc>
                <a:extLst>
                  <a:ext uri="{0D108BD9-81ED-4DB2-BD59-A6C34878D82A}">
                    <a16:rowId xmlns:a16="http://schemas.microsoft.com/office/drawing/2014/main" val="10000"/>
                  </a:ext>
                </a:extLst>
              </a:tr>
              <a:tr h="825092">
                <a:tc>
                  <a:txBody>
                    <a:bodyPr/>
                    <a:lstStyle/>
                    <a:p>
                      <a:r>
                        <a:rPr lang="fr-FR" sz="2800" dirty="0" smtClean="0"/>
                        <a:t>AMENAGEMENTS</a:t>
                      </a:r>
                      <a:endParaRPr lang="fr-FR" sz="2800" dirty="0"/>
                    </a:p>
                  </a:txBody>
                  <a:tcPr/>
                </a:tc>
                <a:tc>
                  <a:txBody>
                    <a:bodyPr/>
                    <a:lstStyle/>
                    <a:p>
                      <a:pPr algn="r"/>
                      <a:r>
                        <a:rPr lang="fr-FR" sz="2800" dirty="0" smtClean="0"/>
                        <a:t>0,00 €</a:t>
                      </a:r>
                      <a:endParaRPr lang="fr-FR" sz="2800" dirty="0"/>
                    </a:p>
                  </a:txBody>
                  <a:tcPr/>
                </a:tc>
                <a:extLst>
                  <a:ext uri="{0D108BD9-81ED-4DB2-BD59-A6C34878D82A}">
                    <a16:rowId xmlns:a16="http://schemas.microsoft.com/office/drawing/2014/main" val="10001"/>
                  </a:ext>
                </a:extLst>
              </a:tr>
              <a:tr h="742583">
                <a:tc>
                  <a:txBody>
                    <a:bodyPr/>
                    <a:lstStyle/>
                    <a:p>
                      <a:r>
                        <a:rPr lang="fr-FR" sz="2800" dirty="0" smtClean="0"/>
                        <a:t>VENTES</a:t>
                      </a:r>
                      <a:endParaRPr lang="fr-FR" sz="2800" dirty="0"/>
                    </a:p>
                  </a:txBody>
                  <a:tcPr/>
                </a:tc>
                <a:tc>
                  <a:txBody>
                    <a:bodyPr/>
                    <a:lstStyle/>
                    <a:p>
                      <a:pPr algn="r"/>
                      <a:r>
                        <a:rPr lang="fr-FR" sz="2800" dirty="0" smtClean="0"/>
                        <a:t>0 €</a:t>
                      </a:r>
                      <a:endParaRPr lang="fr-FR" sz="2800" dirty="0"/>
                    </a:p>
                  </a:txBody>
                  <a:tcPr/>
                </a:tc>
                <a:extLst>
                  <a:ext uri="{0D108BD9-81ED-4DB2-BD59-A6C34878D82A}">
                    <a16:rowId xmlns:a16="http://schemas.microsoft.com/office/drawing/2014/main" val="10002"/>
                  </a:ext>
                </a:extLst>
              </a:tr>
              <a:tr h="825092">
                <a:tc>
                  <a:txBody>
                    <a:bodyPr/>
                    <a:lstStyle/>
                    <a:p>
                      <a:r>
                        <a:rPr lang="fr-FR" sz="2800" dirty="0" smtClean="0"/>
                        <a:t>STOCK FINAL</a:t>
                      </a:r>
                      <a:endParaRPr lang="fr-FR" sz="2800" dirty="0"/>
                    </a:p>
                  </a:txBody>
                  <a:tcPr/>
                </a:tc>
                <a:tc>
                  <a:txBody>
                    <a:bodyPr/>
                    <a:lstStyle/>
                    <a:p>
                      <a:pPr algn="r"/>
                      <a:r>
                        <a:rPr lang="fr-FR" sz="2800" dirty="0" smtClean="0"/>
                        <a:t>0 €</a:t>
                      </a:r>
                      <a:endParaRPr lang="fr-FR" sz="2800" dirty="0">
                        <a:solidFill>
                          <a:schemeClr val="tx1"/>
                        </a:solidFill>
                      </a:endParaRPr>
                    </a:p>
                  </a:txBody>
                  <a:tcPr/>
                </a:tc>
                <a:extLst>
                  <a:ext uri="{0D108BD9-81ED-4DB2-BD59-A6C34878D82A}">
                    <a16:rowId xmlns:a16="http://schemas.microsoft.com/office/drawing/2014/main" val="10003"/>
                  </a:ext>
                </a:extLst>
              </a:tr>
              <a:tr h="825092">
                <a:tc>
                  <a:txBody>
                    <a:bodyPr/>
                    <a:lstStyle/>
                    <a:p>
                      <a:r>
                        <a:rPr lang="fr-FR" sz="2800" dirty="0" smtClean="0"/>
                        <a:t>DEFICIT</a:t>
                      </a:r>
                      <a:r>
                        <a:rPr lang="fr-FR" sz="2800" baseline="0" dirty="0" smtClean="0"/>
                        <a:t> CONSTATE</a:t>
                      </a:r>
                      <a:endParaRPr lang="fr-FR" sz="2800" dirty="0"/>
                    </a:p>
                  </a:txBody>
                  <a:tcPr/>
                </a:tc>
                <a:tc>
                  <a:txBody>
                    <a:bodyPr/>
                    <a:lstStyle/>
                    <a:p>
                      <a:pPr algn="r"/>
                      <a:r>
                        <a:rPr lang="fr-FR" sz="2800" dirty="0" smtClean="0">
                          <a:solidFill>
                            <a:srgbClr val="FF0000"/>
                          </a:solidFill>
                        </a:rPr>
                        <a:t>- 507 665,77</a:t>
                      </a:r>
                      <a:r>
                        <a:rPr lang="fr-FR" sz="2800" baseline="0" dirty="0" smtClean="0">
                          <a:solidFill>
                            <a:srgbClr val="FF0000"/>
                          </a:solidFill>
                        </a:rPr>
                        <a:t> €</a:t>
                      </a:r>
                      <a:endParaRPr lang="fr-FR" sz="2800" b="1" dirty="0">
                        <a:solidFill>
                          <a:srgbClr val="FF0000"/>
                        </a:solidFill>
                      </a:endParaRPr>
                    </a:p>
                  </a:txBody>
                  <a:tcPr/>
                </a:tc>
                <a:extLst>
                  <a:ext uri="{0D108BD9-81ED-4DB2-BD59-A6C34878D82A}">
                    <a16:rowId xmlns:a16="http://schemas.microsoft.com/office/drawing/2014/main" val="2478454627"/>
                  </a:ext>
                </a:extLst>
              </a:tr>
            </a:tbl>
          </a:graphicData>
        </a:graphic>
      </p:graphicFrame>
      <p:sp>
        <p:nvSpPr>
          <p:cNvPr id="3" name="ZoneTexte 2"/>
          <p:cNvSpPr txBox="1"/>
          <p:nvPr/>
        </p:nvSpPr>
        <p:spPr>
          <a:xfrm>
            <a:off x="695401" y="188640"/>
            <a:ext cx="10657182" cy="144655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4400" b="1" dirty="0" smtClean="0">
                <a:solidFill>
                  <a:srgbClr val="FF0066"/>
                </a:solidFill>
                <a:latin typeface="Comic Sans MS" pitchFamily="66" charset="0"/>
              </a:rPr>
              <a:t>La décision de suppression de la ZAC CHANTEPRUNIER </a:t>
            </a:r>
            <a:endParaRPr lang="fr-FR" sz="4400" b="1" dirty="0">
              <a:solidFill>
                <a:srgbClr val="FF0066"/>
              </a:solidFill>
              <a:latin typeface="Comic Sans MS" pitchFamily="66" charset="0"/>
            </a:endParaRPr>
          </a:p>
        </p:txBody>
      </p:sp>
    </p:spTree>
    <p:extLst>
      <p:ext uri="{BB962C8B-B14F-4D97-AF65-F5344CB8AC3E}">
        <p14:creationId xmlns:p14="http://schemas.microsoft.com/office/powerpoint/2010/main" val="4268359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59396" y="476672"/>
            <a:ext cx="1051316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b="1" dirty="0" smtClean="0"/>
              <a:t>Les décisions communes de DLVAgglo (délibération n°CC-17-04-21 du 20 avril 2021) et de la ville de Manosque (délibération n°21-04-14 </a:t>
            </a:r>
            <a:r>
              <a:rPr lang="fr-FR" b="1" dirty="0"/>
              <a:t>du </a:t>
            </a:r>
            <a:r>
              <a:rPr lang="fr-FR" b="1" dirty="0" smtClean="0"/>
              <a:t>22 </a:t>
            </a:r>
            <a:r>
              <a:rPr lang="fr-FR" b="1" dirty="0"/>
              <a:t>avril 2021)</a:t>
            </a:r>
            <a:r>
              <a:rPr lang="fr-FR" b="1" dirty="0" smtClean="0"/>
              <a:t> de suppression de la ZAC DE CHANTEPRUNIER entrainent de facto la clôture du budget ZAC de CHANTEPRUNIER II PÔLE MULTI SERVICES qui ne présentent aucun stock de terrains viabilisés propres à la commercialisation et qui n’a pas enregistré d’opérations comptables et financières sur l’exercice 2021.</a:t>
            </a:r>
            <a:endParaRPr lang="fr-FR" b="1" dirty="0"/>
          </a:p>
          <a:p>
            <a:pPr algn="just"/>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392460757"/>
              </p:ext>
            </p:extLst>
          </p:nvPr>
        </p:nvGraphicFramePr>
        <p:xfrm>
          <a:off x="2639616" y="2780928"/>
          <a:ext cx="6552728" cy="792088"/>
        </p:xfrm>
        <a:graphic>
          <a:graphicData uri="http://schemas.openxmlformats.org/drawingml/2006/table">
            <a:tbl>
              <a:tblPr firstRow="1" bandRow="1">
                <a:tableStyleId>{D7AC3CCA-C797-4891-BE02-D94E43425B78}</a:tableStyleId>
              </a:tblPr>
              <a:tblGrid>
                <a:gridCol w="432048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792088">
                <a:tc>
                  <a:txBody>
                    <a:bodyPr/>
                    <a:lstStyle/>
                    <a:p>
                      <a:r>
                        <a:rPr lang="fr-FR" dirty="0" smtClean="0"/>
                        <a:t>Budget</a:t>
                      </a:r>
                      <a:r>
                        <a:rPr lang="fr-FR" baseline="0" dirty="0" smtClean="0"/>
                        <a:t> annexe ZA CHANTEPRUNIER II</a:t>
                      </a:r>
                    </a:p>
                    <a:p>
                      <a:r>
                        <a:rPr lang="fr-FR" dirty="0" smtClean="0"/>
                        <a:t>SOLDE</a:t>
                      </a:r>
                      <a:r>
                        <a:rPr lang="fr-FR" baseline="0" dirty="0" smtClean="0"/>
                        <a:t> D’EXPLOITATION DEFICIT</a:t>
                      </a:r>
                      <a:endParaRPr lang="fr-FR" dirty="0"/>
                    </a:p>
                  </a:txBody>
                  <a:tcPr>
                    <a:solidFill>
                      <a:schemeClr val="accent1">
                        <a:lumMod val="60000"/>
                        <a:lumOff val="40000"/>
                      </a:schemeClr>
                    </a:solidFill>
                  </a:tcPr>
                </a:tc>
                <a:tc>
                  <a:txBody>
                    <a:bodyPr/>
                    <a:lstStyle/>
                    <a:p>
                      <a:pPr algn="r"/>
                      <a:r>
                        <a:rPr lang="fr-FR" dirty="0" smtClean="0">
                          <a:solidFill>
                            <a:srgbClr val="FF0000"/>
                          </a:solidFill>
                        </a:rPr>
                        <a:t>-507 665,77 €</a:t>
                      </a:r>
                      <a:endParaRPr lang="fr-FR" dirty="0">
                        <a:solidFill>
                          <a:srgbClr val="FF0000"/>
                        </a:solidFill>
                      </a:endParaRPr>
                    </a:p>
                  </a:txBody>
                  <a:tcPr anchor="ctr">
                    <a:solidFill>
                      <a:schemeClr val="accent1">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23243983"/>
              </p:ext>
            </p:extLst>
          </p:nvPr>
        </p:nvGraphicFramePr>
        <p:xfrm>
          <a:off x="2567608" y="3933056"/>
          <a:ext cx="6624736" cy="1368152"/>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368152">
                <a:tc>
                  <a:txBody>
                    <a:bodyPr/>
                    <a:lstStyle/>
                    <a:p>
                      <a:r>
                        <a:rPr lang="fr-FR" dirty="0" smtClean="0"/>
                        <a:t>Reprise en section de</a:t>
                      </a:r>
                      <a:r>
                        <a:rPr lang="fr-FR" baseline="0" dirty="0" smtClean="0"/>
                        <a:t> fonctionnement en dépenses du budget principal de  DLVAgglo</a:t>
                      </a:r>
                    </a:p>
                    <a:p>
                      <a:r>
                        <a:rPr lang="fr-FR" baseline="0" dirty="0" smtClean="0"/>
                        <a:t>Nature 002 Fonction 01</a:t>
                      </a:r>
                      <a:endParaRPr lang="fr-FR" dirty="0"/>
                    </a:p>
                  </a:txBody>
                  <a:tcPr>
                    <a:solidFill>
                      <a:schemeClr val="accent1">
                        <a:lumMod val="20000"/>
                        <a:lumOff val="80000"/>
                      </a:schemeClr>
                    </a:solidFill>
                  </a:tcPr>
                </a:tc>
                <a:tc>
                  <a:txBody>
                    <a:bodyPr/>
                    <a:lstStyle/>
                    <a:p>
                      <a:pPr algn="r"/>
                      <a:r>
                        <a:rPr lang="fr-FR" dirty="0" smtClean="0"/>
                        <a:t>507</a:t>
                      </a:r>
                      <a:r>
                        <a:rPr lang="fr-FR" baseline="0" dirty="0" smtClean="0"/>
                        <a:t> 665,77 €</a:t>
                      </a:r>
                      <a:endParaRPr lang="fr-FR" dirty="0"/>
                    </a:p>
                  </a:txBody>
                  <a:tcPr anchor="c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58590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7368" y="1916832"/>
            <a:ext cx="11665297" cy="175432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Comptes </a:t>
            </a: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Administratifs 2021 </a:t>
            </a: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 budgets de </a:t>
            </a: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zones </a:t>
            </a:r>
            <a:endPar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Image 4"/>
          <p:cNvPicPr>
            <a:picLocks noChangeAspect="1"/>
          </p:cNvPicPr>
          <p:nvPr/>
        </p:nvPicPr>
        <p:blipFill>
          <a:blip r:embed="rId3"/>
          <a:stretch>
            <a:fillRect/>
          </a:stretch>
        </p:blipFill>
        <p:spPr>
          <a:xfrm>
            <a:off x="4151784" y="332656"/>
            <a:ext cx="3249450" cy="1512168"/>
          </a:xfrm>
          <a:prstGeom prst="rect">
            <a:avLst/>
          </a:prstGeom>
        </p:spPr>
      </p:pic>
    </p:spTree>
    <p:extLst>
      <p:ext uri="{BB962C8B-B14F-4D97-AF65-F5344CB8AC3E}">
        <p14:creationId xmlns:p14="http://schemas.microsoft.com/office/powerpoint/2010/main" val="1678502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375" y="116632"/>
            <a:ext cx="10513167" cy="541378"/>
          </a:xfrm>
        </p:spPr>
        <p:style>
          <a:lnRef idx="2">
            <a:schemeClr val="accent2"/>
          </a:lnRef>
          <a:fillRef idx="1">
            <a:schemeClr val="lt1"/>
          </a:fillRef>
          <a:effectRef idx="0">
            <a:schemeClr val="accent2"/>
          </a:effectRef>
          <a:fontRef idx="minor">
            <a:schemeClr val="dk1"/>
          </a:fontRef>
        </p:style>
        <p:txBody>
          <a:bodyPr/>
          <a:lstStyle/>
          <a:p>
            <a:pPr algn="ctr"/>
            <a:r>
              <a:rPr lang="fr-FR" sz="2800" b="1" dirty="0">
                <a:solidFill>
                  <a:srgbClr val="006EC0"/>
                </a:solidFill>
              </a:rPr>
              <a:t>COMPTES ADMINISTRATIFS </a:t>
            </a:r>
            <a:r>
              <a:rPr lang="fr-FR" sz="2800" b="1" dirty="0" smtClean="0">
                <a:solidFill>
                  <a:srgbClr val="006EC0"/>
                </a:solidFill>
              </a:rPr>
              <a:t>2021</a:t>
            </a:r>
            <a:endParaRPr lang="fr-FR" sz="2800" b="1" dirty="0">
              <a:solidFill>
                <a:srgbClr val="006E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95845957"/>
              </p:ext>
            </p:extLst>
          </p:nvPr>
        </p:nvGraphicFramePr>
        <p:xfrm>
          <a:off x="479376" y="692696"/>
          <a:ext cx="10513167" cy="4336256"/>
        </p:xfrm>
        <a:graphic>
          <a:graphicData uri="http://schemas.openxmlformats.org/drawingml/2006/table">
            <a:tbl>
              <a:tblPr firstRow="1" bandRow="1">
                <a:tableStyleId>{21E4AEA4-8DFA-4A89-87EB-49C32662AFE0}</a:tableStyleId>
              </a:tblPr>
              <a:tblGrid>
                <a:gridCol w="3313240">
                  <a:extLst>
                    <a:ext uri="{9D8B030D-6E8A-4147-A177-3AD203B41FA5}">
                      <a16:colId xmlns:a16="http://schemas.microsoft.com/office/drawing/2014/main" val="20000"/>
                    </a:ext>
                  </a:extLst>
                </a:gridCol>
                <a:gridCol w="2231376">
                  <a:extLst>
                    <a:ext uri="{9D8B030D-6E8A-4147-A177-3AD203B41FA5}">
                      <a16:colId xmlns:a16="http://schemas.microsoft.com/office/drawing/2014/main" val="20001"/>
                    </a:ext>
                  </a:extLst>
                </a:gridCol>
                <a:gridCol w="2356188">
                  <a:extLst>
                    <a:ext uri="{9D8B030D-6E8A-4147-A177-3AD203B41FA5}">
                      <a16:colId xmlns:a16="http://schemas.microsoft.com/office/drawing/2014/main" val="204841864"/>
                    </a:ext>
                  </a:extLst>
                </a:gridCol>
                <a:gridCol w="2612363">
                  <a:extLst>
                    <a:ext uri="{9D8B030D-6E8A-4147-A177-3AD203B41FA5}">
                      <a16:colId xmlns:a16="http://schemas.microsoft.com/office/drawing/2014/main" val="20002"/>
                    </a:ext>
                  </a:extLst>
                </a:gridCol>
              </a:tblGrid>
              <a:tr h="532656">
                <a:tc>
                  <a:txBody>
                    <a:bodyPr/>
                    <a:lstStyle/>
                    <a:p>
                      <a:endParaRPr lang="fr-FR" sz="1800" dirty="0"/>
                    </a:p>
                  </a:txBody>
                  <a:tcPr anchor="ctr"/>
                </a:tc>
                <a:tc>
                  <a:txBody>
                    <a:bodyPr/>
                    <a:lstStyle/>
                    <a:p>
                      <a:pPr algn="ctr"/>
                      <a:r>
                        <a:rPr lang="fr-FR" sz="1800" dirty="0"/>
                        <a:t>DEFICIT</a:t>
                      </a:r>
                      <a:r>
                        <a:rPr lang="fr-FR" sz="1800" baseline="0" dirty="0"/>
                        <a:t> </a:t>
                      </a:r>
                      <a:r>
                        <a:rPr lang="fr-FR" sz="1800" baseline="0" dirty="0" smtClean="0"/>
                        <a:t>D’INVESTISSEMENT</a:t>
                      </a:r>
                      <a:endParaRPr lang="fr-FR" sz="1800" dirty="0">
                        <a:solidFill>
                          <a:srgbClr val="006EC0"/>
                        </a:solidFill>
                      </a:endParaRPr>
                    </a:p>
                  </a:txBody>
                  <a:tcPr anchor="ctr"/>
                </a:tc>
                <a:tc>
                  <a:txBody>
                    <a:bodyPr/>
                    <a:lstStyle/>
                    <a:p>
                      <a:pPr algn="ctr"/>
                      <a:r>
                        <a:rPr lang="fr-FR" sz="1800" dirty="0" smtClean="0">
                          <a:solidFill>
                            <a:schemeClr val="bg1"/>
                          </a:solidFill>
                        </a:rPr>
                        <a:t>DEFICIT D’EXPLOITATION</a:t>
                      </a:r>
                      <a:endParaRPr lang="fr-FR" sz="1800" dirty="0">
                        <a:solidFill>
                          <a:schemeClr val="bg1"/>
                        </a:solidFill>
                      </a:endParaRPr>
                    </a:p>
                  </a:txBody>
                  <a:tcPr anchor="ctr"/>
                </a:tc>
                <a:tc>
                  <a:txBody>
                    <a:bodyPr/>
                    <a:lstStyle/>
                    <a:p>
                      <a:pPr algn="ctr"/>
                      <a:r>
                        <a:rPr lang="fr-FR" sz="1800" dirty="0"/>
                        <a:t>STOCK</a:t>
                      </a:r>
                      <a:r>
                        <a:rPr lang="fr-FR" sz="1800" baseline="0" dirty="0"/>
                        <a:t> FINAL TERRAINS</a:t>
                      </a:r>
                      <a:endParaRPr lang="fr-FR" sz="1800" dirty="0">
                        <a:solidFill>
                          <a:srgbClr val="006EC0"/>
                        </a:solidFill>
                      </a:endParaRPr>
                    </a:p>
                  </a:txBody>
                  <a:tcPr anchor="ctr"/>
                </a:tc>
                <a:extLst>
                  <a:ext uri="{0D108BD9-81ED-4DB2-BD59-A6C34878D82A}">
                    <a16:rowId xmlns:a16="http://schemas.microsoft.com/office/drawing/2014/main" val="10000"/>
                  </a:ext>
                </a:extLst>
              </a:tr>
              <a:tr h="737880">
                <a:tc>
                  <a:txBody>
                    <a:bodyPr/>
                    <a:lstStyle/>
                    <a:p>
                      <a:r>
                        <a:rPr lang="fr-FR" sz="1800" dirty="0"/>
                        <a:t>CHANTEPRUNIER</a:t>
                      </a:r>
                      <a:r>
                        <a:rPr lang="fr-FR" sz="1800" baseline="0" dirty="0"/>
                        <a:t> POLE SANTE</a:t>
                      </a:r>
                      <a:endParaRPr lang="fr-FR" sz="1800" dirty="0"/>
                    </a:p>
                  </a:txBody>
                  <a:tcPr anchor="ctr"/>
                </a:tc>
                <a:tc>
                  <a:txBody>
                    <a:bodyPr/>
                    <a:lstStyle/>
                    <a:p>
                      <a:pPr algn="r"/>
                      <a:r>
                        <a:rPr lang="fr-FR" dirty="0">
                          <a:solidFill>
                            <a:srgbClr val="FF0000"/>
                          </a:solidFill>
                        </a:rPr>
                        <a:t> - </a:t>
                      </a:r>
                      <a:r>
                        <a:rPr lang="fr-FR" dirty="0" smtClean="0">
                          <a:solidFill>
                            <a:srgbClr val="FF0000"/>
                          </a:solidFill>
                        </a:rPr>
                        <a:t>1 827 509,48 €</a:t>
                      </a:r>
                      <a:endParaRPr lang="fr-FR" dirty="0">
                        <a:solidFill>
                          <a:srgbClr val="FF0000"/>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r-FR" sz="1800" dirty="0" smtClean="0">
                          <a:solidFill>
                            <a:srgbClr val="FF0000"/>
                          </a:solidFill>
                        </a:rPr>
                        <a:t>-</a:t>
                      </a:r>
                      <a:r>
                        <a:rPr lang="fr-FR" sz="1800" baseline="0" dirty="0" smtClean="0">
                          <a:solidFill>
                            <a:srgbClr val="FF0000"/>
                          </a:solidFill>
                        </a:rPr>
                        <a:t> 1 270 563,54 € </a:t>
                      </a:r>
                      <a:endParaRPr lang="fr-FR" sz="1800" dirty="0">
                        <a:solidFill>
                          <a:srgbClr val="FF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NEANT</a:t>
                      </a:r>
                      <a:endParaRPr lang="fr-FR" sz="1800" dirty="0"/>
                    </a:p>
                  </a:txBody>
                  <a:tcPr anchor="ctr"/>
                </a:tc>
                <a:extLst>
                  <a:ext uri="{0D108BD9-81ED-4DB2-BD59-A6C34878D82A}">
                    <a16:rowId xmlns:a16="http://schemas.microsoft.com/office/drawing/2014/main" val="10001"/>
                  </a:ext>
                </a:extLst>
              </a:tr>
              <a:tr h="737880">
                <a:tc>
                  <a:txBody>
                    <a:bodyPr/>
                    <a:lstStyle/>
                    <a:p>
                      <a:r>
                        <a:rPr lang="fr-FR" sz="1800" dirty="0"/>
                        <a:t>CHANTEPRUNIER POLE MULTI</a:t>
                      </a:r>
                      <a:r>
                        <a:rPr lang="fr-FR" sz="1800" baseline="0" dirty="0"/>
                        <a:t> SERVICES COMMERCIAL</a:t>
                      </a:r>
                      <a:endParaRPr lang="fr-FR" sz="1800" dirty="0"/>
                    </a:p>
                  </a:txBody>
                  <a:tcPr anchor="ctr"/>
                </a:tc>
                <a:tc>
                  <a:txBody>
                    <a:bodyPr/>
                    <a:lstStyle/>
                    <a:p>
                      <a:pPr algn="r"/>
                      <a:endParaRPr lang="fr-FR" dirty="0">
                        <a:solidFill>
                          <a:srgbClr val="FF0000"/>
                        </a:solidFill>
                      </a:endParaRPr>
                    </a:p>
                  </a:txBody>
                  <a:tcPr anchor="ctr"/>
                </a:tc>
                <a:tc>
                  <a:txBody>
                    <a:bodyPr/>
                    <a:lstStyle/>
                    <a:p>
                      <a:pPr algn="r"/>
                      <a:r>
                        <a:rPr lang="fr-FR" sz="1800" dirty="0" smtClean="0">
                          <a:solidFill>
                            <a:srgbClr val="FF0000"/>
                          </a:solidFill>
                        </a:rPr>
                        <a:t>-507 665,77 €</a:t>
                      </a:r>
                      <a:endParaRPr lang="fr-FR" sz="1800" dirty="0">
                        <a:solidFill>
                          <a:srgbClr val="FF0000"/>
                        </a:solidFill>
                      </a:endParaRPr>
                    </a:p>
                  </a:txBody>
                  <a:tcPr anchor="ctr"/>
                </a:tc>
                <a:tc>
                  <a:txBody>
                    <a:bodyPr/>
                    <a:lstStyle/>
                    <a:p>
                      <a:pPr algn="ctr"/>
                      <a:r>
                        <a:rPr lang="fr-FR" sz="1800" dirty="0" smtClean="0"/>
                        <a:t>NEANT</a:t>
                      </a:r>
                      <a:endParaRPr lang="fr-FR" sz="1800" dirty="0"/>
                    </a:p>
                  </a:txBody>
                  <a:tcPr anchor="ctr"/>
                </a:tc>
                <a:extLst>
                  <a:ext uri="{0D108BD9-81ED-4DB2-BD59-A6C34878D82A}">
                    <a16:rowId xmlns:a16="http://schemas.microsoft.com/office/drawing/2014/main" val="10002"/>
                  </a:ext>
                </a:extLst>
              </a:tr>
              <a:tr h="529848">
                <a:tc>
                  <a:txBody>
                    <a:bodyPr/>
                    <a:lstStyle/>
                    <a:p>
                      <a:r>
                        <a:rPr lang="fr-FR" sz="1800" dirty="0"/>
                        <a:t>PAS</a:t>
                      </a:r>
                      <a:r>
                        <a:rPr lang="fr-FR" sz="1800" baseline="0" dirty="0"/>
                        <a:t> DE MENC</a:t>
                      </a:r>
                      <a:endParaRPr lang="fr-FR" sz="1800" dirty="0"/>
                    </a:p>
                  </a:txBody>
                  <a:tcPr anchor="ctr"/>
                </a:tc>
                <a:tc>
                  <a:txBody>
                    <a:bodyPr/>
                    <a:lstStyle/>
                    <a:p>
                      <a:pPr algn="r"/>
                      <a:r>
                        <a:rPr lang="fr-FR" dirty="0" smtClean="0">
                          <a:solidFill>
                            <a:srgbClr val="FF0000"/>
                          </a:solidFill>
                        </a:rPr>
                        <a:t>- 203 425,05</a:t>
                      </a:r>
                      <a:endParaRPr lang="fr-FR" dirty="0">
                        <a:solidFill>
                          <a:srgbClr val="FF0000"/>
                        </a:solidFill>
                      </a:endParaRPr>
                    </a:p>
                  </a:txBody>
                  <a:tcPr anchor="ctr"/>
                </a:tc>
                <a:tc>
                  <a:txBody>
                    <a:bodyPr/>
                    <a:lstStyle/>
                    <a:p>
                      <a:pPr algn="r"/>
                      <a:r>
                        <a:rPr lang="fr-FR" sz="1800" dirty="0" smtClean="0">
                          <a:solidFill>
                            <a:srgbClr val="FF0000"/>
                          </a:solidFill>
                        </a:rPr>
                        <a:t>-25 140,00 €</a:t>
                      </a:r>
                      <a:endParaRPr lang="fr-FR" sz="1800" dirty="0">
                        <a:solidFill>
                          <a:srgbClr val="FF0000"/>
                        </a:solidFill>
                      </a:endParaRPr>
                    </a:p>
                  </a:txBody>
                  <a:tcPr anchor="ctr"/>
                </a:tc>
                <a:tc>
                  <a:txBody>
                    <a:bodyPr/>
                    <a:lstStyle/>
                    <a:p>
                      <a:pPr algn="r"/>
                      <a:r>
                        <a:rPr lang="fr-FR" sz="1800" dirty="0" smtClean="0"/>
                        <a:t>203 425,05</a:t>
                      </a:r>
                      <a:endParaRPr lang="fr-FR" sz="1800" dirty="0"/>
                    </a:p>
                  </a:txBody>
                  <a:tcPr anchor="ctr"/>
                </a:tc>
                <a:extLst>
                  <a:ext uri="{0D108BD9-81ED-4DB2-BD59-A6C34878D82A}">
                    <a16:rowId xmlns:a16="http://schemas.microsoft.com/office/drawing/2014/main" val="10003"/>
                  </a:ext>
                </a:extLst>
              </a:tr>
              <a:tr h="370840">
                <a:tc>
                  <a:txBody>
                    <a:bodyPr/>
                    <a:lstStyle/>
                    <a:p>
                      <a:r>
                        <a:rPr lang="fr-FR" sz="1800" dirty="0"/>
                        <a:t>TECHNOPARC</a:t>
                      </a:r>
                      <a:r>
                        <a:rPr lang="fr-FR" sz="1800" baseline="0" dirty="0"/>
                        <a:t> GRANDES TERRES</a:t>
                      </a:r>
                      <a:endParaRPr lang="fr-FR" sz="1800" dirty="0"/>
                    </a:p>
                  </a:txBody>
                  <a:tcPr anchor="ctr"/>
                </a:tc>
                <a:tc>
                  <a:txBody>
                    <a:bodyPr/>
                    <a:lstStyle/>
                    <a:p>
                      <a:pPr algn="r"/>
                      <a:r>
                        <a:rPr lang="fr-FR" dirty="0">
                          <a:solidFill>
                            <a:srgbClr val="FF0000"/>
                          </a:solidFill>
                        </a:rPr>
                        <a:t>- </a:t>
                      </a:r>
                      <a:r>
                        <a:rPr lang="fr-FR" dirty="0" smtClean="0">
                          <a:solidFill>
                            <a:srgbClr val="FF0000"/>
                          </a:solidFill>
                        </a:rPr>
                        <a:t>3 299 331,66</a:t>
                      </a:r>
                      <a:r>
                        <a:rPr lang="fr-FR" baseline="0" dirty="0" smtClean="0">
                          <a:solidFill>
                            <a:srgbClr val="FF0000"/>
                          </a:solidFill>
                        </a:rPr>
                        <a:t> €</a:t>
                      </a:r>
                      <a:endParaRPr lang="fr-FR" dirty="0">
                        <a:solidFill>
                          <a:srgbClr val="FF0000"/>
                        </a:solidFill>
                      </a:endParaRPr>
                    </a:p>
                  </a:txBody>
                  <a:tcPr anchor="ctr"/>
                </a:tc>
                <a:tc>
                  <a:txBody>
                    <a:bodyPr/>
                    <a:lstStyle/>
                    <a:p>
                      <a:pPr algn="r"/>
                      <a:endParaRPr lang="fr-FR" sz="1800" dirty="0"/>
                    </a:p>
                  </a:txBody>
                  <a:tcPr anchor="ctr"/>
                </a:tc>
                <a:tc>
                  <a:txBody>
                    <a:bodyPr/>
                    <a:lstStyle/>
                    <a:p>
                      <a:pPr algn="r"/>
                      <a:r>
                        <a:rPr lang="fr-FR" sz="1800" dirty="0" smtClean="0"/>
                        <a:t>3 299 331,66</a:t>
                      </a:r>
                      <a:r>
                        <a:rPr lang="fr-FR" sz="1800" baseline="0" dirty="0" smtClean="0"/>
                        <a:t> €</a:t>
                      </a:r>
                      <a:endParaRPr lang="fr-FR" sz="1800" dirty="0"/>
                    </a:p>
                  </a:txBody>
                  <a:tcPr anchor="ctr"/>
                </a:tc>
                <a:extLst>
                  <a:ext uri="{0D108BD9-81ED-4DB2-BD59-A6C34878D82A}">
                    <a16:rowId xmlns:a16="http://schemas.microsoft.com/office/drawing/2014/main" val="10004"/>
                  </a:ext>
                </a:extLst>
              </a:tr>
              <a:tr h="494640">
                <a:tc>
                  <a:txBody>
                    <a:bodyPr/>
                    <a:lstStyle/>
                    <a:p>
                      <a:r>
                        <a:rPr lang="fr-FR" sz="1800" dirty="0"/>
                        <a:t>ZA</a:t>
                      </a:r>
                      <a:r>
                        <a:rPr lang="fr-FR" sz="1800" baseline="0" dirty="0"/>
                        <a:t> ORAISON </a:t>
                      </a:r>
                      <a:endParaRPr lang="fr-FR" sz="1800" dirty="0"/>
                    </a:p>
                  </a:txBody>
                  <a:tcPr anchor="ctr"/>
                </a:tc>
                <a:tc>
                  <a:txBody>
                    <a:bodyPr/>
                    <a:lstStyle/>
                    <a:p>
                      <a:pPr algn="r"/>
                      <a:r>
                        <a:rPr lang="fr-FR" dirty="0">
                          <a:solidFill>
                            <a:srgbClr val="FF0000"/>
                          </a:solidFill>
                        </a:rPr>
                        <a:t>- </a:t>
                      </a:r>
                      <a:r>
                        <a:rPr lang="fr-FR" dirty="0" smtClean="0">
                          <a:solidFill>
                            <a:srgbClr val="FF0000"/>
                          </a:solidFill>
                        </a:rPr>
                        <a:t>283 241,31 €</a:t>
                      </a:r>
                      <a:endParaRPr lang="fr-FR" dirty="0">
                        <a:solidFill>
                          <a:srgbClr val="FF0000"/>
                        </a:solidFill>
                      </a:endParaRPr>
                    </a:p>
                  </a:txBody>
                  <a:tcPr anchor="ctr"/>
                </a:tc>
                <a:tc>
                  <a:txBody>
                    <a:bodyPr/>
                    <a:lstStyle/>
                    <a:p>
                      <a:pPr algn="r"/>
                      <a:endParaRPr lang="fr-FR" sz="1800" dirty="0"/>
                    </a:p>
                  </a:txBody>
                  <a:tcPr anchor="ctr"/>
                </a:tc>
                <a:tc>
                  <a:txBody>
                    <a:bodyPr/>
                    <a:lstStyle/>
                    <a:p>
                      <a:pPr algn="r"/>
                      <a:r>
                        <a:rPr lang="fr-FR" sz="1800" dirty="0" smtClean="0"/>
                        <a:t>487 503,81 €</a:t>
                      </a:r>
                      <a:endParaRPr lang="fr-FR" sz="1800" dirty="0"/>
                    </a:p>
                  </a:txBody>
                  <a:tcPr anchor="ctr"/>
                </a:tc>
                <a:extLst>
                  <a:ext uri="{0D108BD9-81ED-4DB2-BD59-A6C34878D82A}">
                    <a16:rowId xmlns:a16="http://schemas.microsoft.com/office/drawing/2014/main" val="10006"/>
                  </a:ext>
                </a:extLst>
              </a:tr>
              <a:tr h="555848">
                <a:tc>
                  <a:txBody>
                    <a:bodyPr/>
                    <a:lstStyle/>
                    <a:p>
                      <a:r>
                        <a:rPr lang="fr-FR" sz="1800" dirty="0"/>
                        <a:t>L’ARGENTIERE II ROUMOULES</a:t>
                      </a:r>
                    </a:p>
                  </a:txBody>
                  <a:tcPr anchor="ctr"/>
                </a:tc>
                <a:tc>
                  <a:txBody>
                    <a:bodyPr/>
                    <a:lstStyle/>
                    <a:p>
                      <a:pPr algn="r"/>
                      <a:r>
                        <a:rPr lang="fr-FR" dirty="0">
                          <a:solidFill>
                            <a:srgbClr val="FF0000"/>
                          </a:solidFill>
                        </a:rPr>
                        <a:t>- 195 </a:t>
                      </a:r>
                      <a:r>
                        <a:rPr lang="fr-FR" dirty="0" smtClean="0">
                          <a:solidFill>
                            <a:srgbClr val="FF0000"/>
                          </a:solidFill>
                        </a:rPr>
                        <a:t>288,74 €</a:t>
                      </a:r>
                      <a:endParaRPr lang="fr-FR" dirty="0">
                        <a:solidFill>
                          <a:srgbClr val="FF0000"/>
                        </a:solidFill>
                      </a:endParaRPr>
                    </a:p>
                  </a:txBody>
                  <a:tcPr anchor="ctr"/>
                </a:tc>
                <a:tc>
                  <a:txBody>
                    <a:bodyPr/>
                    <a:lstStyle/>
                    <a:p>
                      <a:pPr algn="r"/>
                      <a:endParaRPr lang="fr-FR" sz="1800" dirty="0"/>
                    </a:p>
                  </a:txBody>
                  <a:tcPr anchor="ctr"/>
                </a:tc>
                <a:tc>
                  <a:txBody>
                    <a:bodyPr/>
                    <a:lstStyle/>
                    <a:p>
                      <a:pPr algn="r"/>
                      <a:r>
                        <a:rPr lang="fr-FR" sz="1800" dirty="0"/>
                        <a:t>195 </a:t>
                      </a:r>
                      <a:r>
                        <a:rPr lang="fr-FR" sz="1800" dirty="0" smtClean="0"/>
                        <a:t>288,74 € </a:t>
                      </a:r>
                      <a:endParaRPr lang="fr-FR" sz="1800" dirty="0"/>
                    </a:p>
                  </a:txBody>
                  <a:tcPr anchor="ctr"/>
                </a:tc>
                <a:extLst>
                  <a:ext uri="{0D108BD9-81ED-4DB2-BD59-A6C34878D82A}">
                    <a16:rowId xmlns:a16="http://schemas.microsoft.com/office/drawing/2014/main" val="10007"/>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113171633"/>
              </p:ext>
            </p:extLst>
          </p:nvPr>
        </p:nvGraphicFramePr>
        <p:xfrm>
          <a:off x="479375" y="5209808"/>
          <a:ext cx="10513168" cy="1648192"/>
        </p:xfrm>
        <a:graphic>
          <a:graphicData uri="http://schemas.openxmlformats.org/drawingml/2006/table">
            <a:tbl>
              <a:tblPr firstRow="1" bandRow="1">
                <a:tableStyleId>{21E4AEA4-8DFA-4A89-87EB-49C32662AFE0}</a:tableStyleId>
              </a:tblPr>
              <a:tblGrid>
                <a:gridCol w="3262707">
                  <a:extLst>
                    <a:ext uri="{9D8B030D-6E8A-4147-A177-3AD203B41FA5}">
                      <a16:colId xmlns:a16="http://schemas.microsoft.com/office/drawing/2014/main" val="20000"/>
                    </a:ext>
                  </a:extLst>
                </a:gridCol>
                <a:gridCol w="2247643">
                  <a:extLst>
                    <a:ext uri="{9D8B030D-6E8A-4147-A177-3AD203B41FA5}">
                      <a16:colId xmlns:a16="http://schemas.microsoft.com/office/drawing/2014/main" val="429787634"/>
                    </a:ext>
                  </a:extLst>
                </a:gridCol>
                <a:gridCol w="2392652">
                  <a:extLst>
                    <a:ext uri="{9D8B030D-6E8A-4147-A177-3AD203B41FA5}">
                      <a16:colId xmlns:a16="http://schemas.microsoft.com/office/drawing/2014/main" val="20001"/>
                    </a:ext>
                  </a:extLst>
                </a:gridCol>
                <a:gridCol w="2610166">
                  <a:extLst>
                    <a:ext uri="{9D8B030D-6E8A-4147-A177-3AD203B41FA5}">
                      <a16:colId xmlns:a16="http://schemas.microsoft.com/office/drawing/2014/main" val="20002"/>
                    </a:ext>
                  </a:extLst>
                </a:gridCol>
              </a:tblGrid>
              <a:tr h="504056">
                <a:tc>
                  <a:txBody>
                    <a:bodyPr/>
                    <a:lstStyle/>
                    <a:p>
                      <a:endParaRPr lang="fr-FR" sz="1800" dirty="0"/>
                    </a:p>
                  </a:txBody>
                  <a:tcPr anchor="ctr"/>
                </a:tc>
                <a:tc>
                  <a:txBody>
                    <a:bodyPr/>
                    <a:lstStyle/>
                    <a:p>
                      <a:pPr algn="ctr"/>
                      <a:r>
                        <a:rPr lang="fr-FR" dirty="0" smtClean="0"/>
                        <a:t>EXCEDENT D’INVESTISSEMENT</a:t>
                      </a:r>
                      <a:endParaRPr lang="fr-FR" dirty="0"/>
                    </a:p>
                  </a:txBody>
                  <a:tcPr anchor="ctr"/>
                </a:tc>
                <a:tc>
                  <a:txBody>
                    <a:bodyPr/>
                    <a:lstStyle/>
                    <a:p>
                      <a:pPr algn="ctr"/>
                      <a:r>
                        <a:rPr lang="fr-FR" dirty="0" smtClean="0"/>
                        <a:t>EXCEDENT D‘EXPLOITATION</a:t>
                      </a:r>
                      <a:endParaRPr lang="fr-FR" dirty="0"/>
                    </a:p>
                  </a:txBody>
                  <a:tcPr anchor="ctr"/>
                </a:tc>
                <a:tc>
                  <a:txBody>
                    <a:bodyPr/>
                    <a:lstStyle/>
                    <a:p>
                      <a:pPr algn="ctr"/>
                      <a:r>
                        <a:rPr lang="fr-FR" sz="1800" dirty="0" smtClean="0"/>
                        <a:t>STOCK FINAL </a:t>
                      </a:r>
                      <a:r>
                        <a:rPr lang="fr-FR" sz="1800" dirty="0"/>
                        <a:t>TERRAINS</a:t>
                      </a:r>
                    </a:p>
                  </a:txBody>
                  <a:tcPr anchor="ctr"/>
                </a:tc>
                <a:extLst>
                  <a:ext uri="{0D108BD9-81ED-4DB2-BD59-A6C34878D82A}">
                    <a16:rowId xmlns:a16="http://schemas.microsoft.com/office/drawing/2014/main" val="10000"/>
                  </a:ext>
                </a:extLst>
              </a:tr>
              <a:tr h="504056">
                <a:tc>
                  <a:txBody>
                    <a:bodyPr/>
                    <a:lstStyle/>
                    <a:p>
                      <a:r>
                        <a:rPr lang="fr-FR" sz="1800" dirty="0"/>
                        <a:t>BASTIDE</a:t>
                      </a:r>
                      <a:r>
                        <a:rPr lang="fr-FR" sz="1800" baseline="0" dirty="0"/>
                        <a:t> BLANCHE</a:t>
                      </a:r>
                      <a:endParaRPr lang="fr-FR" sz="1800" dirty="0"/>
                    </a:p>
                  </a:txBody>
                  <a:tcPr anchor="ctr"/>
                </a:tc>
                <a:tc>
                  <a:txBody>
                    <a:bodyPr/>
                    <a:lstStyle/>
                    <a:p>
                      <a:pPr algn="r"/>
                      <a:endParaRPr lang="fr-FR" dirty="0">
                        <a:solidFill>
                          <a:srgbClr val="FF0000"/>
                        </a:solidFill>
                      </a:endParaRPr>
                    </a:p>
                  </a:txBody>
                  <a:tcPr anchor="ctr"/>
                </a:tc>
                <a:tc>
                  <a:txBody>
                    <a:bodyPr/>
                    <a:lstStyle/>
                    <a:p>
                      <a:pPr algn="r"/>
                      <a:r>
                        <a:rPr lang="fr-FR" sz="1800" dirty="0" smtClean="0"/>
                        <a:t>+ 13 094,29 €</a:t>
                      </a:r>
                      <a:endParaRPr lang="fr-FR" sz="1800" dirty="0"/>
                    </a:p>
                  </a:txBody>
                  <a:tcPr anchor="ctr"/>
                </a:tc>
                <a:tc>
                  <a:txBody>
                    <a:bodyPr/>
                    <a:lstStyle/>
                    <a:p>
                      <a:pPr algn="ctr"/>
                      <a:r>
                        <a:rPr lang="fr-FR" sz="1800" dirty="0" smtClean="0"/>
                        <a:t>NEANT</a:t>
                      </a:r>
                      <a:endParaRPr lang="fr-FR" sz="1800" dirty="0"/>
                    </a:p>
                  </a:txBody>
                  <a:tcPr anchor="ctr"/>
                </a:tc>
                <a:extLst>
                  <a:ext uri="{0D108BD9-81ED-4DB2-BD59-A6C34878D82A}">
                    <a16:rowId xmlns:a16="http://schemas.microsoft.com/office/drawing/2014/main" val="3110661547"/>
                  </a:ext>
                </a:extLst>
              </a:tr>
              <a:tr h="504056">
                <a:tc>
                  <a:txBody>
                    <a:bodyPr/>
                    <a:lstStyle/>
                    <a:p>
                      <a:r>
                        <a:rPr lang="fr-FR" sz="1800" dirty="0" err="1"/>
                        <a:t>ZA</a:t>
                      </a:r>
                      <a:r>
                        <a:rPr lang="fr-FR" sz="1800" dirty="0"/>
                        <a:t> DU MOULIN</a:t>
                      </a:r>
                    </a:p>
                  </a:txBody>
                  <a:tcPr anchor="ctr"/>
                </a:tc>
                <a:tc>
                  <a:txBody>
                    <a:bodyPr/>
                    <a:lstStyle/>
                    <a:p>
                      <a:pPr algn="r"/>
                      <a:r>
                        <a:rPr lang="fr-FR" dirty="0" smtClean="0"/>
                        <a:t>+12 948,00</a:t>
                      </a:r>
                      <a:r>
                        <a:rPr lang="fr-FR" baseline="0" dirty="0" smtClean="0"/>
                        <a:t> €</a:t>
                      </a:r>
                      <a:endParaRPr lang="fr-FR" dirty="0"/>
                    </a:p>
                  </a:txBody>
                  <a:tcPr anchor="ctr"/>
                </a:tc>
                <a:tc>
                  <a:txBody>
                    <a:bodyPr/>
                    <a:lstStyle/>
                    <a:p>
                      <a:pPr algn="r"/>
                      <a:r>
                        <a:rPr lang="fr-FR" dirty="0" smtClean="0"/>
                        <a:t>+ 47 527,57 €</a:t>
                      </a:r>
                      <a:endParaRPr lang="fr-FR" dirty="0"/>
                    </a:p>
                  </a:txBody>
                  <a:tcPr anchor="ctr"/>
                </a:tc>
                <a:tc>
                  <a:txBody>
                    <a:bodyPr/>
                    <a:lstStyle/>
                    <a:p>
                      <a:pPr algn="r"/>
                      <a:r>
                        <a:rPr lang="fr-FR" sz="1800" dirty="0"/>
                        <a:t>0,00</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0498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488310" y="0"/>
            <a:ext cx="9156700" cy="6870700"/>
          </a:xfrm>
          <a:prstGeom prst="rect">
            <a:avLst/>
          </a:prstGeom>
          <a:noFill/>
          <a:ln w="9525">
            <a:noFill/>
            <a:miter lim="800000"/>
            <a:headEnd/>
            <a:tailEnd/>
          </a:ln>
          <a:effectLst/>
        </p:spPr>
      </p:pic>
      <p:sp>
        <p:nvSpPr>
          <p:cNvPr id="6" name="Rectangle 5"/>
          <p:cNvSpPr/>
          <p:nvPr/>
        </p:nvSpPr>
        <p:spPr>
          <a:xfrm>
            <a:off x="2670642" y="1052853"/>
            <a:ext cx="7126566" cy="563231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Présentation </a:t>
            </a:r>
          </a:p>
          <a:p>
            <a:pPr algn="ct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 </a:t>
            </a: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comptes administratifs </a:t>
            </a:r>
          </a:p>
          <a:p>
            <a:pPr algn="ctr"/>
            <a:r>
              <a:rPr lang="fr-F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2021</a:t>
            </a:r>
            <a:endPar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 budgets </a:t>
            </a: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EAU AFFERMAGE</a:t>
            </a: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ASSAINISSEMENT AFFERMAGE</a:t>
            </a: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SPANC</a:t>
            </a: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EAU REGIE</a:t>
            </a:r>
          </a:p>
          <a:p>
            <a:pPr algn="ctr"/>
            <a:r>
              <a:rPr lang="fr-F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ASSAINISSEMENT REGIE</a:t>
            </a:r>
          </a:p>
        </p:txBody>
      </p:sp>
      <p:pic>
        <p:nvPicPr>
          <p:cNvPr id="7" name="Image 6"/>
          <p:cNvPicPr>
            <a:picLocks noChangeAspect="1"/>
          </p:cNvPicPr>
          <p:nvPr/>
        </p:nvPicPr>
        <p:blipFill>
          <a:blip r:embed="rId4"/>
          <a:stretch>
            <a:fillRect/>
          </a:stretch>
        </p:blipFill>
        <p:spPr>
          <a:xfrm>
            <a:off x="839416" y="0"/>
            <a:ext cx="3249450" cy="1512168"/>
          </a:xfrm>
          <a:prstGeom prst="rect">
            <a:avLst/>
          </a:prstGeom>
        </p:spPr>
      </p:pic>
    </p:spTree>
    <p:extLst>
      <p:ext uri="{BB962C8B-B14F-4D97-AF65-F5344CB8AC3E}">
        <p14:creationId xmlns:p14="http://schemas.microsoft.com/office/powerpoint/2010/main" val="1786382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3"/>
          <a:stretch>
            <a:fillRect/>
          </a:stretch>
        </p:blipFill>
        <p:spPr>
          <a:xfrm>
            <a:off x="335360" y="260648"/>
            <a:ext cx="11161240" cy="6408712"/>
          </a:xfrm>
          <a:prstGeom prst="rect">
            <a:avLst/>
          </a:prstGeom>
        </p:spPr>
      </p:pic>
    </p:spTree>
    <p:extLst>
      <p:ext uri="{BB962C8B-B14F-4D97-AF65-F5344CB8AC3E}">
        <p14:creationId xmlns:p14="http://schemas.microsoft.com/office/powerpoint/2010/main" val="3519701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60648"/>
            <a:ext cx="10945216" cy="6480719"/>
          </a:xfrm>
        </p:spPr>
        <p:txBody>
          <a:bodyPr>
            <a:normAutofit fontScale="40000" lnSpcReduction="20000"/>
          </a:bodyPr>
          <a:lstStyle/>
          <a:p>
            <a:pPr lvl="0"/>
            <a:r>
              <a:rPr lang="fr-FR" sz="3000" b="1" dirty="0" smtClean="0">
                <a:solidFill>
                  <a:srgbClr val="006EC0"/>
                </a:solidFill>
              </a:rPr>
              <a:t>Les atténuations de charges:</a:t>
            </a:r>
            <a:r>
              <a:rPr lang="fr-FR" sz="3000" dirty="0" smtClean="0"/>
              <a:t> </a:t>
            </a:r>
            <a:r>
              <a:rPr lang="fr-FR" sz="3000" dirty="0" smtClean="0">
                <a:solidFill>
                  <a:schemeClr val="dk1"/>
                </a:solidFill>
                <a:ea typeface="Calibri"/>
                <a:cs typeface="Calibri"/>
                <a:sym typeface="Calibri"/>
              </a:rPr>
              <a:t>il </a:t>
            </a:r>
            <a:r>
              <a:rPr lang="fr-FR" sz="3000" dirty="0">
                <a:solidFill>
                  <a:schemeClr val="dk1"/>
                </a:solidFill>
                <a:ea typeface="Calibri"/>
                <a:cs typeface="Calibri"/>
                <a:sym typeface="Calibri"/>
              </a:rPr>
              <a:t>s’agit des remboursements sur rémunération du personnel par les assurances, ou les décharges syndicales : poste en </a:t>
            </a:r>
            <a:r>
              <a:rPr lang="fr-FR" sz="3000" dirty="0" smtClean="0">
                <a:solidFill>
                  <a:schemeClr val="dk1"/>
                </a:solidFill>
                <a:ea typeface="Calibri"/>
                <a:cs typeface="Calibri"/>
                <a:sym typeface="Calibri"/>
              </a:rPr>
              <a:t>augmentation </a:t>
            </a:r>
            <a:r>
              <a:rPr lang="fr-FR" sz="3000" dirty="0">
                <a:solidFill>
                  <a:schemeClr val="dk1"/>
                </a:solidFill>
                <a:ea typeface="Calibri"/>
                <a:cs typeface="Calibri"/>
                <a:sym typeface="Calibri"/>
              </a:rPr>
              <a:t>par rapport à l’année dernière</a:t>
            </a:r>
            <a:r>
              <a:rPr lang="fr-FR" sz="3000" dirty="0" smtClean="0">
                <a:solidFill>
                  <a:schemeClr val="dk1"/>
                </a:solidFill>
                <a:ea typeface="Calibri"/>
                <a:cs typeface="Calibri"/>
                <a:sym typeface="Calibri"/>
              </a:rPr>
              <a:t>.</a:t>
            </a:r>
            <a:endParaRPr lang="fr-FR" sz="2800" dirty="0">
              <a:ea typeface="Calibri"/>
              <a:cs typeface="Calibri"/>
              <a:sym typeface="Calibri"/>
            </a:endParaRPr>
          </a:p>
          <a:p>
            <a:r>
              <a:rPr lang="fr-FR" sz="3000" b="1" dirty="0" smtClean="0">
                <a:solidFill>
                  <a:srgbClr val="006EC0"/>
                </a:solidFill>
              </a:rPr>
              <a:t>Les produits des services: </a:t>
            </a:r>
            <a:r>
              <a:rPr lang="fr-FR" sz="3000" dirty="0" smtClean="0">
                <a:solidFill>
                  <a:schemeClr val="tx1"/>
                </a:solidFill>
              </a:rPr>
              <a:t>en diminution de </a:t>
            </a:r>
            <a:r>
              <a:rPr lang="fr-FR" sz="3000" b="1" dirty="0" smtClean="0">
                <a:solidFill>
                  <a:schemeClr val="tx1"/>
                </a:solidFill>
              </a:rPr>
              <a:t>14,36 % </a:t>
            </a:r>
            <a:r>
              <a:rPr lang="fr-FR" sz="3000" dirty="0" smtClean="0">
                <a:solidFill>
                  <a:schemeClr val="tx1"/>
                </a:solidFill>
              </a:rPr>
              <a:t>par rapport à 2020 s’explique par:</a:t>
            </a:r>
          </a:p>
          <a:p>
            <a:pPr lvl="2"/>
            <a:r>
              <a:rPr lang="fr-FR" sz="2800" dirty="0" smtClean="0">
                <a:solidFill>
                  <a:schemeClr val="tx1"/>
                </a:solidFill>
              </a:rPr>
              <a:t>Par l’exonération de la redevances OM des campings </a:t>
            </a:r>
            <a:r>
              <a:rPr lang="fr-FR" sz="2800" dirty="0" smtClean="0">
                <a:solidFill>
                  <a:srgbClr val="FF0000"/>
                </a:solidFill>
              </a:rPr>
              <a:t>( -125 K€)</a:t>
            </a:r>
          </a:p>
          <a:p>
            <a:pPr lvl="2"/>
            <a:r>
              <a:rPr lang="fr-FR" sz="2800" dirty="0" smtClean="0">
                <a:solidFill>
                  <a:schemeClr val="tx1"/>
                </a:solidFill>
              </a:rPr>
              <a:t>Par l’augmentation des redevances culturelles (+ 92 €)</a:t>
            </a:r>
          </a:p>
          <a:p>
            <a:pPr lvl="2"/>
            <a:r>
              <a:rPr lang="fr-FR" sz="2800" dirty="0" smtClean="0">
                <a:solidFill>
                  <a:schemeClr val="tx1"/>
                </a:solidFill>
              </a:rPr>
              <a:t>Par la diminution des remboursements de la ville</a:t>
            </a:r>
            <a:r>
              <a:rPr lang="fr-FR" sz="2800" dirty="0">
                <a:solidFill>
                  <a:schemeClr val="tx1"/>
                </a:solidFill>
              </a:rPr>
              <a:t> </a:t>
            </a:r>
            <a:r>
              <a:rPr lang="fr-FR" sz="2800" dirty="0" smtClean="0">
                <a:solidFill>
                  <a:schemeClr val="tx1"/>
                </a:solidFill>
              </a:rPr>
              <a:t>de </a:t>
            </a:r>
            <a:r>
              <a:rPr lang="fr-FR" sz="2800" dirty="0">
                <a:solidFill>
                  <a:schemeClr val="tx1"/>
                </a:solidFill>
              </a:rPr>
              <a:t>Manosque au titre de la mutualisation </a:t>
            </a:r>
            <a:r>
              <a:rPr lang="fr-FR" sz="2800" dirty="0">
                <a:solidFill>
                  <a:srgbClr val="FF0000"/>
                </a:solidFill>
              </a:rPr>
              <a:t>(- 514 K€)</a:t>
            </a:r>
            <a:r>
              <a:rPr lang="fr-FR" sz="2800" dirty="0" smtClean="0">
                <a:solidFill>
                  <a:schemeClr val="tx1"/>
                </a:solidFill>
              </a:rPr>
              <a:t> </a:t>
            </a:r>
          </a:p>
          <a:p>
            <a:pPr lvl="2"/>
            <a:r>
              <a:rPr lang="fr-FR" sz="2800" dirty="0" smtClean="0">
                <a:solidFill>
                  <a:schemeClr val="tx1"/>
                </a:solidFill>
              </a:rPr>
              <a:t>Par l’augmentation du remboursement des communes au titre du service instructions des droits du sol (+82 K€)</a:t>
            </a:r>
          </a:p>
          <a:p>
            <a:pPr lvl="2"/>
            <a:r>
              <a:rPr lang="fr-FR" sz="2800" dirty="0" smtClean="0">
                <a:solidFill>
                  <a:schemeClr val="tx1"/>
                </a:solidFill>
              </a:rPr>
              <a:t>Par le fait qu’en 2020 il y avait des remboursements des communes pour l’achat de masques </a:t>
            </a:r>
            <a:r>
              <a:rPr lang="fr-FR" sz="2800" dirty="0" smtClean="0">
                <a:solidFill>
                  <a:srgbClr val="FF0000"/>
                </a:solidFill>
              </a:rPr>
              <a:t>( - 137 K€)</a:t>
            </a:r>
          </a:p>
          <a:p>
            <a:r>
              <a:rPr lang="fr-FR" sz="3000" b="1" dirty="0" smtClean="0">
                <a:solidFill>
                  <a:srgbClr val="006EC0"/>
                </a:solidFill>
              </a:rPr>
              <a:t>Les impôts et taxes: </a:t>
            </a:r>
            <a:r>
              <a:rPr lang="fr-FR" sz="3000" dirty="0" smtClean="0">
                <a:solidFill>
                  <a:schemeClr val="tx1"/>
                </a:solidFill>
              </a:rPr>
              <a:t>en diminution de </a:t>
            </a:r>
            <a:r>
              <a:rPr lang="fr-FR" sz="3000" b="1" dirty="0" smtClean="0">
                <a:solidFill>
                  <a:schemeClr val="tx1"/>
                </a:solidFill>
              </a:rPr>
              <a:t>7,37 %</a:t>
            </a:r>
            <a:r>
              <a:rPr lang="fr-FR" sz="3000" dirty="0" smtClean="0">
                <a:solidFill>
                  <a:schemeClr val="tx1"/>
                </a:solidFill>
              </a:rPr>
              <a:t> mais en progression de </a:t>
            </a:r>
            <a:r>
              <a:rPr lang="fr-FR" sz="3000" b="1" dirty="0" smtClean="0">
                <a:solidFill>
                  <a:schemeClr val="tx1"/>
                </a:solidFill>
              </a:rPr>
              <a:t>1,26 %</a:t>
            </a:r>
            <a:r>
              <a:rPr lang="fr-FR" sz="3000" dirty="0" smtClean="0">
                <a:solidFill>
                  <a:schemeClr val="tx1"/>
                </a:solidFill>
              </a:rPr>
              <a:t> (+ 560 k€) si l’on prend en compte les compensations fiscales notamment sur la baisse des impôts de production des entreprises industrielles (CFE).</a:t>
            </a:r>
          </a:p>
          <a:p>
            <a:pPr lvl="2"/>
            <a:r>
              <a:rPr lang="fr-FR" sz="2800" dirty="0" smtClean="0">
                <a:solidFill>
                  <a:schemeClr val="tx1"/>
                </a:solidFill>
              </a:rPr>
              <a:t>Baisse de rôles supplémentaires </a:t>
            </a:r>
            <a:r>
              <a:rPr lang="fr-FR" sz="2800" dirty="0" smtClean="0">
                <a:solidFill>
                  <a:srgbClr val="FF0000"/>
                </a:solidFill>
              </a:rPr>
              <a:t>-1,3 M€</a:t>
            </a:r>
          </a:p>
          <a:p>
            <a:pPr lvl="2"/>
            <a:r>
              <a:rPr lang="fr-FR" sz="2800" dirty="0" smtClean="0">
                <a:solidFill>
                  <a:schemeClr val="tx1"/>
                </a:solidFill>
              </a:rPr>
              <a:t>Augmentation de la TEOM de 810 K€ dont 702 K€ par l’effet taux (10,50 % à 11,30 %) </a:t>
            </a:r>
          </a:p>
          <a:p>
            <a:pPr lvl="2"/>
            <a:r>
              <a:rPr lang="fr-FR" sz="2800" dirty="0">
                <a:solidFill>
                  <a:schemeClr val="tx1"/>
                </a:solidFill>
              </a:rPr>
              <a:t>Du fait d’une forte progression du </a:t>
            </a:r>
            <a:r>
              <a:rPr lang="fr-FR" sz="2800" dirty="0" smtClean="0">
                <a:solidFill>
                  <a:schemeClr val="tx1"/>
                </a:solidFill>
              </a:rPr>
              <a:t>Versement Mobilité </a:t>
            </a:r>
            <a:r>
              <a:rPr lang="fr-FR" sz="2800" dirty="0">
                <a:solidFill>
                  <a:schemeClr val="tx1"/>
                </a:solidFill>
              </a:rPr>
              <a:t>pour + 302 K€ et de la </a:t>
            </a:r>
            <a:r>
              <a:rPr lang="fr-FR" sz="2800" dirty="0" smtClean="0">
                <a:solidFill>
                  <a:schemeClr val="tx1"/>
                </a:solidFill>
              </a:rPr>
              <a:t>Taxe de Séjour </a:t>
            </a:r>
            <a:r>
              <a:rPr lang="fr-FR" sz="2800" dirty="0">
                <a:solidFill>
                  <a:schemeClr val="tx1"/>
                </a:solidFill>
              </a:rPr>
              <a:t>de + 237 K€</a:t>
            </a:r>
            <a:r>
              <a:rPr lang="fr-FR" sz="2800" dirty="0"/>
              <a:t> </a:t>
            </a:r>
            <a:endParaRPr lang="fr-FR" sz="2800" dirty="0" smtClean="0"/>
          </a:p>
          <a:p>
            <a:r>
              <a:rPr lang="fr-FR" sz="3000" b="1" dirty="0" smtClean="0">
                <a:solidFill>
                  <a:srgbClr val="006EC0"/>
                </a:solidFill>
              </a:rPr>
              <a:t>Les dotations et participations: </a:t>
            </a:r>
            <a:r>
              <a:rPr lang="fr-FR" sz="3000" dirty="0" smtClean="0">
                <a:solidFill>
                  <a:schemeClr val="tx1"/>
                </a:solidFill>
              </a:rPr>
              <a:t>en augmentation de </a:t>
            </a:r>
            <a:r>
              <a:rPr lang="fr-FR" sz="3000" b="1" dirty="0" smtClean="0">
                <a:solidFill>
                  <a:schemeClr val="tx1"/>
                </a:solidFill>
              </a:rPr>
              <a:t>39,77 %</a:t>
            </a:r>
          </a:p>
          <a:p>
            <a:pPr lvl="2"/>
            <a:r>
              <a:rPr lang="fr-FR" sz="2800" b="1" dirty="0" smtClean="0"/>
              <a:t> </a:t>
            </a:r>
            <a:r>
              <a:rPr lang="fr-FR" sz="2800" b="1" dirty="0"/>
              <a:t>les compensations fiscales sur la baisse des impôts de production pour 4,25 M€, </a:t>
            </a:r>
          </a:p>
          <a:p>
            <a:pPr lvl="2"/>
            <a:r>
              <a:rPr lang="fr-FR" sz="2800" dirty="0" smtClean="0">
                <a:solidFill>
                  <a:schemeClr val="tx1"/>
                </a:solidFill>
              </a:rPr>
              <a:t> </a:t>
            </a:r>
            <a:r>
              <a:rPr lang="fr-FR" sz="2800" dirty="0">
                <a:solidFill>
                  <a:schemeClr val="tx1"/>
                </a:solidFill>
              </a:rPr>
              <a:t>la suppression des </a:t>
            </a:r>
            <a:r>
              <a:rPr lang="fr-FR" sz="2800" dirty="0" smtClean="0">
                <a:solidFill>
                  <a:schemeClr val="tx1"/>
                </a:solidFill>
              </a:rPr>
              <a:t>compensations </a:t>
            </a:r>
            <a:r>
              <a:rPr lang="fr-FR" sz="2800" dirty="0">
                <a:solidFill>
                  <a:schemeClr val="tx1"/>
                </a:solidFill>
              </a:rPr>
              <a:t>fiscales sur la TH RP </a:t>
            </a:r>
            <a:r>
              <a:rPr lang="fr-FR" sz="2800" dirty="0">
                <a:solidFill>
                  <a:srgbClr val="FF0000"/>
                </a:solidFill>
              </a:rPr>
              <a:t>– 528 K€</a:t>
            </a:r>
          </a:p>
          <a:p>
            <a:pPr lvl="2"/>
            <a:r>
              <a:rPr lang="fr-FR" sz="2800" dirty="0" smtClean="0">
                <a:solidFill>
                  <a:schemeClr val="tx1"/>
                </a:solidFill>
              </a:rPr>
              <a:t>l’augmentation </a:t>
            </a:r>
            <a:r>
              <a:rPr lang="fr-FR" sz="2800" dirty="0">
                <a:solidFill>
                  <a:schemeClr val="tx1"/>
                </a:solidFill>
              </a:rPr>
              <a:t>du FCTVA sur les dépenses d’entretien + 54 K</a:t>
            </a:r>
            <a:r>
              <a:rPr lang="fr-FR" sz="2800" dirty="0" smtClean="0">
                <a:solidFill>
                  <a:schemeClr val="tx1"/>
                </a:solidFill>
              </a:rPr>
              <a:t>€</a:t>
            </a:r>
          </a:p>
          <a:p>
            <a:pPr lvl="2"/>
            <a:r>
              <a:rPr lang="fr-FR" sz="2800" dirty="0" smtClean="0">
                <a:solidFill>
                  <a:schemeClr val="tx1"/>
                </a:solidFill>
              </a:rPr>
              <a:t>le </a:t>
            </a:r>
            <a:r>
              <a:rPr lang="fr-FR" sz="2800" dirty="0">
                <a:solidFill>
                  <a:schemeClr val="tx1"/>
                </a:solidFill>
              </a:rPr>
              <a:t>remboursement en 2020 de l’achat de masques par l’Etat pour 143 K€ </a:t>
            </a:r>
          </a:p>
          <a:p>
            <a:pPr lvl="2"/>
            <a:r>
              <a:rPr lang="fr-FR" sz="2800" dirty="0">
                <a:solidFill>
                  <a:schemeClr val="tx1"/>
                </a:solidFill>
              </a:rPr>
              <a:t>l</a:t>
            </a:r>
            <a:r>
              <a:rPr lang="fr-FR" sz="2800" dirty="0" smtClean="0">
                <a:solidFill>
                  <a:schemeClr val="tx1"/>
                </a:solidFill>
              </a:rPr>
              <a:t>es </a:t>
            </a:r>
            <a:r>
              <a:rPr lang="fr-FR" sz="2800" dirty="0">
                <a:solidFill>
                  <a:schemeClr val="tx1"/>
                </a:solidFill>
              </a:rPr>
              <a:t>dotations de l’Etat ont diminué de 9 K€ </a:t>
            </a:r>
          </a:p>
          <a:p>
            <a:pPr lvl="2"/>
            <a:r>
              <a:rPr lang="fr-FR" sz="2800" dirty="0" smtClean="0">
                <a:solidFill>
                  <a:schemeClr val="tx1"/>
                </a:solidFill>
              </a:rPr>
              <a:t>la </a:t>
            </a:r>
            <a:r>
              <a:rPr lang="fr-FR" sz="2800" dirty="0">
                <a:solidFill>
                  <a:schemeClr val="tx1"/>
                </a:solidFill>
              </a:rPr>
              <a:t>baisse de la participation de la Région au transport scolaire de </a:t>
            </a:r>
            <a:r>
              <a:rPr lang="fr-FR" sz="2800" dirty="0">
                <a:solidFill>
                  <a:srgbClr val="FF0000"/>
                </a:solidFill>
              </a:rPr>
              <a:t>-438 K€</a:t>
            </a:r>
            <a:r>
              <a:rPr lang="fr-FR" sz="2800" dirty="0">
                <a:solidFill>
                  <a:schemeClr val="tx1"/>
                </a:solidFill>
              </a:rPr>
              <a:t> (en 2020 nous avions perçu un solde de 2019 non rattaché à l’exercice</a:t>
            </a:r>
            <a:r>
              <a:rPr lang="fr-FR" sz="2800" dirty="0" smtClean="0">
                <a:solidFill>
                  <a:schemeClr val="tx1"/>
                </a:solidFill>
              </a:rPr>
              <a:t>)</a:t>
            </a:r>
            <a:endParaRPr lang="fr-FR" sz="2500" dirty="0" smtClean="0">
              <a:solidFill>
                <a:schemeClr val="tx1"/>
              </a:solidFill>
            </a:endParaRPr>
          </a:p>
          <a:p>
            <a:r>
              <a:rPr lang="fr-FR" sz="3000" b="1" dirty="0" smtClean="0">
                <a:solidFill>
                  <a:srgbClr val="006EC0"/>
                </a:solidFill>
              </a:rPr>
              <a:t>Les autres produits de gestion courante: </a:t>
            </a:r>
            <a:r>
              <a:rPr lang="fr-FR" sz="3000" dirty="0" smtClean="0">
                <a:solidFill>
                  <a:schemeClr val="tx1"/>
                </a:solidFill>
              </a:rPr>
              <a:t>en diminution de </a:t>
            </a:r>
            <a:r>
              <a:rPr lang="fr-FR" sz="3000" b="1" dirty="0" smtClean="0">
                <a:solidFill>
                  <a:schemeClr val="tx1"/>
                </a:solidFill>
              </a:rPr>
              <a:t>4,91 % </a:t>
            </a:r>
          </a:p>
          <a:p>
            <a:pPr lvl="2"/>
            <a:r>
              <a:rPr lang="fr-FR" sz="2800" dirty="0" smtClean="0">
                <a:solidFill>
                  <a:schemeClr val="tx1"/>
                </a:solidFill>
              </a:rPr>
              <a:t>la </a:t>
            </a:r>
            <a:r>
              <a:rPr lang="fr-FR" sz="2800" dirty="0">
                <a:solidFill>
                  <a:schemeClr val="tx1"/>
                </a:solidFill>
              </a:rPr>
              <a:t>bonification de recettes liées au tri sélectif et la valorisation des déchets + 47 K€ </a:t>
            </a:r>
          </a:p>
          <a:p>
            <a:pPr lvl="2"/>
            <a:r>
              <a:rPr lang="fr-FR" sz="2800" dirty="0" smtClean="0">
                <a:solidFill>
                  <a:schemeClr val="tx1"/>
                </a:solidFill>
              </a:rPr>
              <a:t>l’exonération </a:t>
            </a:r>
            <a:r>
              <a:rPr lang="fr-FR" sz="2800" dirty="0">
                <a:solidFill>
                  <a:schemeClr val="tx1"/>
                </a:solidFill>
              </a:rPr>
              <a:t>du loyer payé par la CCIT pour l’Eco-Campus </a:t>
            </a:r>
            <a:r>
              <a:rPr lang="fr-FR" sz="2800" dirty="0">
                <a:solidFill>
                  <a:srgbClr val="FF0000"/>
                </a:solidFill>
              </a:rPr>
              <a:t>- 83 K€ </a:t>
            </a:r>
            <a:r>
              <a:rPr lang="fr-FR" sz="2800" dirty="0">
                <a:solidFill>
                  <a:schemeClr val="tx1"/>
                </a:solidFill>
              </a:rPr>
              <a:t>, </a:t>
            </a:r>
          </a:p>
          <a:p>
            <a:pPr lvl="2"/>
            <a:r>
              <a:rPr lang="fr-FR" sz="2800" dirty="0" smtClean="0">
                <a:solidFill>
                  <a:schemeClr val="tx1"/>
                </a:solidFill>
              </a:rPr>
              <a:t>l’absence </a:t>
            </a:r>
            <a:r>
              <a:rPr lang="fr-FR" sz="2800" dirty="0">
                <a:solidFill>
                  <a:schemeClr val="tx1"/>
                </a:solidFill>
              </a:rPr>
              <a:t>de part variable sur le loyer du cinéma de Gréoux au centre des congrès pour </a:t>
            </a:r>
            <a:r>
              <a:rPr lang="fr-FR" sz="2800" dirty="0">
                <a:solidFill>
                  <a:srgbClr val="FF0000"/>
                </a:solidFill>
              </a:rPr>
              <a:t>- 6 K€ </a:t>
            </a:r>
            <a:r>
              <a:rPr lang="fr-FR" sz="2800" dirty="0">
                <a:solidFill>
                  <a:schemeClr val="tx1"/>
                </a:solidFill>
              </a:rPr>
              <a:t>(pas de chiffre d’affaire en 2020</a:t>
            </a:r>
            <a:r>
              <a:rPr lang="fr-FR" sz="2800" dirty="0" smtClean="0">
                <a:solidFill>
                  <a:schemeClr val="tx1"/>
                </a:solidFill>
              </a:rPr>
              <a:t>),</a:t>
            </a:r>
            <a:r>
              <a:rPr lang="fr-FR" sz="1800" dirty="0" smtClean="0"/>
              <a:t>	</a:t>
            </a:r>
            <a:endParaRPr lang="fr-FR" sz="1800" dirty="0"/>
          </a:p>
          <a:p>
            <a:pPr lvl="2"/>
            <a:endParaRPr lang="fr-FR" dirty="0">
              <a:solidFill>
                <a:schemeClr val="tx1"/>
              </a:solidFill>
            </a:endParaRPr>
          </a:p>
          <a:p>
            <a:pPr lvl="2"/>
            <a:endParaRPr lang="fr-FR" dirty="0">
              <a:solidFill>
                <a:schemeClr val="tx1"/>
              </a:solidFill>
            </a:endParaRPr>
          </a:p>
        </p:txBody>
      </p:sp>
    </p:spTree>
    <p:extLst>
      <p:ext uri="{BB962C8B-B14F-4D97-AF65-F5344CB8AC3E}">
        <p14:creationId xmlns:p14="http://schemas.microsoft.com/office/powerpoint/2010/main" val="370346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274638"/>
            <a:ext cx="10585176" cy="99412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fr-FR" b="1" dirty="0" smtClean="0">
                <a:solidFill>
                  <a:srgbClr val="006EC0"/>
                </a:solidFill>
              </a:rPr>
              <a:t>Dette budgets annexes eau et assainissement </a:t>
            </a:r>
            <a:br>
              <a:rPr lang="fr-FR" b="1" dirty="0" smtClean="0">
                <a:solidFill>
                  <a:srgbClr val="006EC0"/>
                </a:solidFill>
              </a:rPr>
            </a:br>
            <a:r>
              <a:rPr lang="fr-FR" b="1" dirty="0" smtClean="0">
                <a:solidFill>
                  <a:srgbClr val="006EC0"/>
                </a:solidFill>
              </a:rPr>
              <a:t>au 31/12/2021</a:t>
            </a:r>
            <a:endParaRPr lang="fr-FR" b="1" dirty="0">
              <a:solidFill>
                <a:srgbClr val="006E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135369610"/>
              </p:ext>
            </p:extLst>
          </p:nvPr>
        </p:nvGraphicFramePr>
        <p:xfrm>
          <a:off x="551384" y="1412776"/>
          <a:ext cx="10585176"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5055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713844648"/>
              </p:ext>
            </p:extLst>
          </p:nvPr>
        </p:nvGraphicFramePr>
        <p:xfrm>
          <a:off x="1631504" y="476672"/>
          <a:ext cx="8928992" cy="6120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386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1" y="0"/>
            <a:ext cx="10513170" cy="720080"/>
          </a:xfrm>
        </p:spPr>
        <p:style>
          <a:lnRef idx="2">
            <a:schemeClr val="accent2"/>
          </a:lnRef>
          <a:fillRef idx="1">
            <a:schemeClr val="lt1"/>
          </a:fillRef>
          <a:effectRef idx="0">
            <a:schemeClr val="accent2"/>
          </a:effectRef>
          <a:fontRef idx="minor">
            <a:schemeClr val="dk1"/>
          </a:fontRef>
        </p:style>
        <p:txBody>
          <a:bodyPr>
            <a:normAutofit/>
          </a:bodyPr>
          <a:lstStyle/>
          <a:p>
            <a:pPr algn="ctr"/>
            <a:r>
              <a:rPr lang="fr-FR" b="1" dirty="0" smtClean="0">
                <a:solidFill>
                  <a:srgbClr val="006EC0"/>
                </a:solidFill>
              </a:rPr>
              <a:t>Impôts et Taxes</a:t>
            </a:r>
            <a:endParaRPr lang="fr-FR" b="1" dirty="0">
              <a:solidFill>
                <a:srgbClr val="006EC0"/>
              </a:solidFill>
            </a:endParaRPr>
          </a:p>
        </p:txBody>
      </p:sp>
      <p:sp>
        <p:nvSpPr>
          <p:cNvPr id="3" name="Espace réservé du contenu 2"/>
          <p:cNvSpPr>
            <a:spLocks noGrp="1"/>
          </p:cNvSpPr>
          <p:nvPr>
            <p:ph idx="1"/>
          </p:nvPr>
        </p:nvSpPr>
        <p:spPr>
          <a:xfrm>
            <a:off x="1631504" y="1340768"/>
            <a:ext cx="8928992" cy="5256584"/>
          </a:xfrm>
        </p:spPr>
        <p:txBody>
          <a:bodyPr>
            <a:normAutofit/>
          </a:bodyPr>
          <a:lstStyle/>
          <a:p>
            <a:pPr>
              <a:buFont typeface="Wingdings" panose="05000000000000000000" pitchFamily="2" charset="2"/>
              <a:buChar char="Ø"/>
            </a:pPr>
            <a:endParaRPr lang="fr-FR" sz="2400" b="1" dirty="0"/>
          </a:p>
          <a:p>
            <a:pPr marL="320040" lvl="1" indent="0">
              <a:buNone/>
            </a:pPr>
            <a:endParaRPr lang="fr-FR" sz="2100" dirty="0"/>
          </a:p>
          <a:p>
            <a:pPr>
              <a:buFont typeface="Wingdings" panose="05000000000000000000" pitchFamily="2" charset="2"/>
              <a:buChar char="Ø"/>
            </a:pPr>
            <a:endParaRPr lang="fr-FR" sz="2400" dirty="0">
              <a:solidFill>
                <a:srgbClr val="FF0000"/>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665457267"/>
              </p:ext>
            </p:extLst>
          </p:nvPr>
        </p:nvGraphicFramePr>
        <p:xfrm>
          <a:off x="623391" y="901414"/>
          <a:ext cx="10513170" cy="5956587"/>
        </p:xfrm>
        <a:graphic>
          <a:graphicData uri="http://schemas.openxmlformats.org/drawingml/2006/table">
            <a:tbl>
              <a:tblPr firstRow="1" bandRow="1">
                <a:tableStyleId>{5C22544A-7EE6-4342-B048-85BDC9FD1C3A}</a:tableStyleId>
              </a:tblPr>
              <a:tblGrid>
                <a:gridCol w="2102634">
                  <a:extLst>
                    <a:ext uri="{9D8B030D-6E8A-4147-A177-3AD203B41FA5}">
                      <a16:colId xmlns:a16="http://schemas.microsoft.com/office/drawing/2014/main" val="20000"/>
                    </a:ext>
                  </a:extLst>
                </a:gridCol>
                <a:gridCol w="2102634">
                  <a:extLst>
                    <a:ext uri="{9D8B030D-6E8A-4147-A177-3AD203B41FA5}">
                      <a16:colId xmlns:a16="http://schemas.microsoft.com/office/drawing/2014/main" val="20001"/>
                    </a:ext>
                  </a:extLst>
                </a:gridCol>
                <a:gridCol w="2102634">
                  <a:extLst>
                    <a:ext uri="{9D8B030D-6E8A-4147-A177-3AD203B41FA5}">
                      <a16:colId xmlns:a16="http://schemas.microsoft.com/office/drawing/2014/main" val="20002"/>
                    </a:ext>
                  </a:extLst>
                </a:gridCol>
                <a:gridCol w="2102634">
                  <a:extLst>
                    <a:ext uri="{9D8B030D-6E8A-4147-A177-3AD203B41FA5}">
                      <a16:colId xmlns:a16="http://schemas.microsoft.com/office/drawing/2014/main" val="20003"/>
                    </a:ext>
                  </a:extLst>
                </a:gridCol>
                <a:gridCol w="2102634">
                  <a:extLst>
                    <a:ext uri="{9D8B030D-6E8A-4147-A177-3AD203B41FA5}">
                      <a16:colId xmlns:a16="http://schemas.microsoft.com/office/drawing/2014/main" val="20004"/>
                    </a:ext>
                  </a:extLst>
                </a:gridCol>
              </a:tblGrid>
              <a:tr h="422011">
                <a:tc>
                  <a:txBody>
                    <a:bodyPr/>
                    <a:lstStyle/>
                    <a:p>
                      <a:endParaRPr lang="fr-FR" dirty="0"/>
                    </a:p>
                  </a:txBody>
                  <a:tcPr/>
                </a:tc>
                <a:tc>
                  <a:txBody>
                    <a:bodyPr/>
                    <a:lstStyle/>
                    <a:p>
                      <a:pPr algn="ctr"/>
                      <a:r>
                        <a:rPr lang="fr-FR" dirty="0" smtClean="0">
                          <a:solidFill>
                            <a:srgbClr val="006EC0"/>
                          </a:solidFill>
                        </a:rPr>
                        <a:t>2021</a:t>
                      </a:r>
                      <a:endParaRPr lang="fr-FR" dirty="0">
                        <a:solidFill>
                          <a:srgbClr val="006EC0"/>
                        </a:solidFill>
                      </a:endParaRPr>
                    </a:p>
                  </a:txBody>
                  <a:tcPr/>
                </a:tc>
                <a:tc>
                  <a:txBody>
                    <a:bodyPr/>
                    <a:lstStyle/>
                    <a:p>
                      <a:pPr algn="ctr"/>
                      <a:r>
                        <a:rPr lang="fr-FR" dirty="0" smtClean="0"/>
                        <a:t>2020</a:t>
                      </a:r>
                      <a:endParaRPr lang="fr-FR" dirty="0"/>
                    </a:p>
                  </a:txBody>
                  <a:tcPr/>
                </a:tc>
                <a:tc>
                  <a:txBody>
                    <a:bodyPr/>
                    <a:lstStyle/>
                    <a:p>
                      <a:pPr algn="ctr"/>
                      <a:r>
                        <a:rPr lang="fr-FR" dirty="0" smtClean="0"/>
                        <a:t>Ecarts en €</a:t>
                      </a:r>
                      <a:endParaRPr lang="fr-FR" dirty="0"/>
                    </a:p>
                  </a:txBody>
                  <a:tcPr/>
                </a:tc>
                <a:tc>
                  <a:txBody>
                    <a:bodyPr/>
                    <a:lstStyle/>
                    <a:p>
                      <a:pPr algn="ctr"/>
                      <a:r>
                        <a:rPr lang="fr-FR" dirty="0" smtClean="0"/>
                        <a:t>Ecarts en %</a:t>
                      </a:r>
                      <a:endParaRPr lang="fr-FR" dirty="0"/>
                    </a:p>
                  </a:txBody>
                  <a:tcPr/>
                </a:tc>
                <a:extLst>
                  <a:ext uri="{0D108BD9-81ED-4DB2-BD59-A6C34878D82A}">
                    <a16:rowId xmlns:a16="http://schemas.microsoft.com/office/drawing/2014/main" val="10000"/>
                  </a:ext>
                </a:extLst>
              </a:tr>
              <a:tr h="422011">
                <a:tc>
                  <a:txBody>
                    <a:bodyPr/>
                    <a:lstStyle/>
                    <a:p>
                      <a:r>
                        <a:rPr lang="fr-FR" sz="1600" dirty="0" smtClean="0"/>
                        <a:t>CFE</a:t>
                      </a:r>
                      <a:endParaRPr lang="fr-FR" sz="1600" dirty="0"/>
                    </a:p>
                  </a:txBody>
                  <a:tcPr anchor="ctr"/>
                </a:tc>
                <a:tc>
                  <a:txBody>
                    <a:bodyPr/>
                    <a:lstStyle/>
                    <a:p>
                      <a:pPr algn="r"/>
                      <a:r>
                        <a:rPr lang="fr-FR" sz="1600" b="1" dirty="0" smtClean="0"/>
                        <a:t>10 605 833 </a:t>
                      </a:r>
                      <a:r>
                        <a:rPr lang="fr-FR" sz="1600" b="1" baseline="0" dirty="0" smtClean="0"/>
                        <a:t>€</a:t>
                      </a:r>
                      <a:endParaRPr lang="fr-FR" sz="1600" b="1" dirty="0"/>
                    </a:p>
                  </a:txBody>
                  <a:tcPr anchor="ctr"/>
                </a:tc>
                <a:tc>
                  <a:txBody>
                    <a:bodyPr/>
                    <a:lstStyle/>
                    <a:p>
                      <a:pPr algn="r"/>
                      <a:r>
                        <a:rPr lang="fr-FR" sz="1600" b="0" dirty="0" smtClean="0"/>
                        <a:t>14 608 043 </a:t>
                      </a:r>
                      <a:r>
                        <a:rPr lang="fr-FR" sz="1600" b="0" baseline="0" dirty="0" smtClean="0"/>
                        <a:t>€</a:t>
                      </a:r>
                      <a:endParaRPr lang="fr-FR" sz="1600" b="0" dirty="0"/>
                    </a:p>
                  </a:txBody>
                  <a:tcPr anchor="ctr"/>
                </a:tc>
                <a:tc>
                  <a:txBody>
                    <a:bodyPr/>
                    <a:lstStyle/>
                    <a:p>
                      <a:pPr algn="r"/>
                      <a:r>
                        <a:rPr lang="fr-FR" sz="1600" dirty="0" smtClean="0">
                          <a:solidFill>
                            <a:srgbClr val="FF0000"/>
                          </a:solidFill>
                        </a:rPr>
                        <a:t>- 4 006 210 €</a:t>
                      </a:r>
                      <a:endParaRPr lang="fr-FR" sz="1600" dirty="0">
                        <a:solidFill>
                          <a:srgbClr val="FF0000"/>
                        </a:solidFill>
                      </a:endParaRPr>
                    </a:p>
                  </a:txBody>
                  <a:tcPr anchor="ctr">
                    <a:solidFill>
                      <a:srgbClr val="FFFF00"/>
                    </a:solidFill>
                  </a:tcPr>
                </a:tc>
                <a:tc>
                  <a:txBody>
                    <a:bodyPr/>
                    <a:lstStyle/>
                    <a:p>
                      <a:pPr algn="ctr"/>
                      <a:r>
                        <a:rPr lang="fr-FR" sz="1600" baseline="0" dirty="0" smtClean="0">
                          <a:solidFill>
                            <a:srgbClr val="FF0000"/>
                          </a:solidFill>
                        </a:rPr>
                        <a:t>- 27,42 %</a:t>
                      </a:r>
                      <a:endParaRPr lang="fr-FR" sz="1600" dirty="0">
                        <a:solidFill>
                          <a:srgbClr val="FF0000"/>
                        </a:solidFill>
                      </a:endParaRPr>
                    </a:p>
                  </a:txBody>
                  <a:tcPr anchor="ctr"/>
                </a:tc>
                <a:extLst>
                  <a:ext uri="{0D108BD9-81ED-4DB2-BD59-A6C34878D82A}">
                    <a16:rowId xmlns:a16="http://schemas.microsoft.com/office/drawing/2014/main" val="10001"/>
                  </a:ext>
                </a:extLst>
              </a:tr>
              <a:tr h="422011">
                <a:tc>
                  <a:txBody>
                    <a:bodyPr/>
                    <a:lstStyle/>
                    <a:p>
                      <a:r>
                        <a:rPr lang="fr-FR" sz="1600" dirty="0" smtClean="0"/>
                        <a:t>TH </a:t>
                      </a:r>
                      <a:endParaRPr lang="fr-FR" sz="1600" dirty="0"/>
                    </a:p>
                  </a:txBody>
                  <a:tcPr anchor="ctr"/>
                </a:tc>
                <a:tc>
                  <a:txBody>
                    <a:bodyPr/>
                    <a:lstStyle/>
                    <a:p>
                      <a:pPr algn="r"/>
                      <a:r>
                        <a:rPr lang="fr-FR" sz="1600" b="1" dirty="0" smtClean="0"/>
                        <a:t>942 677 €</a:t>
                      </a:r>
                      <a:endParaRPr lang="fr-FR" sz="1600" b="1" dirty="0"/>
                    </a:p>
                  </a:txBody>
                  <a:tcPr anchor="ctr"/>
                </a:tc>
                <a:tc>
                  <a:txBody>
                    <a:bodyPr/>
                    <a:lstStyle/>
                    <a:p>
                      <a:pPr algn="r"/>
                      <a:r>
                        <a:rPr lang="fr-FR" sz="1600" b="0" dirty="0" smtClean="0"/>
                        <a:t>6 392 815 €</a:t>
                      </a:r>
                      <a:endParaRPr lang="fr-FR" sz="1600" b="0" dirty="0"/>
                    </a:p>
                  </a:txBody>
                  <a:tcPr anchor="ctr"/>
                </a:tc>
                <a:tc>
                  <a:txBody>
                    <a:bodyPr/>
                    <a:lstStyle/>
                    <a:p>
                      <a:pPr algn="r"/>
                      <a:r>
                        <a:rPr lang="fr-FR" sz="1600" dirty="0" smtClean="0">
                          <a:solidFill>
                            <a:srgbClr val="FF0000"/>
                          </a:solidFill>
                        </a:rPr>
                        <a:t>- 5 450 138 €</a:t>
                      </a:r>
                      <a:endParaRPr lang="fr-FR" sz="1600" dirty="0">
                        <a:solidFill>
                          <a:srgbClr val="FF0000"/>
                        </a:solidFill>
                      </a:endParaRPr>
                    </a:p>
                  </a:txBody>
                  <a:tcPr anchor="ctr"/>
                </a:tc>
                <a:tc>
                  <a:txBody>
                    <a:bodyPr/>
                    <a:lstStyle/>
                    <a:p>
                      <a:pPr algn="ctr"/>
                      <a:r>
                        <a:rPr lang="fr-FR" sz="1600" dirty="0" smtClean="0">
                          <a:solidFill>
                            <a:srgbClr val="FF0000"/>
                          </a:solidFill>
                        </a:rPr>
                        <a:t>- 85,25</a:t>
                      </a:r>
                      <a:r>
                        <a:rPr lang="fr-FR" sz="1600" baseline="0" dirty="0" smtClean="0">
                          <a:solidFill>
                            <a:srgbClr val="FF0000"/>
                          </a:solidFill>
                        </a:rPr>
                        <a:t> %</a:t>
                      </a:r>
                      <a:endParaRPr lang="fr-FR" sz="1600" dirty="0">
                        <a:solidFill>
                          <a:srgbClr val="FF0000"/>
                        </a:solidFill>
                      </a:endParaRPr>
                    </a:p>
                  </a:txBody>
                  <a:tcPr anchor="ctr"/>
                </a:tc>
                <a:extLst>
                  <a:ext uri="{0D108BD9-81ED-4DB2-BD59-A6C34878D82A}">
                    <a16:rowId xmlns:a16="http://schemas.microsoft.com/office/drawing/2014/main" val="10002"/>
                  </a:ext>
                </a:extLst>
              </a:tr>
              <a:tr h="422011">
                <a:tc>
                  <a:txBody>
                    <a:bodyPr/>
                    <a:lstStyle/>
                    <a:p>
                      <a:r>
                        <a:rPr lang="fr-FR" sz="1600" dirty="0" smtClean="0"/>
                        <a:t>Fraction de TVA</a:t>
                      </a:r>
                      <a:endParaRPr lang="fr-FR" sz="1600" dirty="0"/>
                    </a:p>
                  </a:txBody>
                  <a:tcPr anchor="ctr"/>
                </a:tc>
                <a:tc>
                  <a:txBody>
                    <a:bodyPr/>
                    <a:lstStyle/>
                    <a:p>
                      <a:pPr algn="r"/>
                      <a:r>
                        <a:rPr lang="fr-FR" sz="1600" b="1" dirty="0" smtClean="0"/>
                        <a:t>6 149 491 €</a:t>
                      </a:r>
                      <a:endParaRPr lang="fr-FR" sz="1600" b="1" dirty="0"/>
                    </a:p>
                  </a:txBody>
                  <a:tcPr anchor="ctr"/>
                </a:tc>
                <a:tc>
                  <a:txBody>
                    <a:bodyPr/>
                    <a:lstStyle/>
                    <a:p>
                      <a:pPr algn="r"/>
                      <a:endParaRPr lang="fr-FR" sz="1600" b="0" dirty="0"/>
                    </a:p>
                  </a:txBody>
                  <a:tcPr anchor="ctr"/>
                </a:tc>
                <a:tc>
                  <a:txBody>
                    <a:bodyPr/>
                    <a:lstStyle/>
                    <a:p>
                      <a:pPr algn="r"/>
                      <a:r>
                        <a:rPr lang="fr-FR" sz="1600" dirty="0" smtClean="0">
                          <a:solidFill>
                            <a:schemeClr val="tx1"/>
                          </a:solidFill>
                        </a:rPr>
                        <a:t>+ 6</a:t>
                      </a:r>
                      <a:r>
                        <a:rPr lang="fr-FR" sz="1600" baseline="0" dirty="0" smtClean="0">
                          <a:solidFill>
                            <a:schemeClr val="tx1"/>
                          </a:solidFill>
                        </a:rPr>
                        <a:t> 149 491 €</a:t>
                      </a:r>
                      <a:endParaRPr lang="fr-FR" sz="1600" dirty="0">
                        <a:solidFill>
                          <a:schemeClr val="tx1"/>
                        </a:solidFill>
                      </a:endParaRPr>
                    </a:p>
                  </a:txBody>
                  <a:tcPr anchor="ctr"/>
                </a:tc>
                <a:tc>
                  <a:txBody>
                    <a:bodyPr/>
                    <a:lstStyle/>
                    <a:p>
                      <a:pPr algn="ctr"/>
                      <a:r>
                        <a:rPr lang="fr-FR" sz="1600" dirty="0" smtClean="0">
                          <a:solidFill>
                            <a:schemeClr val="tx1"/>
                          </a:solidFill>
                        </a:rPr>
                        <a:t>NS</a:t>
                      </a:r>
                      <a:endParaRPr lang="fr-FR" sz="1600" dirty="0">
                        <a:solidFill>
                          <a:schemeClr val="tx1"/>
                        </a:solidFill>
                      </a:endParaRPr>
                    </a:p>
                  </a:txBody>
                  <a:tcPr anchor="ctr"/>
                </a:tc>
                <a:extLst>
                  <a:ext uri="{0D108BD9-81ED-4DB2-BD59-A6C34878D82A}">
                    <a16:rowId xmlns:a16="http://schemas.microsoft.com/office/drawing/2014/main" val="3030483561"/>
                  </a:ext>
                </a:extLst>
              </a:tr>
              <a:tr h="422011">
                <a:tc>
                  <a:txBody>
                    <a:bodyPr/>
                    <a:lstStyle/>
                    <a:p>
                      <a:r>
                        <a:rPr lang="fr-FR" sz="1600" dirty="0" smtClean="0"/>
                        <a:t>TFNB</a:t>
                      </a:r>
                      <a:r>
                        <a:rPr lang="fr-FR" sz="1600" baseline="0" dirty="0" smtClean="0"/>
                        <a:t> / TAFNB</a:t>
                      </a:r>
                      <a:endParaRPr lang="fr-FR" sz="1600" dirty="0"/>
                    </a:p>
                  </a:txBody>
                  <a:tcPr anchor="ctr"/>
                </a:tc>
                <a:tc>
                  <a:txBody>
                    <a:bodyPr/>
                    <a:lstStyle/>
                    <a:p>
                      <a:pPr algn="r"/>
                      <a:r>
                        <a:rPr lang="fr-FR" sz="1600" b="1" dirty="0" smtClean="0"/>
                        <a:t>150 156 €</a:t>
                      </a:r>
                      <a:endParaRPr lang="fr-FR" sz="1600" b="1" dirty="0"/>
                    </a:p>
                  </a:txBody>
                  <a:tcPr anchor="ctr"/>
                </a:tc>
                <a:tc>
                  <a:txBody>
                    <a:bodyPr/>
                    <a:lstStyle/>
                    <a:p>
                      <a:pPr algn="r"/>
                      <a:r>
                        <a:rPr lang="fr-FR" sz="1600" b="0" dirty="0" smtClean="0"/>
                        <a:t>148 175 €</a:t>
                      </a:r>
                      <a:endParaRPr lang="fr-FR" sz="1600" b="0" dirty="0"/>
                    </a:p>
                  </a:txBody>
                  <a:tcPr anchor="ctr"/>
                </a:tc>
                <a:tc>
                  <a:txBody>
                    <a:bodyPr/>
                    <a:lstStyle/>
                    <a:p>
                      <a:pPr algn="r"/>
                      <a:r>
                        <a:rPr lang="fr-FR" sz="1600" dirty="0" smtClean="0">
                          <a:solidFill>
                            <a:schemeClr val="tx1"/>
                          </a:solidFill>
                        </a:rPr>
                        <a:t>+ 1 981 €</a:t>
                      </a:r>
                      <a:endParaRPr lang="fr-FR" sz="1600" dirty="0">
                        <a:solidFill>
                          <a:schemeClr val="tx1"/>
                        </a:solidFill>
                      </a:endParaRPr>
                    </a:p>
                  </a:txBody>
                  <a:tcPr anchor="ctr"/>
                </a:tc>
                <a:tc>
                  <a:txBody>
                    <a:bodyPr/>
                    <a:lstStyle/>
                    <a:p>
                      <a:pPr algn="ctr"/>
                      <a:r>
                        <a:rPr lang="fr-FR" sz="1600" dirty="0" smtClean="0">
                          <a:solidFill>
                            <a:schemeClr val="tx1"/>
                          </a:solidFill>
                        </a:rPr>
                        <a:t>+ 1,34 </a:t>
                      </a:r>
                      <a:r>
                        <a:rPr lang="fr-FR" sz="1600" baseline="0" dirty="0" smtClean="0">
                          <a:solidFill>
                            <a:schemeClr val="tx1"/>
                          </a:solidFill>
                        </a:rPr>
                        <a:t>%</a:t>
                      </a:r>
                      <a:endParaRPr lang="fr-FR" sz="1600" dirty="0">
                        <a:solidFill>
                          <a:schemeClr val="tx1"/>
                        </a:solidFill>
                      </a:endParaRPr>
                    </a:p>
                  </a:txBody>
                  <a:tcPr anchor="ctr"/>
                </a:tc>
                <a:extLst>
                  <a:ext uri="{0D108BD9-81ED-4DB2-BD59-A6C34878D82A}">
                    <a16:rowId xmlns:a16="http://schemas.microsoft.com/office/drawing/2014/main" val="10003"/>
                  </a:ext>
                </a:extLst>
              </a:tr>
              <a:tr h="422011">
                <a:tc>
                  <a:txBody>
                    <a:bodyPr/>
                    <a:lstStyle/>
                    <a:p>
                      <a:r>
                        <a:rPr lang="fr-FR" sz="1600" dirty="0" smtClean="0"/>
                        <a:t>CVAE</a:t>
                      </a:r>
                      <a:endParaRPr lang="fr-FR" sz="1600" dirty="0"/>
                    </a:p>
                  </a:txBody>
                  <a:tcPr anchor="ctr"/>
                </a:tc>
                <a:tc>
                  <a:txBody>
                    <a:bodyPr/>
                    <a:lstStyle/>
                    <a:p>
                      <a:pPr algn="r"/>
                      <a:r>
                        <a:rPr lang="fr-FR" sz="1600" b="1" dirty="0" smtClean="0"/>
                        <a:t>4 505</a:t>
                      </a:r>
                      <a:r>
                        <a:rPr lang="fr-FR" sz="1600" b="1" baseline="0" dirty="0" smtClean="0"/>
                        <a:t> 858 </a:t>
                      </a:r>
                      <a:r>
                        <a:rPr lang="fr-FR" sz="1600" b="1" dirty="0" smtClean="0"/>
                        <a:t>€</a:t>
                      </a:r>
                      <a:endParaRPr lang="fr-FR" sz="1600" b="1" dirty="0"/>
                    </a:p>
                  </a:txBody>
                  <a:tcPr anchor="ctr"/>
                </a:tc>
                <a:tc>
                  <a:txBody>
                    <a:bodyPr/>
                    <a:lstStyle/>
                    <a:p>
                      <a:pPr algn="r"/>
                      <a:r>
                        <a:rPr lang="fr-FR" sz="1600" b="0" dirty="0" smtClean="0"/>
                        <a:t>4 452 930 €</a:t>
                      </a:r>
                      <a:endParaRPr lang="fr-FR" sz="1600" b="0" dirty="0"/>
                    </a:p>
                  </a:txBody>
                  <a:tcPr anchor="ctr"/>
                </a:tc>
                <a:tc>
                  <a:txBody>
                    <a:bodyPr/>
                    <a:lstStyle/>
                    <a:p>
                      <a:pPr algn="r"/>
                      <a:r>
                        <a:rPr lang="fr-FR" sz="1600" dirty="0" smtClean="0">
                          <a:solidFill>
                            <a:schemeClr val="tx1"/>
                          </a:solidFill>
                        </a:rPr>
                        <a:t>+ 52 928 €</a:t>
                      </a:r>
                      <a:endParaRPr lang="fr-FR" sz="1600" dirty="0">
                        <a:solidFill>
                          <a:schemeClr val="tx1"/>
                        </a:solidFill>
                      </a:endParaRPr>
                    </a:p>
                  </a:txBody>
                  <a:tcPr anchor="ctr"/>
                </a:tc>
                <a:tc>
                  <a:txBody>
                    <a:bodyPr/>
                    <a:lstStyle/>
                    <a:p>
                      <a:pPr algn="ctr"/>
                      <a:r>
                        <a:rPr lang="fr-FR" sz="1600" baseline="0" dirty="0" smtClean="0">
                          <a:solidFill>
                            <a:schemeClr val="tx1"/>
                          </a:solidFill>
                        </a:rPr>
                        <a:t>+ 1,19 %</a:t>
                      </a:r>
                      <a:endParaRPr lang="fr-FR" sz="1600" dirty="0">
                        <a:solidFill>
                          <a:schemeClr val="tx1"/>
                        </a:solidFill>
                      </a:endParaRPr>
                    </a:p>
                  </a:txBody>
                  <a:tcPr anchor="ctr"/>
                </a:tc>
                <a:extLst>
                  <a:ext uri="{0D108BD9-81ED-4DB2-BD59-A6C34878D82A}">
                    <a16:rowId xmlns:a16="http://schemas.microsoft.com/office/drawing/2014/main" val="10004"/>
                  </a:ext>
                </a:extLst>
              </a:tr>
              <a:tr h="422011">
                <a:tc>
                  <a:txBody>
                    <a:bodyPr/>
                    <a:lstStyle/>
                    <a:p>
                      <a:r>
                        <a:rPr lang="fr-FR" sz="1600" dirty="0" smtClean="0"/>
                        <a:t>TASCOM</a:t>
                      </a:r>
                      <a:endParaRPr lang="fr-FR" sz="1600" dirty="0"/>
                    </a:p>
                  </a:txBody>
                  <a:tcPr anchor="ctr"/>
                </a:tc>
                <a:tc>
                  <a:txBody>
                    <a:bodyPr/>
                    <a:lstStyle/>
                    <a:p>
                      <a:pPr algn="r"/>
                      <a:r>
                        <a:rPr lang="fr-FR" sz="1600" b="1" dirty="0" smtClean="0"/>
                        <a:t>1 044 329 €</a:t>
                      </a:r>
                      <a:endParaRPr lang="fr-FR" sz="1600" b="1" dirty="0"/>
                    </a:p>
                  </a:txBody>
                  <a:tcPr anchor="ctr"/>
                </a:tc>
                <a:tc>
                  <a:txBody>
                    <a:bodyPr/>
                    <a:lstStyle/>
                    <a:p>
                      <a:pPr algn="r"/>
                      <a:r>
                        <a:rPr lang="fr-FR" sz="1600" b="0" dirty="0" smtClean="0"/>
                        <a:t>1 004 567 €</a:t>
                      </a:r>
                      <a:endParaRPr lang="fr-FR" sz="1600" b="0" dirty="0"/>
                    </a:p>
                  </a:txBody>
                  <a:tcPr anchor="ctr"/>
                </a:tc>
                <a:tc>
                  <a:txBody>
                    <a:bodyPr/>
                    <a:lstStyle/>
                    <a:p>
                      <a:pPr algn="r"/>
                      <a:r>
                        <a:rPr lang="fr-FR" sz="1600" dirty="0" smtClean="0">
                          <a:solidFill>
                            <a:schemeClr val="tx1"/>
                          </a:solidFill>
                        </a:rPr>
                        <a:t>+ 39 762 € </a:t>
                      </a:r>
                      <a:endParaRPr lang="fr-FR" sz="1600" dirty="0">
                        <a:solidFill>
                          <a:schemeClr val="tx1"/>
                        </a:solidFill>
                      </a:endParaRPr>
                    </a:p>
                  </a:txBody>
                  <a:tcPr anchor="ctr"/>
                </a:tc>
                <a:tc>
                  <a:txBody>
                    <a:bodyPr/>
                    <a:lstStyle/>
                    <a:p>
                      <a:pPr algn="ctr"/>
                      <a:r>
                        <a:rPr lang="fr-FR" sz="1600" dirty="0" smtClean="0">
                          <a:solidFill>
                            <a:schemeClr val="tx1"/>
                          </a:solidFill>
                        </a:rPr>
                        <a:t>+ 3,96 </a:t>
                      </a:r>
                      <a:r>
                        <a:rPr lang="fr-FR" sz="1600" baseline="0" dirty="0" smtClean="0">
                          <a:solidFill>
                            <a:schemeClr val="tx1"/>
                          </a:solidFill>
                        </a:rPr>
                        <a:t>%</a:t>
                      </a:r>
                      <a:endParaRPr lang="fr-FR" sz="1600" dirty="0">
                        <a:solidFill>
                          <a:schemeClr val="tx1"/>
                        </a:solidFill>
                      </a:endParaRPr>
                    </a:p>
                  </a:txBody>
                  <a:tcPr anchor="ctr"/>
                </a:tc>
                <a:extLst>
                  <a:ext uri="{0D108BD9-81ED-4DB2-BD59-A6C34878D82A}">
                    <a16:rowId xmlns:a16="http://schemas.microsoft.com/office/drawing/2014/main" val="10005"/>
                  </a:ext>
                </a:extLst>
              </a:tr>
              <a:tr h="422011">
                <a:tc>
                  <a:txBody>
                    <a:bodyPr/>
                    <a:lstStyle/>
                    <a:p>
                      <a:r>
                        <a:rPr lang="fr-FR" sz="1600" dirty="0" smtClean="0"/>
                        <a:t>I.F.E.R.</a:t>
                      </a:r>
                      <a:endParaRPr lang="fr-FR" sz="1600" dirty="0"/>
                    </a:p>
                  </a:txBody>
                  <a:tcPr anchor="ctr"/>
                </a:tc>
                <a:tc>
                  <a:txBody>
                    <a:bodyPr/>
                    <a:lstStyle/>
                    <a:p>
                      <a:pPr algn="r"/>
                      <a:r>
                        <a:rPr lang="fr-FR" sz="1600" b="1" dirty="0" smtClean="0"/>
                        <a:t>2 347 078 €</a:t>
                      </a:r>
                      <a:endParaRPr lang="fr-FR" sz="1600" b="1" dirty="0"/>
                    </a:p>
                  </a:txBody>
                  <a:tcPr anchor="ctr"/>
                </a:tc>
                <a:tc>
                  <a:txBody>
                    <a:bodyPr/>
                    <a:lstStyle/>
                    <a:p>
                      <a:pPr algn="r"/>
                      <a:r>
                        <a:rPr lang="fr-FR" sz="1600" b="0" dirty="0" smtClean="0"/>
                        <a:t>2 338 179 €</a:t>
                      </a:r>
                      <a:endParaRPr lang="fr-FR" sz="1600" b="0" dirty="0"/>
                    </a:p>
                  </a:txBody>
                  <a:tcPr anchor="ctr"/>
                </a:tc>
                <a:tc>
                  <a:txBody>
                    <a:bodyPr/>
                    <a:lstStyle/>
                    <a:p>
                      <a:pPr algn="r"/>
                      <a:r>
                        <a:rPr lang="fr-FR" sz="1600" dirty="0" smtClean="0"/>
                        <a:t>+ 8 899 €</a:t>
                      </a:r>
                      <a:endParaRPr lang="fr-FR" sz="1600" dirty="0"/>
                    </a:p>
                  </a:txBody>
                  <a:tcPr anchor="ctr"/>
                </a:tc>
                <a:tc>
                  <a:txBody>
                    <a:bodyPr/>
                    <a:lstStyle/>
                    <a:p>
                      <a:pPr algn="ctr"/>
                      <a:r>
                        <a:rPr lang="fr-FR" sz="1600" dirty="0" smtClean="0"/>
                        <a:t>+</a:t>
                      </a:r>
                      <a:r>
                        <a:rPr lang="fr-FR" sz="1600" baseline="0" dirty="0" smtClean="0"/>
                        <a:t> </a:t>
                      </a:r>
                      <a:r>
                        <a:rPr lang="fr-FR" sz="1600" dirty="0" smtClean="0"/>
                        <a:t>0,38 </a:t>
                      </a:r>
                      <a:r>
                        <a:rPr lang="fr-FR" sz="1600" baseline="0" dirty="0" smtClean="0"/>
                        <a:t>%</a:t>
                      </a:r>
                      <a:endParaRPr lang="fr-FR" sz="1600" dirty="0"/>
                    </a:p>
                  </a:txBody>
                  <a:tcPr anchor="ctr"/>
                </a:tc>
                <a:extLst>
                  <a:ext uri="{0D108BD9-81ED-4DB2-BD59-A6C34878D82A}">
                    <a16:rowId xmlns:a16="http://schemas.microsoft.com/office/drawing/2014/main" val="10006"/>
                  </a:ext>
                </a:extLst>
              </a:tr>
              <a:tr h="494361">
                <a:tc>
                  <a:txBody>
                    <a:bodyPr/>
                    <a:lstStyle/>
                    <a:p>
                      <a:r>
                        <a:rPr lang="fr-FR" sz="1600" dirty="0" smtClean="0"/>
                        <a:t>T.E.O.M.</a:t>
                      </a:r>
                      <a:endParaRPr lang="fr-FR" sz="1600" dirty="0"/>
                    </a:p>
                  </a:txBody>
                  <a:tcPr anchor="ctr"/>
                </a:tc>
                <a:tc>
                  <a:txBody>
                    <a:bodyPr/>
                    <a:lstStyle/>
                    <a:p>
                      <a:pPr algn="r"/>
                      <a:r>
                        <a:rPr lang="fr-FR" sz="1600" b="1" dirty="0" smtClean="0"/>
                        <a:t>9 931</a:t>
                      </a:r>
                      <a:r>
                        <a:rPr lang="fr-FR" sz="1600" b="1" baseline="0" dirty="0" smtClean="0"/>
                        <a:t> 996 </a:t>
                      </a:r>
                      <a:r>
                        <a:rPr lang="fr-FR" sz="1600" b="1" dirty="0" smtClean="0"/>
                        <a:t>€</a:t>
                      </a:r>
                      <a:endParaRPr lang="fr-FR" sz="1600" b="1" dirty="0"/>
                    </a:p>
                  </a:txBody>
                  <a:tcPr anchor="ctr"/>
                </a:tc>
                <a:tc>
                  <a:txBody>
                    <a:bodyPr/>
                    <a:lstStyle/>
                    <a:p>
                      <a:pPr algn="r"/>
                      <a:r>
                        <a:rPr lang="fr-FR" sz="1600" b="0" dirty="0" smtClean="0"/>
                        <a:t>9 120 999 €</a:t>
                      </a:r>
                      <a:endParaRPr lang="fr-FR" sz="1600" b="0" dirty="0"/>
                    </a:p>
                  </a:txBody>
                  <a:tcPr anchor="ctr"/>
                </a:tc>
                <a:tc>
                  <a:txBody>
                    <a:bodyPr/>
                    <a:lstStyle/>
                    <a:p>
                      <a:pPr algn="r"/>
                      <a:r>
                        <a:rPr lang="fr-FR" sz="1600" dirty="0" smtClean="0"/>
                        <a:t>+ 810 997 €</a:t>
                      </a:r>
                      <a:endParaRPr lang="fr-FR" sz="1600" dirty="0"/>
                    </a:p>
                  </a:txBody>
                  <a:tcPr anchor="ctr"/>
                </a:tc>
                <a:tc>
                  <a:txBody>
                    <a:bodyPr/>
                    <a:lstStyle/>
                    <a:p>
                      <a:pPr algn="ctr"/>
                      <a:r>
                        <a:rPr lang="fr-FR" sz="1600" dirty="0" smtClean="0"/>
                        <a:t>+</a:t>
                      </a:r>
                      <a:r>
                        <a:rPr lang="fr-FR" sz="1600" baseline="0" dirty="0" smtClean="0"/>
                        <a:t>  8,89 %</a:t>
                      </a:r>
                      <a:endParaRPr lang="fr-FR" sz="1600" dirty="0"/>
                    </a:p>
                  </a:txBody>
                  <a:tcPr anchor="ctr"/>
                </a:tc>
                <a:extLst>
                  <a:ext uri="{0D108BD9-81ED-4DB2-BD59-A6C34878D82A}">
                    <a16:rowId xmlns:a16="http://schemas.microsoft.com/office/drawing/2014/main" val="10007"/>
                  </a:ext>
                </a:extLst>
              </a:tr>
              <a:tr h="422011">
                <a:tc>
                  <a:txBody>
                    <a:bodyPr/>
                    <a:lstStyle/>
                    <a:p>
                      <a:r>
                        <a:rPr lang="fr-FR" sz="1600" dirty="0" smtClean="0"/>
                        <a:t>Vers.</a:t>
                      </a:r>
                      <a:r>
                        <a:rPr lang="fr-FR" sz="1600" baseline="0" dirty="0" smtClean="0"/>
                        <a:t> Mobilité</a:t>
                      </a:r>
                      <a:endParaRPr lang="fr-FR" sz="1600" dirty="0"/>
                    </a:p>
                  </a:txBody>
                  <a:tcPr anchor="ctr">
                    <a:solidFill>
                      <a:schemeClr val="bg1"/>
                    </a:solidFill>
                  </a:tcPr>
                </a:tc>
                <a:tc>
                  <a:txBody>
                    <a:bodyPr/>
                    <a:lstStyle/>
                    <a:p>
                      <a:pPr algn="r"/>
                      <a:r>
                        <a:rPr lang="fr-FR" sz="1600" b="1" dirty="0" smtClean="0"/>
                        <a:t>1 860 722 €</a:t>
                      </a:r>
                      <a:endParaRPr lang="fr-FR" sz="1600" b="1" dirty="0"/>
                    </a:p>
                  </a:txBody>
                  <a:tcPr anchor="ctr">
                    <a:solidFill>
                      <a:schemeClr val="bg1"/>
                    </a:solidFill>
                  </a:tcPr>
                </a:tc>
                <a:tc>
                  <a:txBody>
                    <a:bodyPr/>
                    <a:lstStyle/>
                    <a:p>
                      <a:pPr algn="r"/>
                      <a:r>
                        <a:rPr lang="fr-FR" sz="1600" b="0" dirty="0" smtClean="0"/>
                        <a:t>1 557 763 €</a:t>
                      </a:r>
                      <a:endParaRPr lang="fr-FR" sz="1600" b="0" dirty="0"/>
                    </a:p>
                  </a:txBody>
                  <a:tcPr anchor="ctr">
                    <a:solidFill>
                      <a:schemeClr val="bg1"/>
                    </a:solidFill>
                  </a:tcPr>
                </a:tc>
                <a:tc>
                  <a:txBody>
                    <a:bodyPr/>
                    <a:lstStyle/>
                    <a:p>
                      <a:pPr algn="r"/>
                      <a:r>
                        <a:rPr lang="fr-FR" sz="1600" dirty="0" smtClean="0">
                          <a:solidFill>
                            <a:schemeClr val="tx1"/>
                          </a:solidFill>
                        </a:rPr>
                        <a:t>+ 302 959 €</a:t>
                      </a:r>
                      <a:endParaRPr lang="fr-FR" sz="1600" dirty="0">
                        <a:solidFill>
                          <a:schemeClr val="tx1"/>
                        </a:solidFill>
                      </a:endParaRPr>
                    </a:p>
                  </a:txBody>
                  <a:tcPr anchor="ctr">
                    <a:solidFill>
                      <a:schemeClr val="bg1"/>
                    </a:solidFill>
                  </a:tcPr>
                </a:tc>
                <a:tc>
                  <a:txBody>
                    <a:bodyPr/>
                    <a:lstStyle/>
                    <a:p>
                      <a:pPr algn="ctr"/>
                      <a:r>
                        <a:rPr lang="fr-FR" sz="1600" dirty="0" smtClean="0">
                          <a:solidFill>
                            <a:schemeClr val="tx1"/>
                          </a:solidFill>
                        </a:rPr>
                        <a:t>+ 19,45 %</a:t>
                      </a:r>
                      <a:endParaRPr lang="fr-FR" sz="1600" dirty="0">
                        <a:solidFill>
                          <a:schemeClr val="tx1"/>
                        </a:solidFill>
                      </a:endParaRPr>
                    </a:p>
                  </a:txBody>
                  <a:tcPr anchor="ctr">
                    <a:solidFill>
                      <a:schemeClr val="bg1"/>
                    </a:solidFill>
                  </a:tcPr>
                </a:tc>
                <a:extLst>
                  <a:ext uri="{0D108BD9-81ED-4DB2-BD59-A6C34878D82A}">
                    <a16:rowId xmlns:a16="http://schemas.microsoft.com/office/drawing/2014/main" val="10008"/>
                  </a:ext>
                </a:extLst>
              </a:tr>
              <a:tr h="398094">
                <a:tc>
                  <a:txBody>
                    <a:bodyPr/>
                    <a:lstStyle/>
                    <a:p>
                      <a:r>
                        <a:rPr lang="fr-FR" sz="1600" dirty="0" smtClean="0"/>
                        <a:t>Taxe de séjour</a:t>
                      </a:r>
                      <a:endParaRPr lang="fr-FR" sz="1600" dirty="0"/>
                    </a:p>
                  </a:txBody>
                  <a:tcPr anchor="ctr">
                    <a:solidFill>
                      <a:schemeClr val="bg1"/>
                    </a:solidFill>
                  </a:tcPr>
                </a:tc>
                <a:tc>
                  <a:txBody>
                    <a:bodyPr/>
                    <a:lstStyle/>
                    <a:p>
                      <a:pPr algn="r"/>
                      <a:r>
                        <a:rPr lang="fr-FR" sz="1600" b="1" dirty="0" smtClean="0"/>
                        <a:t>1</a:t>
                      </a:r>
                      <a:r>
                        <a:rPr lang="fr-FR" sz="1600" b="1" baseline="0" dirty="0" smtClean="0"/>
                        <a:t> 266 178 €</a:t>
                      </a:r>
                      <a:endParaRPr lang="fr-FR" sz="1600" b="1" dirty="0"/>
                    </a:p>
                  </a:txBody>
                  <a:tcPr anchor="ctr">
                    <a:solidFill>
                      <a:schemeClr val="bg1"/>
                    </a:solidFill>
                  </a:tcPr>
                </a:tc>
                <a:tc>
                  <a:txBody>
                    <a:bodyPr/>
                    <a:lstStyle/>
                    <a:p>
                      <a:pPr algn="r"/>
                      <a:r>
                        <a:rPr lang="fr-FR" sz="1600" b="0" dirty="0" smtClean="0"/>
                        <a:t>1</a:t>
                      </a:r>
                      <a:r>
                        <a:rPr lang="fr-FR" sz="1600" b="0" baseline="0" dirty="0" smtClean="0"/>
                        <a:t> 028 195 €</a:t>
                      </a:r>
                      <a:endParaRPr lang="fr-FR" sz="1600" b="0" dirty="0"/>
                    </a:p>
                  </a:txBody>
                  <a:tcPr anchor="ctr">
                    <a:solidFill>
                      <a:schemeClr val="bg1"/>
                    </a:solidFill>
                  </a:tcPr>
                </a:tc>
                <a:tc>
                  <a:txBody>
                    <a:bodyPr/>
                    <a:lstStyle/>
                    <a:p>
                      <a:pPr algn="r"/>
                      <a:r>
                        <a:rPr lang="fr-FR" sz="1600" dirty="0" smtClean="0">
                          <a:solidFill>
                            <a:schemeClr val="tx1"/>
                          </a:solidFill>
                        </a:rPr>
                        <a:t>+ 237 983 </a:t>
                      </a:r>
                      <a:r>
                        <a:rPr lang="fr-FR" sz="1600" baseline="0" dirty="0" smtClean="0">
                          <a:solidFill>
                            <a:schemeClr val="tx1"/>
                          </a:solidFill>
                        </a:rPr>
                        <a:t>€</a:t>
                      </a:r>
                      <a:endParaRPr lang="fr-FR" sz="1600" dirty="0">
                        <a:solidFill>
                          <a:schemeClr val="tx1"/>
                        </a:solidFill>
                      </a:endParaRPr>
                    </a:p>
                  </a:txBody>
                  <a:tcPr anchor="ctr">
                    <a:solidFill>
                      <a:schemeClr val="bg1"/>
                    </a:solidFill>
                  </a:tcPr>
                </a:tc>
                <a:tc>
                  <a:txBody>
                    <a:bodyPr/>
                    <a:lstStyle/>
                    <a:p>
                      <a:pPr algn="ctr"/>
                      <a:r>
                        <a:rPr lang="fr-FR" sz="1600" dirty="0" smtClean="0">
                          <a:solidFill>
                            <a:schemeClr val="tx1"/>
                          </a:solidFill>
                        </a:rPr>
                        <a:t>+ 23,15 %</a:t>
                      </a:r>
                      <a:endParaRPr lang="fr-FR" sz="1600" dirty="0">
                        <a:solidFill>
                          <a:schemeClr val="tx1"/>
                        </a:solidFill>
                      </a:endParaRPr>
                    </a:p>
                  </a:txBody>
                  <a:tcPr anchor="ctr">
                    <a:solidFill>
                      <a:schemeClr val="bg1"/>
                    </a:solidFill>
                  </a:tcPr>
                </a:tc>
                <a:extLst>
                  <a:ext uri="{0D108BD9-81ED-4DB2-BD59-A6C34878D82A}">
                    <a16:rowId xmlns:a16="http://schemas.microsoft.com/office/drawing/2014/main" val="10009"/>
                  </a:ext>
                </a:extLst>
              </a:tr>
              <a:tr h="422011">
                <a:tc>
                  <a:txBody>
                    <a:bodyPr/>
                    <a:lstStyle/>
                    <a:p>
                      <a:r>
                        <a:rPr lang="fr-FR" sz="1600" dirty="0" smtClean="0"/>
                        <a:t>FNGIR</a:t>
                      </a:r>
                      <a:endParaRPr lang="fr-FR" sz="1600" dirty="0"/>
                    </a:p>
                  </a:txBody>
                  <a:tcPr anchor="ctr"/>
                </a:tc>
                <a:tc>
                  <a:txBody>
                    <a:bodyPr/>
                    <a:lstStyle/>
                    <a:p>
                      <a:pPr algn="r"/>
                      <a:r>
                        <a:rPr lang="fr-FR" sz="1600" b="1" dirty="0" smtClean="0"/>
                        <a:t>779 697 </a:t>
                      </a:r>
                      <a:r>
                        <a:rPr lang="fr-FR" sz="1600" b="1" baseline="0" dirty="0" smtClean="0"/>
                        <a:t>€</a:t>
                      </a:r>
                      <a:endParaRPr lang="fr-FR" sz="1600" b="1" dirty="0"/>
                    </a:p>
                  </a:txBody>
                  <a:tcPr anchor="ctr"/>
                </a:tc>
                <a:tc>
                  <a:txBody>
                    <a:bodyPr/>
                    <a:lstStyle/>
                    <a:p>
                      <a:pPr algn="r"/>
                      <a:r>
                        <a:rPr lang="fr-FR" sz="1600" b="0" dirty="0" smtClean="0"/>
                        <a:t>779 686 </a:t>
                      </a:r>
                      <a:r>
                        <a:rPr lang="fr-FR" sz="1600" b="0" baseline="0" dirty="0" smtClean="0"/>
                        <a:t>€</a:t>
                      </a:r>
                      <a:endParaRPr lang="fr-FR" sz="1600" b="0" dirty="0"/>
                    </a:p>
                  </a:txBody>
                  <a:tcPr anchor="ctr"/>
                </a:tc>
                <a:tc>
                  <a:txBody>
                    <a:bodyPr/>
                    <a:lstStyle/>
                    <a:p>
                      <a:pPr algn="r"/>
                      <a:r>
                        <a:rPr lang="fr-FR" sz="1600" dirty="0" smtClean="0">
                          <a:solidFill>
                            <a:schemeClr val="tx1"/>
                          </a:solidFill>
                        </a:rPr>
                        <a:t>+ 11 €</a:t>
                      </a:r>
                      <a:endParaRPr lang="fr-FR" sz="1600" dirty="0">
                        <a:solidFill>
                          <a:schemeClr val="tx1"/>
                        </a:solidFill>
                      </a:endParaRPr>
                    </a:p>
                  </a:txBody>
                  <a:tcPr anchor="ctr"/>
                </a:tc>
                <a:tc>
                  <a:txBody>
                    <a:bodyPr/>
                    <a:lstStyle/>
                    <a:p>
                      <a:pPr algn="ctr"/>
                      <a:r>
                        <a:rPr lang="fr-FR" sz="1600" dirty="0" smtClean="0">
                          <a:solidFill>
                            <a:schemeClr val="tx1"/>
                          </a:solidFill>
                        </a:rPr>
                        <a:t> + 0,01 %</a:t>
                      </a:r>
                      <a:endParaRPr lang="fr-FR" sz="1600" dirty="0">
                        <a:solidFill>
                          <a:schemeClr val="tx1"/>
                        </a:solidFill>
                      </a:endParaRPr>
                    </a:p>
                  </a:txBody>
                  <a:tcPr anchor="ctr"/>
                </a:tc>
                <a:extLst>
                  <a:ext uri="{0D108BD9-81ED-4DB2-BD59-A6C34878D82A}">
                    <a16:rowId xmlns:a16="http://schemas.microsoft.com/office/drawing/2014/main" val="10010"/>
                  </a:ext>
                </a:extLst>
              </a:tr>
              <a:tr h="422011">
                <a:tc>
                  <a:txBody>
                    <a:bodyPr/>
                    <a:lstStyle/>
                    <a:p>
                      <a:r>
                        <a:rPr lang="fr-FR" sz="1600" dirty="0" smtClean="0"/>
                        <a:t>Compensations</a:t>
                      </a:r>
                      <a:endParaRPr lang="fr-FR" sz="1600" dirty="0"/>
                    </a:p>
                  </a:txBody>
                  <a:tcPr anchor="ctr"/>
                </a:tc>
                <a:tc>
                  <a:txBody>
                    <a:bodyPr/>
                    <a:lstStyle/>
                    <a:p>
                      <a:pPr algn="r"/>
                      <a:r>
                        <a:rPr lang="fr-FR" sz="1600" b="1" dirty="0" smtClean="0"/>
                        <a:t>4 989 524 €</a:t>
                      </a:r>
                      <a:endParaRPr lang="fr-FR" sz="1600" b="1" dirty="0"/>
                    </a:p>
                  </a:txBody>
                  <a:tcPr anchor="ctr"/>
                </a:tc>
                <a:tc>
                  <a:txBody>
                    <a:bodyPr/>
                    <a:lstStyle/>
                    <a:p>
                      <a:pPr algn="r"/>
                      <a:r>
                        <a:rPr lang="fr-FR" sz="1600" b="0" dirty="0" smtClean="0"/>
                        <a:t>1 250 376 €</a:t>
                      </a:r>
                      <a:endParaRPr lang="fr-FR" sz="1600" b="0" dirty="0"/>
                    </a:p>
                  </a:txBody>
                  <a:tcPr anchor="ctr"/>
                </a:tc>
                <a:tc>
                  <a:txBody>
                    <a:bodyPr/>
                    <a:lstStyle/>
                    <a:p>
                      <a:pPr algn="r"/>
                      <a:r>
                        <a:rPr lang="fr-FR" sz="1600" dirty="0" smtClean="0">
                          <a:solidFill>
                            <a:schemeClr val="tx1"/>
                          </a:solidFill>
                        </a:rPr>
                        <a:t>+ 3</a:t>
                      </a:r>
                      <a:r>
                        <a:rPr lang="fr-FR" sz="1600" baseline="0" dirty="0" smtClean="0">
                          <a:solidFill>
                            <a:schemeClr val="tx1"/>
                          </a:solidFill>
                        </a:rPr>
                        <a:t> 739 148 €</a:t>
                      </a:r>
                      <a:endParaRPr lang="fr-FR" sz="1600" dirty="0">
                        <a:solidFill>
                          <a:schemeClr val="tx1"/>
                        </a:solidFill>
                      </a:endParaRPr>
                    </a:p>
                  </a:txBody>
                  <a:tcPr anchor="ctr">
                    <a:solidFill>
                      <a:srgbClr val="FFFF00"/>
                    </a:solidFill>
                  </a:tcPr>
                </a:tc>
                <a:tc>
                  <a:txBody>
                    <a:bodyPr/>
                    <a:lstStyle/>
                    <a:p>
                      <a:pPr algn="ctr"/>
                      <a:r>
                        <a:rPr lang="fr-FR" sz="1600" dirty="0" smtClean="0">
                          <a:solidFill>
                            <a:schemeClr val="tx1"/>
                          </a:solidFill>
                        </a:rPr>
                        <a:t>+ 299,05 %</a:t>
                      </a:r>
                      <a:endParaRPr lang="fr-FR" sz="1600" dirty="0">
                        <a:solidFill>
                          <a:schemeClr val="tx1"/>
                        </a:solidFill>
                      </a:endParaRPr>
                    </a:p>
                  </a:txBody>
                  <a:tcPr anchor="ctr"/>
                </a:tc>
                <a:extLst>
                  <a:ext uri="{0D108BD9-81ED-4DB2-BD59-A6C34878D82A}">
                    <a16:rowId xmlns:a16="http://schemas.microsoft.com/office/drawing/2014/main" val="1304421699"/>
                  </a:ext>
                </a:extLst>
              </a:tr>
              <a:tr h="422011">
                <a:tc>
                  <a:txBody>
                    <a:bodyPr/>
                    <a:lstStyle/>
                    <a:p>
                      <a:r>
                        <a:rPr lang="fr-FR" sz="1600" dirty="0" smtClean="0"/>
                        <a:t>R.S</a:t>
                      </a:r>
                      <a:r>
                        <a:rPr lang="fr-FR" sz="1600" baseline="0" dirty="0" smtClean="0"/>
                        <a:t> et R.C.</a:t>
                      </a:r>
                      <a:endParaRPr lang="fr-FR" sz="1600" dirty="0"/>
                    </a:p>
                  </a:txBody>
                  <a:tcPr anchor="ctr"/>
                </a:tc>
                <a:tc>
                  <a:txBody>
                    <a:bodyPr/>
                    <a:lstStyle/>
                    <a:p>
                      <a:pPr algn="r"/>
                      <a:r>
                        <a:rPr lang="fr-FR" sz="1600" b="1" dirty="0" smtClean="0"/>
                        <a:t>89 287 €</a:t>
                      </a:r>
                      <a:endParaRPr lang="fr-FR" sz="1600" b="1" dirty="0"/>
                    </a:p>
                  </a:txBody>
                  <a:tcPr anchor="ctr"/>
                </a:tc>
                <a:tc>
                  <a:txBody>
                    <a:bodyPr/>
                    <a:lstStyle/>
                    <a:p>
                      <a:pPr algn="r"/>
                      <a:r>
                        <a:rPr lang="fr-FR" sz="1600" b="0" dirty="0" smtClean="0"/>
                        <a:t>1 426 075 €</a:t>
                      </a:r>
                      <a:endParaRPr lang="fr-FR" sz="1600" b="0" dirty="0"/>
                    </a:p>
                  </a:txBody>
                  <a:tcPr anchor="ctr"/>
                </a:tc>
                <a:tc>
                  <a:txBody>
                    <a:bodyPr/>
                    <a:lstStyle/>
                    <a:p>
                      <a:pPr algn="r"/>
                      <a:r>
                        <a:rPr lang="fr-FR" sz="1600" dirty="0" smtClean="0">
                          <a:solidFill>
                            <a:srgbClr val="FF0000"/>
                          </a:solidFill>
                        </a:rPr>
                        <a:t>- 1 336 788 €</a:t>
                      </a:r>
                      <a:endParaRPr lang="fr-FR" sz="1600" dirty="0">
                        <a:solidFill>
                          <a:srgbClr val="FF0000"/>
                        </a:solidFill>
                      </a:endParaRPr>
                    </a:p>
                  </a:txBody>
                  <a:tcPr anchor="ctr"/>
                </a:tc>
                <a:tc>
                  <a:txBody>
                    <a:bodyPr/>
                    <a:lstStyle/>
                    <a:p>
                      <a:pPr algn="ctr"/>
                      <a:r>
                        <a:rPr lang="fr-FR" sz="1600" dirty="0" smtClean="0">
                          <a:solidFill>
                            <a:srgbClr val="FF0000"/>
                          </a:solidFill>
                        </a:rPr>
                        <a:t>- 93,74 %</a:t>
                      </a:r>
                      <a:endParaRPr lang="fr-FR" sz="1600" dirty="0">
                        <a:solidFill>
                          <a:srgbClr val="FF0000"/>
                        </a:solidFill>
                      </a:endParaRPr>
                    </a:p>
                  </a:txBody>
                  <a:tcPr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67290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941278416"/>
              </p:ext>
            </p:extLst>
          </p:nvPr>
        </p:nvGraphicFramePr>
        <p:xfrm>
          <a:off x="479376" y="548680"/>
          <a:ext cx="10441160" cy="619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960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609600"/>
            <a:ext cx="10729191" cy="587152"/>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fr-FR" b="1" dirty="0" smtClean="0">
                <a:solidFill>
                  <a:srgbClr val="006EC0"/>
                </a:solidFill>
              </a:rPr>
              <a:t>Ressources fiscales nettes</a:t>
            </a:r>
            <a:endParaRPr lang="fr-FR" b="1" dirty="0">
              <a:solidFill>
                <a:srgbClr val="006E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81526717"/>
              </p:ext>
            </p:extLst>
          </p:nvPr>
        </p:nvGraphicFramePr>
        <p:xfrm>
          <a:off x="551384" y="1270000"/>
          <a:ext cx="10729192" cy="5399358"/>
        </p:xfrm>
        <a:graphic>
          <a:graphicData uri="http://schemas.openxmlformats.org/drawingml/2006/table">
            <a:tbl>
              <a:tblPr firstRow="1" lastRow="1" bandRow="1">
                <a:tableStyleId>{5C22544A-7EE6-4342-B048-85BDC9FD1C3A}</a:tableStyleId>
              </a:tblPr>
              <a:tblGrid>
                <a:gridCol w="6491611">
                  <a:extLst>
                    <a:ext uri="{9D8B030D-6E8A-4147-A177-3AD203B41FA5}">
                      <a16:colId xmlns:a16="http://schemas.microsoft.com/office/drawing/2014/main" val="20000"/>
                    </a:ext>
                  </a:extLst>
                </a:gridCol>
                <a:gridCol w="4237581">
                  <a:extLst>
                    <a:ext uri="{9D8B030D-6E8A-4147-A177-3AD203B41FA5}">
                      <a16:colId xmlns:a16="http://schemas.microsoft.com/office/drawing/2014/main" val="20001"/>
                    </a:ext>
                  </a:extLst>
                </a:gridCol>
              </a:tblGrid>
              <a:tr h="393078">
                <a:tc>
                  <a:txBody>
                    <a:bodyPr/>
                    <a:lstStyle/>
                    <a:p>
                      <a:r>
                        <a:rPr lang="fr-FR" dirty="0" smtClean="0"/>
                        <a:t>Produits des Impôts et Taxes et</a:t>
                      </a:r>
                      <a:r>
                        <a:rPr lang="fr-FR" baseline="0" dirty="0" smtClean="0"/>
                        <a:t> compensations</a:t>
                      </a:r>
                      <a:endParaRPr lang="fr-FR" dirty="0"/>
                    </a:p>
                  </a:txBody>
                  <a:tcPr/>
                </a:tc>
                <a:tc>
                  <a:txBody>
                    <a:bodyPr/>
                    <a:lstStyle/>
                    <a:p>
                      <a:pPr algn="r"/>
                      <a:r>
                        <a:rPr lang="fr-FR" dirty="0" smtClean="0"/>
                        <a:t>44 945 441 €</a:t>
                      </a:r>
                      <a:endParaRPr lang="fr-FR" dirty="0"/>
                    </a:p>
                  </a:txBody>
                  <a:tcPr/>
                </a:tc>
                <a:extLst>
                  <a:ext uri="{0D108BD9-81ED-4DB2-BD59-A6C34878D82A}">
                    <a16:rowId xmlns:a16="http://schemas.microsoft.com/office/drawing/2014/main" val="10000"/>
                  </a:ext>
                </a:extLst>
              </a:tr>
              <a:tr h="398537">
                <a:tc>
                  <a:txBody>
                    <a:bodyPr/>
                    <a:lstStyle/>
                    <a:p>
                      <a:r>
                        <a:rPr lang="fr-FR" sz="1600" dirty="0" smtClean="0"/>
                        <a:t>Attributions de compensations</a:t>
                      </a:r>
                      <a:r>
                        <a:rPr lang="fr-FR" sz="1600" baseline="0" dirty="0" smtClean="0"/>
                        <a:t> en faveur de la DLVA </a:t>
                      </a:r>
                      <a:endParaRPr lang="fr-FR" sz="1600" dirty="0"/>
                    </a:p>
                  </a:txBody>
                  <a:tcPr/>
                </a:tc>
                <a:tc>
                  <a:txBody>
                    <a:bodyPr/>
                    <a:lstStyle/>
                    <a:p>
                      <a:pPr algn="r"/>
                      <a:r>
                        <a:rPr lang="fr-FR" sz="1600" dirty="0" smtClean="0"/>
                        <a:t>+ 276 715 €</a:t>
                      </a:r>
                      <a:endParaRPr lang="fr-FR" sz="1600" dirty="0"/>
                    </a:p>
                  </a:txBody>
                  <a:tcPr/>
                </a:tc>
                <a:extLst>
                  <a:ext uri="{0D108BD9-81ED-4DB2-BD59-A6C34878D82A}">
                    <a16:rowId xmlns:a16="http://schemas.microsoft.com/office/drawing/2014/main" val="10001"/>
                  </a:ext>
                </a:extLst>
              </a:tr>
              <a:tr h="398537">
                <a:tc>
                  <a:txBody>
                    <a:bodyPr/>
                    <a:lstStyle/>
                    <a:p>
                      <a:r>
                        <a:rPr lang="fr-FR" sz="1600" dirty="0" smtClean="0"/>
                        <a:t>Attributions de compensations</a:t>
                      </a:r>
                      <a:r>
                        <a:rPr lang="fr-FR" sz="1600" baseline="0" dirty="0" smtClean="0"/>
                        <a:t> en faveur des communes</a:t>
                      </a:r>
                      <a:endParaRPr lang="fr-FR" sz="1600" dirty="0"/>
                    </a:p>
                  </a:txBody>
                  <a:tcPr/>
                </a:tc>
                <a:tc>
                  <a:txBody>
                    <a:bodyPr/>
                    <a:lstStyle/>
                    <a:p>
                      <a:pPr algn="r"/>
                      <a:r>
                        <a:rPr lang="fr-FR" sz="1600" dirty="0" smtClean="0">
                          <a:solidFill>
                            <a:srgbClr val="FF0000"/>
                          </a:solidFill>
                        </a:rPr>
                        <a:t>- 12 090 676 €</a:t>
                      </a:r>
                      <a:endParaRPr lang="fr-FR" sz="1600" dirty="0">
                        <a:solidFill>
                          <a:srgbClr val="FF0000"/>
                        </a:solidFill>
                      </a:endParaRPr>
                    </a:p>
                  </a:txBody>
                  <a:tcPr/>
                </a:tc>
                <a:extLst>
                  <a:ext uri="{0D108BD9-81ED-4DB2-BD59-A6C34878D82A}">
                    <a16:rowId xmlns:a16="http://schemas.microsoft.com/office/drawing/2014/main" val="10002"/>
                  </a:ext>
                </a:extLst>
              </a:tr>
              <a:tr h="398537">
                <a:tc>
                  <a:txBody>
                    <a:bodyPr/>
                    <a:lstStyle/>
                    <a:p>
                      <a:r>
                        <a:rPr lang="fr-FR" sz="1600" dirty="0" smtClean="0"/>
                        <a:t>Dotation</a:t>
                      </a:r>
                      <a:r>
                        <a:rPr lang="fr-FR" sz="1600" baseline="0" dirty="0" smtClean="0"/>
                        <a:t> de Solidarité Communale</a:t>
                      </a:r>
                      <a:endParaRPr lang="fr-FR" sz="1600" dirty="0"/>
                    </a:p>
                  </a:txBody>
                  <a:tcPr/>
                </a:tc>
                <a:tc>
                  <a:txBody>
                    <a:bodyPr/>
                    <a:lstStyle/>
                    <a:p>
                      <a:pPr algn="r"/>
                      <a:r>
                        <a:rPr lang="fr-FR" sz="1600" dirty="0" smtClean="0">
                          <a:solidFill>
                            <a:srgbClr val="FF0000"/>
                          </a:solidFill>
                        </a:rPr>
                        <a:t>- 800</a:t>
                      </a:r>
                      <a:r>
                        <a:rPr lang="fr-FR" sz="1600" baseline="0" dirty="0" smtClean="0">
                          <a:solidFill>
                            <a:srgbClr val="FF0000"/>
                          </a:solidFill>
                        </a:rPr>
                        <a:t> 000 </a:t>
                      </a:r>
                      <a:r>
                        <a:rPr lang="fr-FR" sz="1600" dirty="0" smtClean="0">
                          <a:solidFill>
                            <a:srgbClr val="FF0000"/>
                          </a:solidFill>
                        </a:rPr>
                        <a:t>€</a:t>
                      </a:r>
                      <a:endParaRPr lang="fr-FR" sz="1600" dirty="0">
                        <a:solidFill>
                          <a:srgbClr val="FF0000"/>
                        </a:solidFill>
                      </a:endParaRPr>
                    </a:p>
                  </a:txBody>
                  <a:tcPr/>
                </a:tc>
                <a:extLst>
                  <a:ext uri="{0D108BD9-81ED-4DB2-BD59-A6C34878D82A}">
                    <a16:rowId xmlns:a16="http://schemas.microsoft.com/office/drawing/2014/main" val="10003"/>
                  </a:ext>
                </a:extLst>
              </a:tr>
              <a:tr h="398537">
                <a:tc>
                  <a:txBody>
                    <a:bodyPr/>
                    <a:lstStyle/>
                    <a:p>
                      <a:r>
                        <a:rPr lang="fr-FR" sz="1600" dirty="0" smtClean="0"/>
                        <a:t>FPIC (dont</a:t>
                      </a:r>
                      <a:r>
                        <a:rPr lang="fr-FR" sz="1600" baseline="0" dirty="0" smtClean="0"/>
                        <a:t> 241 623 € prise en charge de la part communes)</a:t>
                      </a:r>
                      <a:endParaRPr lang="fr-FR" sz="1600" dirty="0"/>
                    </a:p>
                  </a:txBody>
                  <a:tcPr>
                    <a:solidFill>
                      <a:schemeClr val="bg1"/>
                    </a:solidFill>
                  </a:tcPr>
                </a:tc>
                <a:tc>
                  <a:txBody>
                    <a:bodyPr/>
                    <a:lstStyle/>
                    <a:p>
                      <a:pPr algn="r"/>
                      <a:r>
                        <a:rPr lang="fr-FR" sz="1600" dirty="0" smtClean="0">
                          <a:solidFill>
                            <a:srgbClr val="FF0000"/>
                          </a:solidFill>
                        </a:rPr>
                        <a:t>- 890 554 €</a:t>
                      </a:r>
                      <a:endParaRPr lang="fr-FR" sz="1600" dirty="0">
                        <a:solidFill>
                          <a:srgbClr val="FF0000"/>
                        </a:solidFill>
                      </a:endParaRPr>
                    </a:p>
                  </a:txBody>
                  <a:tcPr/>
                </a:tc>
                <a:extLst>
                  <a:ext uri="{0D108BD9-81ED-4DB2-BD59-A6C34878D82A}">
                    <a16:rowId xmlns:a16="http://schemas.microsoft.com/office/drawing/2014/main" val="10005"/>
                  </a:ext>
                </a:extLst>
              </a:tr>
              <a:tr h="398537">
                <a:tc>
                  <a:txBody>
                    <a:bodyPr/>
                    <a:lstStyle/>
                    <a:p>
                      <a:r>
                        <a:rPr lang="fr-FR" sz="1600" dirty="0" smtClean="0"/>
                        <a:t>Restitutions taxes (VT et autres impôts)</a:t>
                      </a:r>
                      <a:endParaRPr lang="fr-FR" sz="1600" dirty="0"/>
                    </a:p>
                  </a:txBody>
                  <a:tcPr/>
                </a:tc>
                <a:tc>
                  <a:txBody>
                    <a:bodyPr/>
                    <a:lstStyle/>
                    <a:p>
                      <a:pPr algn="r"/>
                      <a:r>
                        <a:rPr lang="fr-FR" sz="1600" dirty="0" smtClean="0">
                          <a:solidFill>
                            <a:srgbClr val="FF0000"/>
                          </a:solidFill>
                        </a:rPr>
                        <a:t>- 3</a:t>
                      </a:r>
                      <a:r>
                        <a:rPr lang="fr-FR" sz="1600" baseline="0" dirty="0" smtClean="0">
                          <a:solidFill>
                            <a:srgbClr val="FF0000"/>
                          </a:solidFill>
                        </a:rPr>
                        <a:t> 672 </a:t>
                      </a:r>
                      <a:r>
                        <a:rPr lang="fr-FR" sz="1600" dirty="0" smtClean="0">
                          <a:solidFill>
                            <a:srgbClr val="FF0000"/>
                          </a:solidFill>
                        </a:rPr>
                        <a:t>€</a:t>
                      </a:r>
                      <a:endParaRPr lang="fr-FR" sz="1600" dirty="0">
                        <a:solidFill>
                          <a:srgbClr val="FF0000"/>
                        </a:solidFill>
                      </a:endParaRPr>
                    </a:p>
                  </a:txBody>
                  <a:tcPr/>
                </a:tc>
                <a:extLst>
                  <a:ext uri="{0D108BD9-81ED-4DB2-BD59-A6C34878D82A}">
                    <a16:rowId xmlns:a16="http://schemas.microsoft.com/office/drawing/2014/main" val="10006"/>
                  </a:ext>
                </a:extLst>
              </a:tr>
              <a:tr h="398537">
                <a:tc>
                  <a:txBody>
                    <a:bodyPr/>
                    <a:lstStyle/>
                    <a:p>
                      <a:r>
                        <a:rPr lang="fr-FR" sz="1600" b="0" dirty="0" smtClean="0"/>
                        <a:t>Reversement taxe de séjour à l’EPIC OTC</a:t>
                      </a:r>
                      <a:endParaRPr lang="fr-FR" sz="1600" b="0" dirty="0"/>
                    </a:p>
                  </a:txBody>
                  <a:tcPr/>
                </a:tc>
                <a:tc>
                  <a:txBody>
                    <a:bodyPr/>
                    <a:lstStyle/>
                    <a:p>
                      <a:pPr algn="r"/>
                      <a:r>
                        <a:rPr lang="fr-FR" sz="1600" b="0" dirty="0" smtClean="0">
                          <a:solidFill>
                            <a:srgbClr val="FF0000"/>
                          </a:solidFill>
                        </a:rPr>
                        <a:t>- 1  000 000 €</a:t>
                      </a:r>
                      <a:endParaRPr lang="fr-FR" sz="1600" b="0" dirty="0">
                        <a:solidFill>
                          <a:srgbClr val="FF0000"/>
                        </a:solidFill>
                      </a:endParaRPr>
                    </a:p>
                  </a:txBody>
                  <a:tcPr/>
                </a:tc>
                <a:extLst>
                  <a:ext uri="{0D108BD9-81ED-4DB2-BD59-A6C34878D82A}">
                    <a16:rowId xmlns:a16="http://schemas.microsoft.com/office/drawing/2014/main" val="10007"/>
                  </a:ext>
                </a:extLst>
              </a:tr>
              <a:tr h="398537">
                <a:tc>
                  <a:txBody>
                    <a:bodyPr/>
                    <a:lstStyle/>
                    <a:p>
                      <a:r>
                        <a:rPr lang="fr-FR" sz="1600" b="0" dirty="0" smtClean="0"/>
                        <a:t>Reversement taxe e séjour perçue au CD 04 et 83</a:t>
                      </a:r>
                      <a:endParaRPr lang="fr-FR" sz="1600" b="0" dirty="0"/>
                    </a:p>
                  </a:txBody>
                  <a:tcPr/>
                </a:tc>
                <a:tc>
                  <a:txBody>
                    <a:bodyPr/>
                    <a:lstStyle/>
                    <a:p>
                      <a:pPr algn="r"/>
                      <a:r>
                        <a:rPr lang="fr-FR" sz="1600" b="0" dirty="0" smtClean="0">
                          <a:solidFill>
                            <a:srgbClr val="FF0000"/>
                          </a:solidFill>
                        </a:rPr>
                        <a:t>- 9 170 €</a:t>
                      </a:r>
                      <a:endParaRPr lang="fr-FR" sz="1600" b="0" dirty="0">
                        <a:solidFill>
                          <a:srgbClr val="FF0000"/>
                        </a:solidFill>
                      </a:endParaRPr>
                    </a:p>
                  </a:txBody>
                  <a:tcPr>
                    <a:solidFill>
                      <a:srgbClr val="F0D1CC"/>
                    </a:solidFill>
                  </a:tcPr>
                </a:tc>
                <a:extLst>
                  <a:ext uri="{0D108BD9-81ED-4DB2-BD59-A6C34878D82A}">
                    <a16:rowId xmlns:a16="http://schemas.microsoft.com/office/drawing/2014/main" val="10008"/>
                  </a:ext>
                </a:extLst>
              </a:tr>
              <a:tr h="398537">
                <a:tc>
                  <a:txBody>
                    <a:bodyPr/>
                    <a:lstStyle/>
                    <a:p>
                      <a:r>
                        <a:rPr lang="fr-FR" sz="1600" b="0" dirty="0" smtClean="0"/>
                        <a:t>Reversement</a:t>
                      </a:r>
                      <a:r>
                        <a:rPr lang="fr-FR" sz="1600" b="0" baseline="0" dirty="0" smtClean="0"/>
                        <a:t> exonération CFE entreprises tourisme</a:t>
                      </a:r>
                      <a:endParaRPr lang="fr-FR" sz="1600" b="0" dirty="0"/>
                    </a:p>
                  </a:txBody>
                  <a:tcPr/>
                </a:tc>
                <a:tc>
                  <a:txBody>
                    <a:bodyPr/>
                    <a:lstStyle/>
                    <a:p>
                      <a:pPr algn="r"/>
                      <a:r>
                        <a:rPr lang="fr-FR" sz="1600" b="0" dirty="0" smtClean="0">
                          <a:solidFill>
                            <a:srgbClr val="FF0000"/>
                          </a:solidFill>
                        </a:rPr>
                        <a:t>- 253</a:t>
                      </a:r>
                      <a:r>
                        <a:rPr lang="fr-FR" sz="1600" b="0" baseline="0" dirty="0" smtClean="0">
                          <a:solidFill>
                            <a:srgbClr val="FF0000"/>
                          </a:solidFill>
                        </a:rPr>
                        <a:t> 650 €</a:t>
                      </a:r>
                      <a:endParaRPr lang="fr-FR" sz="1600" b="0" dirty="0">
                        <a:solidFill>
                          <a:srgbClr val="FF0000"/>
                        </a:solidFill>
                      </a:endParaRPr>
                    </a:p>
                  </a:txBody>
                  <a:tcPr>
                    <a:solidFill>
                      <a:srgbClr val="FFC000"/>
                    </a:solidFill>
                  </a:tcPr>
                </a:tc>
                <a:extLst>
                  <a:ext uri="{0D108BD9-81ED-4DB2-BD59-A6C34878D82A}">
                    <a16:rowId xmlns:a16="http://schemas.microsoft.com/office/drawing/2014/main" val="2789648443"/>
                  </a:ext>
                </a:extLst>
              </a:tr>
              <a:tr h="398537">
                <a:tc>
                  <a:txBody>
                    <a:bodyPr/>
                    <a:lstStyle/>
                    <a:p>
                      <a:r>
                        <a:rPr lang="fr-FR" sz="1600" b="1" dirty="0" smtClean="0"/>
                        <a:t>Total de</a:t>
                      </a:r>
                      <a:r>
                        <a:rPr lang="fr-FR" sz="1600" b="1" baseline="0" dirty="0" smtClean="0"/>
                        <a:t> la </a:t>
                      </a:r>
                      <a:r>
                        <a:rPr lang="fr-FR" sz="1600" b="1" dirty="0" smtClean="0"/>
                        <a:t>fiscalité conservée par DLVA</a:t>
                      </a:r>
                      <a:endParaRPr lang="fr-FR" sz="1600" b="1" dirty="0"/>
                    </a:p>
                  </a:txBody>
                  <a:tcPr>
                    <a:solidFill>
                      <a:srgbClr val="FFFF00"/>
                    </a:solidFill>
                  </a:tcPr>
                </a:tc>
                <a:tc>
                  <a:txBody>
                    <a:bodyPr/>
                    <a:lstStyle/>
                    <a:p>
                      <a:pPr algn="r"/>
                      <a:r>
                        <a:rPr lang="fr-FR" sz="1600" b="1" dirty="0" smtClean="0"/>
                        <a:t>28 897 719 €</a:t>
                      </a:r>
                      <a:endParaRPr lang="fr-FR" sz="1600" b="1" dirty="0"/>
                    </a:p>
                  </a:txBody>
                  <a:tcPr>
                    <a:solidFill>
                      <a:srgbClr val="FFFF00"/>
                    </a:solidFill>
                  </a:tcPr>
                </a:tc>
                <a:extLst>
                  <a:ext uri="{0D108BD9-81ED-4DB2-BD59-A6C34878D82A}">
                    <a16:rowId xmlns:a16="http://schemas.microsoft.com/office/drawing/2014/main" val="10009"/>
                  </a:ext>
                </a:extLst>
              </a:tr>
              <a:tr h="398537">
                <a:tc>
                  <a:txBody>
                    <a:bodyPr/>
                    <a:lstStyle/>
                    <a:p>
                      <a:r>
                        <a:rPr lang="fr-FR" sz="1600" b="1" dirty="0" smtClean="0"/>
                        <a:t>Fiscalité restituée aux communes ou EPIC</a:t>
                      </a:r>
                      <a:r>
                        <a:rPr lang="fr-FR" sz="1600" b="1" baseline="0" dirty="0" smtClean="0"/>
                        <a:t> OTC</a:t>
                      </a:r>
                      <a:endParaRPr lang="fr-FR" sz="1600" b="1" dirty="0"/>
                    </a:p>
                  </a:txBody>
                  <a:tcPr/>
                </a:tc>
                <a:tc>
                  <a:txBody>
                    <a:bodyPr/>
                    <a:lstStyle/>
                    <a:p>
                      <a:pPr algn="r"/>
                      <a:r>
                        <a:rPr lang="fr-FR" sz="1600" b="1" dirty="0" smtClean="0"/>
                        <a:t>14 141 469 €</a:t>
                      </a:r>
                      <a:endParaRPr lang="fr-FR" sz="1600" b="1" dirty="0"/>
                    </a:p>
                  </a:txBody>
                  <a:tcPr>
                    <a:solidFill>
                      <a:srgbClr val="F0D1CC"/>
                    </a:solidFill>
                  </a:tcPr>
                </a:tc>
                <a:extLst>
                  <a:ext uri="{0D108BD9-81ED-4DB2-BD59-A6C34878D82A}">
                    <a16:rowId xmlns:a16="http://schemas.microsoft.com/office/drawing/2014/main" val="10011"/>
                  </a:ext>
                </a:extLst>
              </a:tr>
              <a:tr h="398537">
                <a:tc>
                  <a:txBody>
                    <a:bodyPr/>
                    <a:lstStyle/>
                    <a:p>
                      <a:r>
                        <a:rPr lang="fr-FR" sz="1600" b="0" dirty="0" smtClean="0">
                          <a:solidFill>
                            <a:schemeClr val="tx1"/>
                          </a:solidFill>
                        </a:rPr>
                        <a:t>Fonds de concours aux communes mandatés en 2021</a:t>
                      </a:r>
                      <a:endParaRPr lang="fr-FR" sz="1600" b="0" dirty="0">
                        <a:solidFill>
                          <a:schemeClr val="tx1"/>
                        </a:solidFill>
                      </a:endParaRPr>
                    </a:p>
                  </a:txBody>
                  <a:tcPr>
                    <a:solidFill>
                      <a:schemeClr val="bg1"/>
                    </a:solidFill>
                  </a:tcPr>
                </a:tc>
                <a:tc>
                  <a:txBody>
                    <a:bodyPr/>
                    <a:lstStyle/>
                    <a:p>
                      <a:pPr algn="r"/>
                      <a:r>
                        <a:rPr lang="fr-FR" sz="1600" b="1" baseline="0" dirty="0" smtClean="0">
                          <a:solidFill>
                            <a:schemeClr val="tx1"/>
                          </a:solidFill>
                        </a:rPr>
                        <a:t>332 777 €</a:t>
                      </a:r>
                      <a:endParaRPr lang="fr-FR" sz="1600" b="1" dirty="0">
                        <a:solidFill>
                          <a:schemeClr val="tx1"/>
                        </a:solidFill>
                      </a:endParaRPr>
                    </a:p>
                  </a:txBody>
                  <a:tcPr>
                    <a:solidFill>
                      <a:schemeClr val="bg1"/>
                    </a:solidFill>
                  </a:tcPr>
                </a:tc>
                <a:extLst>
                  <a:ext uri="{0D108BD9-81ED-4DB2-BD59-A6C34878D82A}">
                    <a16:rowId xmlns:a16="http://schemas.microsoft.com/office/drawing/2014/main" val="10010"/>
                  </a:ext>
                </a:extLst>
              </a:tr>
              <a:tr h="622373">
                <a:tc>
                  <a:txBody>
                    <a:bodyPr/>
                    <a:lstStyle/>
                    <a:p>
                      <a:r>
                        <a:rPr lang="fr-FR" sz="1600" b="1" dirty="0" smtClean="0"/>
                        <a:t>Poids des restitutions aux communes  et </a:t>
                      </a:r>
                      <a:r>
                        <a:rPr lang="fr-FR" sz="1600" b="1" baseline="0" dirty="0" smtClean="0"/>
                        <a:t> à l’</a:t>
                      </a:r>
                      <a:r>
                        <a:rPr lang="fr-FR" sz="1600" b="1" dirty="0" smtClean="0"/>
                        <a:t>OTC de la fiscalité totale perçue (y/c  fonds de</a:t>
                      </a:r>
                      <a:r>
                        <a:rPr lang="fr-FR" sz="1600" b="1" baseline="0" dirty="0" smtClean="0"/>
                        <a:t> concours)</a:t>
                      </a:r>
                      <a:endParaRPr lang="fr-FR" sz="1600" b="1" dirty="0"/>
                    </a:p>
                  </a:txBody>
                  <a:tcPr>
                    <a:solidFill>
                      <a:srgbClr val="D64214"/>
                    </a:solidFill>
                  </a:tcPr>
                </a:tc>
                <a:tc>
                  <a:txBody>
                    <a:bodyPr/>
                    <a:lstStyle/>
                    <a:p>
                      <a:pPr algn="r"/>
                      <a:r>
                        <a:rPr lang="fr-FR" sz="1600" b="1" dirty="0" smtClean="0"/>
                        <a:t>32,20 %</a:t>
                      </a:r>
                      <a:endParaRPr lang="fr-FR" sz="1600" b="1" dirty="0"/>
                    </a:p>
                  </a:txBody>
                  <a:tcPr>
                    <a:solidFill>
                      <a:srgbClr val="D64214"/>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7050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17262</TotalTime>
  <Words>4753</Words>
  <Application>Microsoft Office PowerPoint</Application>
  <PresentationFormat>Grand écran</PresentationFormat>
  <Paragraphs>896</Paragraphs>
  <Slides>50</Slides>
  <Notes>49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50</vt:i4>
      </vt:variant>
    </vt:vector>
  </HeadingPairs>
  <TitlesOfParts>
    <vt:vector size="58" baseType="lpstr">
      <vt:lpstr>Arial</vt:lpstr>
      <vt:lpstr>Calibri</vt:lpstr>
      <vt:lpstr>Comic Sans MS</vt:lpstr>
      <vt:lpstr>Times New Roman</vt:lpstr>
      <vt:lpstr>Trebuchet MS</vt:lpstr>
      <vt:lpstr>Wingdings</vt:lpstr>
      <vt:lpstr>Wingdings 3</vt:lpstr>
      <vt:lpstr>Facette</vt:lpstr>
      <vt:lpstr>Présentation PowerPoint</vt:lpstr>
      <vt:lpstr>Présentation PowerPoint</vt:lpstr>
      <vt:lpstr>Les recettes de fonctionnement</vt:lpstr>
      <vt:lpstr>Comparatif des Recettes Réelles de Fonctionnement 2021/2020   Comparatif recettes réelles fonctionnement  2020 / 2019</vt:lpstr>
      <vt:lpstr>Présentation PowerPoint</vt:lpstr>
      <vt:lpstr>Présentation PowerPoint</vt:lpstr>
      <vt:lpstr>Impôts et Taxes</vt:lpstr>
      <vt:lpstr>Présentation PowerPoint</vt:lpstr>
      <vt:lpstr>Ressources fiscales nettes</vt:lpstr>
      <vt:lpstr>Evolutions DGF et FPIC 2013 - 2021</vt:lpstr>
      <vt:lpstr>Dépenses de fonctionnement</vt:lpstr>
      <vt:lpstr>Comparatif des Dépenses Réelles de Fonctionnement 2021/2020    Comparatif dépenses réelles fonctionnement  2020 / 2019</vt:lpstr>
      <vt:lpstr>Présentation PowerPoint</vt:lpstr>
      <vt:lpstr>Présentation PowerPoint</vt:lpstr>
      <vt:lpstr>Charges de personnel et charges à caractère général </vt:lpstr>
      <vt:lpstr>Évolution du poids des FDP nets et CCG</vt:lpstr>
      <vt:lpstr>Résultat section fonctionnement</vt:lpstr>
      <vt:lpstr>Evolutions des recettes et dépenses réelles  de fonctionnement</vt:lpstr>
      <vt:lpstr>Présentation PowerPoint</vt:lpstr>
      <vt:lpstr>Evolution des résultats de fonctionnement</vt:lpstr>
      <vt:lpstr>Evolutions des EPARGNES</vt:lpstr>
      <vt:lpstr>Les EPARGNES en % des RRF</vt:lpstr>
      <vt:lpstr>Recettes d’investissements</vt:lpstr>
      <vt:lpstr>Présentation PowerPoint</vt:lpstr>
      <vt:lpstr>Dépenses d’investissements</vt:lpstr>
      <vt:lpstr>Présentation PowerPoint</vt:lpstr>
      <vt:lpstr>Présentation PowerPoint</vt:lpstr>
      <vt:lpstr>Présentation PowerPoint</vt:lpstr>
      <vt:lpstr>Présentation PowerPoint</vt:lpstr>
      <vt:lpstr>Présentation PowerPoint</vt:lpstr>
      <vt:lpstr>Investissements réalisés &amp; RAR dépenses    </vt:lpstr>
      <vt:lpstr>Affectation Résultat 2021</vt:lpstr>
      <vt:lpstr>Evolution du résultat</vt:lpstr>
      <vt:lpstr>Présentation PowerPoint</vt:lpstr>
      <vt:lpstr>Dette – Capital restant dû au 31/12</vt:lpstr>
      <vt:lpstr>Dette – Remboursements en capital et nouveaux emprunts</vt:lpstr>
      <vt:lpstr>Capacité de désendettement en années  (encours dette / épargne brute)</vt:lpstr>
      <vt:lpstr>Encours de la dette bancaire par habitant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COMPTES ADMINISTRATIFS 2021</vt:lpstr>
      <vt:lpstr>Présentation PowerPoint</vt:lpstr>
      <vt:lpstr>Présentation PowerPoint</vt:lpstr>
      <vt:lpstr>Dette budgets annexes eau et assainissement  au 31/12/2021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Compte administratif 2015</dc:title>
  <dc:creator>BERNARD BARBIÉ</dc:creator>
  <cp:lastModifiedBy>BOULARD ROSELINE</cp:lastModifiedBy>
  <cp:revision>762</cp:revision>
  <cp:lastPrinted>2022-03-16T16:46:58Z</cp:lastPrinted>
  <dcterms:created xsi:type="dcterms:W3CDTF">2016-02-03T10:03:33Z</dcterms:created>
  <dcterms:modified xsi:type="dcterms:W3CDTF">2022-04-27T15:43:52Z</dcterms:modified>
</cp:coreProperties>
</file>