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33" r:id="rId3"/>
    <p:sldMasterId id="2147483750" r:id="rId4"/>
    <p:sldMasterId id="2147483767" r:id="rId5"/>
  </p:sldMasterIdLst>
  <p:notesMasterIdLst>
    <p:notesMasterId r:id="rId26"/>
  </p:notesMasterIdLst>
  <p:handoutMasterIdLst>
    <p:handoutMasterId r:id="rId27"/>
  </p:handoutMasterIdLst>
  <p:sldIdLst>
    <p:sldId id="256" r:id="rId6"/>
    <p:sldId id="422" r:id="rId7"/>
    <p:sldId id="444" r:id="rId8"/>
    <p:sldId id="499" r:id="rId9"/>
    <p:sldId id="446" r:id="rId10"/>
    <p:sldId id="447" r:id="rId11"/>
    <p:sldId id="500" r:id="rId12"/>
    <p:sldId id="453" r:id="rId13"/>
    <p:sldId id="454" r:id="rId14"/>
    <p:sldId id="457" r:id="rId15"/>
    <p:sldId id="503" r:id="rId16"/>
    <p:sldId id="504" r:id="rId17"/>
    <p:sldId id="465" r:id="rId18"/>
    <p:sldId id="483" r:id="rId19"/>
    <p:sldId id="506" r:id="rId20"/>
    <p:sldId id="507" r:id="rId21"/>
    <p:sldId id="511" r:id="rId22"/>
    <p:sldId id="508" r:id="rId23"/>
    <p:sldId id="509" r:id="rId24"/>
    <p:sldId id="510"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2H>
      <a:tcStyle>
        <a:tcBdr/>
      </a:tcStyle>
    </a:band2H>
    <a:band1V>
      <a:tcStyle>
        <a:tcBdr/>
        <a:fill>
          <a:solidFill>
            <a:srgbClr val="E8D0D0"/>
          </a:solidFill>
        </a:fill>
      </a:tcStyle>
    </a:band1V>
    <a:band2V>
      <a:tcStyle>
        <a:tcBdr/>
      </a:tcStyle>
    </a:band2V>
    <a:lastCol>
      <a:tcTxStyle b="on">
        <a:font>
          <a:latin typeface="+mn-lt"/>
          <a:ea typeface="+mn-ea"/>
          <a:cs typeface="+mn-cs"/>
        </a:font>
        <a:srgbClr val="FFFFFF"/>
      </a:tcTxStyle>
      <a:tcStyle>
        <a:tcBdr/>
        <a:fill>
          <a:solidFill>
            <a:srgbClr val="C0504D"/>
          </a:solidFill>
        </a:fill>
      </a:tcStyle>
    </a:lastCol>
    <a:firstCol>
      <a:tcTxStyle b="on">
        <a:font>
          <a:latin typeface="+mn-lt"/>
          <a:ea typeface="+mn-ea"/>
          <a:cs typeface="+mn-cs"/>
        </a:font>
        <a:srgbClr val="FFFFFF"/>
      </a:tcTxStyle>
      <a:tcStyle>
        <a:tcBdr/>
        <a:fill>
          <a:solidFill>
            <a:srgbClr val="C0504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C0504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C0504D"/>
          </a:solidFill>
        </a:fill>
      </a:tcStyle>
    </a:firstRow>
  </a:tblStyle>
  <a:tblStyle styleId="{69CF1AB2-1976-4502-BF36-3FF5EA218861}" styleName="">
    <a:wholeTbl>
      <a:tcTxStyle>
        <a:font>
          <a:latin typeface="+mn-lt"/>
          <a:ea typeface="+mn-ea"/>
          <a:cs typeface="+mn-cs"/>
        </a:font>
        <a:srgbClr val="000000"/>
      </a:tcTxStyle>
      <a:tcStyle>
        <a:tcBdr>
          <a:left>
            <a:ln w="12701" cap="flat" cmpd="sng" algn="ctr">
              <a:solidFill>
                <a:srgbClr val="4F81BD"/>
              </a:solidFill>
              <a:prstDash val="solid"/>
              <a:round/>
              <a:headEnd type="none" w="med" len="med"/>
              <a:tailEnd type="none" w="med" len="med"/>
            </a:ln>
          </a:left>
          <a:right>
            <a:ln w="12701" cap="flat" cmpd="sng" algn="ctr">
              <a:solidFill>
                <a:srgbClr val="4F81BD"/>
              </a:solidFill>
              <a:prstDash val="solid"/>
              <a:round/>
              <a:headEnd type="none" w="med" len="med"/>
              <a:tailEnd type="none" w="med" len="med"/>
            </a:ln>
          </a:right>
          <a:top>
            <a:ln w="12701" cap="flat" cmpd="sng" algn="ctr">
              <a:solidFill>
                <a:srgbClr val="4F81BD"/>
              </a:solidFill>
              <a:prstDash val="solid"/>
              <a:round/>
              <a:headEnd type="none" w="med" len="med"/>
              <a:tailEnd type="none" w="med" len="med"/>
            </a:ln>
          </a:top>
          <a:bottom>
            <a:ln w="12701" cap="flat" cmpd="sng" algn="ctr">
              <a:solidFill>
                <a:srgbClr val="4F81BD"/>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1V>
      <a:tcStyle>
        <a:tcBdr/>
        <a:fill>
          <a:solidFill>
            <a:srgbClr val="D0D8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F81BD"/>
              </a:solidFill>
              <a:prstDash val="solid"/>
              <a:round/>
              <a:headEnd type="none" w="med" len="med"/>
              <a:tailEnd type="none" w="med" len="med"/>
            </a:ln>
          </a:top>
        </a:tcBdr>
        <a:fill>
          <a:solidFill>
            <a:srgbClr val="E9EDF4"/>
          </a:solidFill>
        </a:fill>
      </a:tcStyle>
    </a:lastRow>
    <a:firstRow>
      <a:tcTxStyle b="on">
        <a:font>
          <a:latin typeface=""/>
          <a:ea typeface=""/>
          <a:cs typeface=""/>
        </a:font>
      </a:tcTxStyle>
      <a:tcStyle>
        <a:tcBdr/>
        <a:fill>
          <a:solidFill>
            <a:srgbClr val="E9EDF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autoTitleDeleted val="1"/>
    <c:plotArea>
      <c:layout/>
      <c:barChart>
        <c:barDir val="col"/>
        <c:grouping val="clustered"/>
        <c:varyColors val="0"/>
        <c:ser>
          <c:idx val="0"/>
          <c:order val="0"/>
          <c:tx>
            <c:v>encours de dette</c:v>
          </c:tx>
          <c:spPr>
            <a:gradFill>
              <a:gsLst>
                <a:gs pos="0">
                  <a:srgbClr val="71A6DB"/>
                </a:gs>
                <a:gs pos="100000">
                  <a:srgbClr val="559BDB"/>
                </a:gs>
              </a:gsLst>
              <a:lin ang="5400000"/>
            </a:gradFill>
            <a:ln>
              <a:noFill/>
            </a:ln>
            <a:effectLst>
              <a:outerShdw dist="19046" dir="5400000" algn="tl">
                <a:srgbClr val="000000">
                  <a:alpha val="63000"/>
                </a:srgbClr>
              </a:outerShdw>
            </a:effectLst>
          </c:spPr>
          <c:invertIfNegative val="0"/>
          <c:dPt>
            <c:idx val="0"/>
            <c:invertIfNegative val="0"/>
            <c:bubble3D val="0"/>
            <c:extLst>
              <c:ext xmlns:c16="http://schemas.microsoft.com/office/drawing/2014/chart" uri="{C3380CC4-5D6E-409C-BE32-E72D297353CC}">
                <c16:uniqueId val="{00000000-E9CD-41E8-9C41-5F185824B32B}"/>
              </c:ext>
            </c:extLst>
          </c:dPt>
          <c:dPt>
            <c:idx val="1"/>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1-E9CD-41E8-9C41-5F185824B32B}"/>
              </c:ext>
            </c:extLst>
          </c:dPt>
          <c:dPt>
            <c:idx val="2"/>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2-E9CD-41E8-9C41-5F185824B32B}"/>
              </c:ext>
            </c:extLst>
          </c:dPt>
          <c:dPt>
            <c:idx val="3"/>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3-E9CD-41E8-9C41-5F185824B32B}"/>
              </c:ext>
            </c:extLst>
          </c:dPt>
          <c:dPt>
            <c:idx val="4"/>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4-E9CD-41E8-9C41-5F185824B32B}"/>
              </c:ext>
            </c:extLst>
          </c:dPt>
          <c:dPt>
            <c:idx val="5"/>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5-E9CD-41E8-9C41-5F185824B32B}"/>
              </c:ext>
            </c:extLst>
          </c:dPt>
          <c:dPt>
            <c:idx val="6"/>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6-E9CD-41E8-9C41-5F185824B32B}"/>
              </c:ext>
            </c:extLst>
          </c:dPt>
          <c:dPt>
            <c:idx val="7"/>
            <c:invertIfNegative val="0"/>
            <c:bubble3D val="0"/>
            <c:spPr>
              <a:gradFill>
                <a:gsLst>
                  <a:gs pos="0">
                    <a:srgbClr val="71A6DB"/>
                  </a:gs>
                  <a:gs pos="100000">
                    <a:srgbClr val="559BDB"/>
                  </a:gs>
                </a:gsLst>
                <a:lin ang="5400000"/>
              </a:gradFill>
              <a:ln>
                <a:noFill/>
              </a:ln>
              <a:effectLst>
                <a:outerShdw dist="19046" dir="5400000" algn="tl">
                  <a:srgbClr val="000000">
                    <a:alpha val="63000"/>
                  </a:srgbClr>
                </a:outerShdw>
              </a:effectLst>
            </c:spPr>
            <c:extLst>
              <c:ext xmlns:c16="http://schemas.microsoft.com/office/drawing/2014/chart" uri="{C3380CC4-5D6E-409C-BE32-E72D297353CC}">
                <c16:uniqueId val="{00000007-E9CD-41E8-9C41-5F185824B32B}"/>
              </c:ext>
            </c:extLst>
          </c:dPt>
          <c:dLbls>
            <c:dLbl>
              <c:idx val="0"/>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CD-41E8-9C41-5F185824B32B}"/>
                </c:ext>
              </c:extLst>
            </c:dLbl>
            <c:dLbl>
              <c:idx val="1"/>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CD-41E8-9C41-5F185824B32B}"/>
                </c:ext>
              </c:extLst>
            </c:dLbl>
            <c:dLbl>
              <c:idx val="2"/>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CD-41E8-9C41-5F185824B32B}"/>
                </c:ext>
              </c:extLst>
            </c:dLbl>
            <c:dLbl>
              <c:idx val="3"/>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CD-41E8-9C41-5F185824B32B}"/>
                </c:ext>
              </c:extLst>
            </c:dLbl>
            <c:dLbl>
              <c:idx val="4"/>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CD-41E8-9C41-5F185824B32B}"/>
                </c:ext>
              </c:extLst>
            </c:dLbl>
            <c:dLbl>
              <c:idx val="5"/>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CD-41E8-9C41-5F185824B32B}"/>
                </c:ext>
              </c:extLst>
            </c:dLbl>
            <c:dLbl>
              <c:idx val="6"/>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CD-41E8-9C41-5F185824B32B}"/>
                </c:ext>
              </c:extLst>
            </c:dLbl>
            <c:dLbl>
              <c:idx val="7"/>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CD-41E8-9C41-5F185824B32B}"/>
                </c:ext>
              </c:extLst>
            </c:dLbl>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numLit>
              <c:formatCode>General</c:formatCode>
              <c:ptCount val="8"/>
              <c:pt idx="0">
                <c:v>2018</c:v>
              </c:pt>
              <c:pt idx="1">
                <c:v>2019</c:v>
              </c:pt>
              <c:pt idx="2">
                <c:v>2020</c:v>
              </c:pt>
              <c:pt idx="3">
                <c:v>2021</c:v>
              </c:pt>
              <c:pt idx="4">
                <c:v>2022</c:v>
              </c:pt>
              <c:pt idx="5">
                <c:v>2023</c:v>
              </c:pt>
              <c:pt idx="6">
                <c:v>2024</c:v>
              </c:pt>
              <c:pt idx="7">
                <c:v>2025</c:v>
              </c:pt>
            </c:numLit>
          </c:cat>
          <c:val>
            <c:numLit>
              <c:formatCode>General</c:formatCode>
              <c:ptCount val="8"/>
              <c:pt idx="0">
                <c:v>13898588.079999998</c:v>
              </c:pt>
              <c:pt idx="1">
                <c:v>12805960.08</c:v>
              </c:pt>
              <c:pt idx="2">
                <c:v>14281761.330000002</c:v>
              </c:pt>
              <c:pt idx="3">
                <c:v>12901806.799999999</c:v>
              </c:pt>
              <c:pt idx="4">
                <c:v>11577878.699999997</c:v>
              </c:pt>
              <c:pt idx="5">
                <c:v>23330809.32</c:v>
              </c:pt>
              <c:pt idx="6">
                <c:v>26203207.07</c:v>
              </c:pt>
              <c:pt idx="7">
                <c:v>18952121.509999998</c:v>
              </c:pt>
            </c:numLit>
          </c:val>
          <c:extLst>
            <c:ext xmlns:c16="http://schemas.microsoft.com/office/drawing/2014/chart" uri="{C3380CC4-5D6E-409C-BE32-E72D297353CC}">
              <c16:uniqueId val="{0000000F-1BF6-4864-84FD-68C50D24F02A}"/>
            </c:ext>
          </c:extLst>
        </c:ser>
        <c:dLbls>
          <c:showLegendKey val="0"/>
          <c:showVal val="0"/>
          <c:showCatName val="0"/>
          <c:showSerName val="0"/>
          <c:showPercent val="0"/>
          <c:showBubbleSize val="0"/>
        </c:dLbls>
        <c:gapWidth val="150"/>
        <c:axId val="247925088"/>
        <c:axId val="247918848"/>
      </c:barChart>
      <c:lineChart>
        <c:grouping val="standard"/>
        <c:varyColors val="0"/>
        <c:ser>
          <c:idx val="1"/>
          <c:order val="1"/>
          <c:tx>
            <c:v>Annuité totale</c:v>
          </c:tx>
          <c:spPr>
            <a:ln w="34920" cap="rnd">
              <a:solidFill>
                <a:srgbClr val="ED7D31"/>
              </a:solidFill>
              <a:prstDash val="solid"/>
              <a:round/>
            </a:ln>
            <a:effectLst>
              <a:outerShdw dist="19046" dir="5400000" algn="tl">
                <a:srgbClr val="000000">
                  <a:alpha val="63000"/>
                </a:srgbClr>
              </a:outerShdw>
            </a:effectLst>
          </c:spPr>
          <c:marker>
            <c:symbol val="none"/>
          </c:marker>
          <c:dPt>
            <c:idx val="0"/>
            <c:bubble3D val="0"/>
            <c:extLst>
              <c:ext xmlns:c16="http://schemas.microsoft.com/office/drawing/2014/chart" uri="{C3380CC4-5D6E-409C-BE32-E72D297353CC}">
                <c16:uniqueId val="{00000008-E9CD-41E8-9C41-5F185824B32B}"/>
              </c:ext>
            </c:extLst>
          </c:dPt>
          <c:dPt>
            <c:idx val="1"/>
            <c:bubble3D val="0"/>
            <c:spPr>
              <a:ln w="34920" cap="rnd">
                <a:solidFill>
                  <a:srgbClr val="ED7D31"/>
                </a:solidFill>
                <a:prstDash val="solid"/>
                <a:round/>
              </a:ln>
              <a:effectLst>
                <a:outerShdw dist="19046" dir="5400000" algn="tl">
                  <a:srgbClr val="000000">
                    <a:alpha val="63000"/>
                  </a:srgbClr>
                </a:outerShdw>
              </a:effectLst>
            </c:spPr>
            <c:extLst>
              <c:ext xmlns:c16="http://schemas.microsoft.com/office/drawing/2014/chart" uri="{C3380CC4-5D6E-409C-BE32-E72D297353CC}">
                <c16:uniqueId val="{00000009-E9CD-41E8-9C41-5F185824B32B}"/>
              </c:ext>
            </c:extLst>
          </c:dPt>
          <c:dPt>
            <c:idx val="2"/>
            <c:bubble3D val="0"/>
            <c:spPr>
              <a:ln w="34920" cap="rnd">
                <a:solidFill>
                  <a:srgbClr val="ED7D31"/>
                </a:solidFill>
                <a:prstDash val="solid"/>
                <a:round/>
              </a:ln>
              <a:effectLst>
                <a:outerShdw dist="19046" dir="5400000" algn="tl">
                  <a:srgbClr val="000000">
                    <a:alpha val="63000"/>
                  </a:srgbClr>
                </a:outerShdw>
              </a:effectLst>
            </c:spPr>
            <c:extLst>
              <c:ext xmlns:c16="http://schemas.microsoft.com/office/drawing/2014/chart" uri="{C3380CC4-5D6E-409C-BE32-E72D297353CC}">
                <c16:uniqueId val="{0000000A-E9CD-41E8-9C41-5F185824B32B}"/>
              </c:ext>
            </c:extLst>
          </c:dPt>
          <c:dPt>
            <c:idx val="3"/>
            <c:bubble3D val="0"/>
            <c:spPr>
              <a:ln w="34920" cap="rnd">
                <a:solidFill>
                  <a:srgbClr val="ED7D31"/>
                </a:solidFill>
                <a:prstDash val="solid"/>
                <a:round/>
              </a:ln>
              <a:effectLst>
                <a:outerShdw dist="19046" dir="5400000" algn="tl">
                  <a:srgbClr val="000000">
                    <a:alpha val="63000"/>
                  </a:srgbClr>
                </a:outerShdw>
              </a:effectLst>
            </c:spPr>
            <c:extLst>
              <c:ext xmlns:c16="http://schemas.microsoft.com/office/drawing/2014/chart" uri="{C3380CC4-5D6E-409C-BE32-E72D297353CC}">
                <c16:uniqueId val="{0000000B-E9CD-41E8-9C41-5F185824B32B}"/>
              </c:ext>
            </c:extLst>
          </c:dPt>
          <c:dPt>
            <c:idx val="5"/>
            <c:bubble3D val="0"/>
            <c:spPr>
              <a:ln w="34920" cap="rnd">
                <a:solidFill>
                  <a:srgbClr val="ED7D31"/>
                </a:solidFill>
                <a:prstDash val="solid"/>
                <a:round/>
              </a:ln>
              <a:effectLst>
                <a:outerShdw dist="19046" dir="5400000" algn="tl">
                  <a:srgbClr val="000000">
                    <a:alpha val="63000"/>
                  </a:srgbClr>
                </a:outerShdw>
              </a:effectLst>
            </c:spPr>
            <c:extLst>
              <c:ext xmlns:c16="http://schemas.microsoft.com/office/drawing/2014/chart" uri="{C3380CC4-5D6E-409C-BE32-E72D297353CC}">
                <c16:uniqueId val="{0000000C-E9CD-41E8-9C41-5F185824B32B}"/>
              </c:ext>
            </c:extLst>
          </c:dPt>
          <c:dPt>
            <c:idx val="6"/>
            <c:bubble3D val="0"/>
            <c:spPr>
              <a:ln w="34920" cap="rnd">
                <a:solidFill>
                  <a:srgbClr val="ED7D31"/>
                </a:solidFill>
                <a:prstDash val="solid"/>
                <a:round/>
              </a:ln>
              <a:effectLst>
                <a:outerShdw dist="19046" dir="5400000" algn="tl">
                  <a:srgbClr val="000000">
                    <a:alpha val="63000"/>
                  </a:srgbClr>
                </a:outerShdw>
              </a:effectLst>
            </c:spPr>
            <c:extLst>
              <c:ext xmlns:c16="http://schemas.microsoft.com/office/drawing/2014/chart" uri="{C3380CC4-5D6E-409C-BE32-E72D297353CC}">
                <c16:uniqueId val="{0000000D-E9CD-41E8-9C41-5F185824B32B}"/>
              </c:ext>
            </c:extLst>
          </c:dPt>
          <c:dLbls>
            <c:dLbl>
              <c:idx val="6"/>
              <c:layout>
                <c:manualLayout>
                  <c:x val="-3.5391918206231388E-2"/>
                  <c:y val="0.1925856219386661"/>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9CD-41E8-9C41-5F185824B32B}"/>
                </c:ext>
              </c:extLst>
            </c:dLbl>
            <c:numFmt formatCode="#,##0" sourceLinked="0"/>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595959"/>
                    </a:solidFill>
                    <a:latin typeface="Calibri"/>
                  </a:defRPr>
                </a:pPr>
                <a:endParaRPr lang="fr-FR"/>
              </a:p>
            </c:txPr>
            <c:dLblPos val="b"/>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8"/>
              <c:pt idx="0">
                <c:v>2018</c:v>
              </c:pt>
              <c:pt idx="1">
                <c:v>2019</c:v>
              </c:pt>
              <c:pt idx="2">
                <c:v>2020</c:v>
              </c:pt>
              <c:pt idx="3">
                <c:v>2021</c:v>
              </c:pt>
              <c:pt idx="4">
                <c:v>2022</c:v>
              </c:pt>
              <c:pt idx="5">
                <c:v>2023</c:v>
              </c:pt>
              <c:pt idx="6">
                <c:v>2024</c:v>
              </c:pt>
              <c:pt idx="7">
                <c:v>2025</c:v>
              </c:pt>
            </c:numLit>
          </c:cat>
          <c:val>
            <c:numLit>
              <c:formatCode>General</c:formatCode>
              <c:ptCount val="8"/>
              <c:pt idx="0">
                <c:v>1623022.97</c:v>
              </c:pt>
              <c:pt idx="1">
                <c:v>1568574.6599999997</c:v>
              </c:pt>
              <c:pt idx="2">
                <c:v>1713034.2699999996</c:v>
              </c:pt>
              <c:pt idx="3">
                <c:v>1626878.6999999997</c:v>
              </c:pt>
              <c:pt idx="4">
                <c:v>1639914.4899999998</c:v>
              </c:pt>
              <c:pt idx="5">
                <c:v>1786067.8599999999</c:v>
              </c:pt>
              <c:pt idx="6">
                <c:v>8030892.2700000005</c:v>
              </c:pt>
              <c:pt idx="7">
                <c:v>2097279.36</c:v>
              </c:pt>
            </c:numLit>
          </c:val>
          <c:smooth val="0"/>
          <c:extLst>
            <c:ext xmlns:c16="http://schemas.microsoft.com/office/drawing/2014/chart" uri="{C3380CC4-5D6E-409C-BE32-E72D297353CC}">
              <c16:uniqueId val="{0000001B-1BF6-4864-84FD-68C50D24F02A}"/>
            </c:ext>
          </c:extLst>
        </c:ser>
        <c:dLbls>
          <c:showLegendKey val="0"/>
          <c:showVal val="0"/>
          <c:showCatName val="0"/>
          <c:showSerName val="0"/>
          <c:showPercent val="0"/>
          <c:showBubbleSize val="0"/>
        </c:dLbls>
        <c:marker val="1"/>
        <c:smooth val="0"/>
        <c:axId val="247923424"/>
        <c:axId val="247918432"/>
      </c:lineChart>
      <c:valAx>
        <c:axId val="247918848"/>
        <c:scaling>
          <c:orientation val="minMax"/>
        </c:scaling>
        <c:delete val="0"/>
        <c:axPos val="l"/>
        <c:majorGridlines>
          <c:spPr>
            <a:ln w="9528" cap="flat">
              <a:solidFill>
                <a:srgbClr val="F2F2F2">
                  <a:alpha val="10000"/>
                </a:srgbClr>
              </a:solidFill>
              <a:prstDash val="solid"/>
              <a:round/>
            </a:ln>
          </c:spPr>
        </c:majorGridlines>
        <c:numFmt formatCode="&quot; &quot;#,##0.00&quot;  € &quot;;&quot; - &quot;#,##0.00&quot; € &quot;;&quot; &quot;0.00&quot; € &quot;;&quot; &quot;"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D9D9D9"/>
                </a:solidFill>
                <a:latin typeface="Calibri"/>
              </a:defRPr>
            </a:pPr>
            <a:endParaRPr lang="fr-FR"/>
          </a:p>
        </c:txPr>
        <c:crossAx val="247925088"/>
        <c:crosses val="autoZero"/>
        <c:crossBetween val="between"/>
      </c:valAx>
      <c:catAx>
        <c:axId val="247925088"/>
        <c:scaling>
          <c:orientation val="minMax"/>
        </c:scaling>
        <c:delete val="0"/>
        <c:axPos val="b"/>
        <c:numFmt formatCode="General" sourceLinked="0"/>
        <c:majorTickMark val="none"/>
        <c:minorTickMark val="none"/>
        <c:tickLblPos val="nextTo"/>
        <c:spPr>
          <a:noFill/>
          <a:ln w="12701" cap="flat">
            <a:solidFill>
              <a:srgbClr val="F2F2F2">
                <a:alpha val="54000"/>
              </a:srgbClr>
            </a:solidFill>
            <a:prstDash val="solid"/>
            <a:round/>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D9D9D9"/>
                </a:solidFill>
                <a:latin typeface="Calibri"/>
              </a:defRPr>
            </a:pPr>
            <a:endParaRPr lang="fr-FR"/>
          </a:p>
        </c:txPr>
        <c:crossAx val="247918848"/>
        <c:crosses val="autoZero"/>
        <c:auto val="1"/>
        <c:lblAlgn val="ctr"/>
        <c:lblOffset val="100"/>
        <c:noMultiLvlLbl val="0"/>
      </c:catAx>
      <c:valAx>
        <c:axId val="247918432"/>
        <c:scaling>
          <c:orientation val="minMax"/>
        </c:scaling>
        <c:delete val="0"/>
        <c:axPos val="r"/>
        <c:numFmt formatCode="&quot; &quot;#,##0&quot;  € &quot;;&quot; - &quot;#,##0&quot; € &quot;;&quot; &quot;0&quot; € &quot;;&quot; &quot;" sourceLinked="0"/>
        <c:majorTickMark val="out"/>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D9D9D9"/>
                </a:solidFill>
                <a:latin typeface="Calibri"/>
              </a:defRPr>
            </a:pPr>
            <a:endParaRPr lang="fr-FR"/>
          </a:p>
        </c:txPr>
        <c:crossAx val="247923424"/>
        <c:crosses val="max"/>
        <c:crossBetween val="between"/>
      </c:valAx>
      <c:catAx>
        <c:axId val="247923424"/>
        <c:scaling>
          <c:orientation val="minMax"/>
        </c:scaling>
        <c:delete val="1"/>
        <c:axPos val="b"/>
        <c:numFmt formatCode="General" sourceLinked="0"/>
        <c:majorTickMark val="out"/>
        <c:minorTickMark val="none"/>
        <c:tickLblPos val="nextTo"/>
        <c:crossAx val="24791843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D9D9D9"/>
              </a:solidFill>
              <a:latin typeface="Calibri"/>
            </a:defRPr>
          </a:pPr>
          <a:endParaRPr lang="fr-FR"/>
        </a:p>
      </c:txPr>
    </c:legend>
    <c:plotVisOnly val="1"/>
    <c:dispBlanksAs val="gap"/>
    <c:showDLblsOverMax val="0"/>
  </c:chart>
  <c:spPr>
    <a:gradFill>
      <a:gsLst>
        <a:gs pos="0">
          <a:srgbClr val="595959"/>
        </a:gs>
        <a:gs pos="100000">
          <a:srgbClr val="262626"/>
        </a:gs>
      </a:gsLst>
      <a:path path="circle">
        <a:fillToRect l="50000" t="50000" r="50000" b="50000"/>
      </a:path>
    </a:gradFill>
    <a:ln>
      <a:noFill/>
    </a:ln>
  </c:spPr>
  <c:txPr>
    <a:bodyPr lIns="0" tIns="0" rIns="0" bIns="0"/>
    <a:lstStyle/>
    <a:p>
      <a:pPr marL="0" marR="0" indent="0" defTabSz="914400" fontAlgn="auto" hangingPunct="1">
        <a:lnSpc>
          <a:spcPct val="100000"/>
        </a:lnSpc>
        <a:spcBef>
          <a:spcPts val="0"/>
        </a:spcBef>
        <a:spcAft>
          <a:spcPts val="0"/>
        </a:spcAft>
        <a:tabLst/>
        <a:defRPr lang="fr-FR" sz="1200" b="0" i="0" u="none" strike="noStrike" kern="1200" baseline="0">
          <a:solidFill>
            <a:srgbClr val="000000"/>
          </a:solidFill>
          <a:latin typeface="Calibri"/>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5712" cy="496729"/>
          </a:xfrm>
          <a:prstGeom prst="rect">
            <a:avLst/>
          </a:prstGeom>
          <a:noFill/>
          <a:ln>
            <a:noFill/>
          </a:ln>
        </p:spPr>
        <p:txBody>
          <a:bodyPr vert="horz" wrap="square" lIns="91412" tIns="45701" rIns="91412"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p:cNvSpPr txBox="1">
            <a:spLocks noGrp="1"/>
          </p:cNvSpPr>
          <p:nvPr>
            <p:ph type="dt" sz="quarter" idx="1"/>
          </p:nvPr>
        </p:nvSpPr>
        <p:spPr>
          <a:xfrm>
            <a:off x="3850373" y="0"/>
            <a:ext cx="2945712" cy="496729"/>
          </a:xfrm>
          <a:prstGeom prst="rect">
            <a:avLst/>
          </a:prstGeom>
          <a:noFill/>
          <a:ln>
            <a:noFill/>
          </a:ln>
        </p:spPr>
        <p:txBody>
          <a:bodyPr vert="horz" wrap="square" lIns="91412" tIns="45701" rIns="91412" bIns="4570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D8B0BB-DFF2-41A3-8251-4174BA568008}" type="datetime1">
              <a:rPr lang="fr-FR"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02/04/2024</a:t>
            </a:fld>
            <a:endParaRPr lang="fr-FR" sz="1200" b="0" i="0" u="none" strike="noStrike" kern="1200" cap="none" spc="0" baseline="0">
              <a:solidFill>
                <a:srgbClr val="000000"/>
              </a:solidFill>
              <a:uFillTx/>
              <a:latin typeface="Calibri"/>
            </a:endParaRPr>
          </a:p>
        </p:txBody>
      </p:sp>
      <p:sp>
        <p:nvSpPr>
          <p:cNvPr id="4" name="Espace réservé du pied de page 3"/>
          <p:cNvSpPr txBox="1">
            <a:spLocks noGrp="1"/>
          </p:cNvSpPr>
          <p:nvPr>
            <p:ph type="ftr" sz="quarter" idx="2"/>
          </p:nvPr>
        </p:nvSpPr>
        <p:spPr>
          <a:xfrm>
            <a:off x="0" y="9428323"/>
            <a:ext cx="2945712" cy="496729"/>
          </a:xfrm>
          <a:prstGeom prst="rect">
            <a:avLst/>
          </a:prstGeom>
          <a:noFill/>
          <a:ln>
            <a:noFill/>
          </a:ln>
        </p:spPr>
        <p:txBody>
          <a:bodyPr vert="horz" wrap="square" lIns="91412" tIns="45701" rIns="91412" bIns="45701"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p:cNvSpPr txBox="1">
            <a:spLocks noGrp="1"/>
          </p:cNvSpPr>
          <p:nvPr>
            <p:ph type="sldNum" sz="quarter" idx="3"/>
          </p:nvPr>
        </p:nvSpPr>
        <p:spPr>
          <a:xfrm>
            <a:off x="3850373" y="9428323"/>
            <a:ext cx="2945712" cy="496729"/>
          </a:xfrm>
          <a:prstGeom prst="rect">
            <a:avLst/>
          </a:prstGeom>
          <a:noFill/>
          <a:ln>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F3BFCD-5E2A-470A-948F-6914A570CD1F}"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06871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5712" cy="496729"/>
          </a:xfrm>
          <a:prstGeom prst="rect">
            <a:avLst/>
          </a:prstGeom>
          <a:noFill/>
          <a:ln>
            <a:noFill/>
          </a:ln>
        </p:spPr>
        <p:txBody>
          <a:bodyPr vert="horz" wrap="square" lIns="91412" tIns="45701" rIns="91412" bIns="45701"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p:cNvSpPr txBox="1">
            <a:spLocks noGrp="1"/>
          </p:cNvSpPr>
          <p:nvPr>
            <p:ph type="dt" idx="1"/>
          </p:nvPr>
        </p:nvSpPr>
        <p:spPr>
          <a:xfrm>
            <a:off x="3850373" y="0"/>
            <a:ext cx="2945712" cy="496729"/>
          </a:xfrm>
          <a:prstGeom prst="rect">
            <a:avLst/>
          </a:prstGeom>
          <a:noFill/>
          <a:ln>
            <a:noFill/>
          </a:ln>
        </p:spPr>
        <p:txBody>
          <a:bodyPr vert="horz" wrap="square" lIns="91412" tIns="45701" rIns="91412" bIns="45701"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C9C28F8E-62F5-4D00-A5F9-59F0AB9B3D17}" type="datetime1">
              <a:rPr lang="fr-FR"/>
              <a:pPr lvl="0"/>
              <a:t>02/04/2024</a:t>
            </a:fld>
            <a:endParaRPr lang="fr-FR"/>
          </a:p>
        </p:txBody>
      </p:sp>
      <p:sp>
        <p:nvSpPr>
          <p:cNvPr id="4" name="Espace réservé de l'image des diapositives 3"/>
          <p:cNvSpPr>
            <a:spLocks noGrp="1" noRot="1" noChangeAspect="1"/>
          </p:cNvSpPr>
          <p:nvPr>
            <p:ph type="sldImg" idx="2"/>
          </p:nvPr>
        </p:nvSpPr>
        <p:spPr>
          <a:xfrm>
            <a:off x="90489" y="744541"/>
            <a:ext cx="6616698" cy="3722686"/>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679289" y="4714957"/>
            <a:ext cx="5439088" cy="4467383"/>
          </a:xfrm>
          <a:prstGeom prst="rect">
            <a:avLst/>
          </a:prstGeom>
          <a:noFill/>
          <a:ln>
            <a:noFill/>
          </a:ln>
        </p:spPr>
        <p:txBody>
          <a:bodyPr vert="horz" wrap="square" lIns="91412" tIns="45701" rIns="91412" bIns="45701"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9428323"/>
            <a:ext cx="2945712" cy="496729"/>
          </a:xfrm>
          <a:prstGeom prst="rect">
            <a:avLst/>
          </a:prstGeom>
          <a:noFill/>
          <a:ln>
            <a:noFill/>
          </a:ln>
        </p:spPr>
        <p:txBody>
          <a:bodyPr vert="horz" wrap="square" lIns="91412" tIns="45701" rIns="91412" bIns="45701"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p:cNvSpPr txBox="1">
            <a:spLocks noGrp="1"/>
          </p:cNvSpPr>
          <p:nvPr>
            <p:ph type="sldNum" sz="quarter" idx="5"/>
          </p:nvPr>
        </p:nvSpPr>
        <p:spPr>
          <a:xfrm>
            <a:off x="3850373" y="9428323"/>
            <a:ext cx="2945712" cy="496729"/>
          </a:xfrm>
          <a:prstGeom prst="rect">
            <a:avLst/>
          </a:prstGeom>
          <a:noFill/>
          <a:ln>
            <a:noFill/>
          </a:ln>
        </p:spPr>
        <p:txBody>
          <a:bodyPr vert="horz" wrap="square" lIns="91412" tIns="45701" rIns="91412" bIns="45701"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147458FE-BD39-4188-B0FB-21B1F50F59AB}" type="slidenum">
              <a:t>‹N°›</a:t>
            </a:fld>
            <a:endParaRPr lang="fr-FR"/>
          </a:p>
        </p:txBody>
      </p:sp>
    </p:spTree>
    <p:extLst>
      <p:ext uri="{BB962C8B-B14F-4D97-AF65-F5344CB8AC3E}">
        <p14:creationId xmlns:p14="http://schemas.microsoft.com/office/powerpoint/2010/main" val="49807661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lgn="just"/>
            <a:r>
              <a:rPr lang="fr-FR"/>
              <a:t>Introduction : les CFU 2023 et budget 2024 du budget principal sont des budgets de transition : après les hausses fiscales de 2021-2022, qui ont permis de corriger des niveaux d’ épargne qui tendaient à se dégrader, les niveaux actuels sont favorables. Mais le budget 2024 intègre les coûts de fonctionnement de la piscine et une charge de dette plus importante, et le budget 2025 actera les nouveaux rapport financiers entre les communes et l’agglo en termes de compétences exercées et de reversements aux communes. Une nouvelle structure d’équilibre budgétaire général en résulte, qui doit préserver l’épargne atteinte en 2023-2024, pour poursuivre un programme d’investissement ambitieux tout en préservant les niveaux d’endettement actuellement supportables. </a:t>
            </a: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062AB2-26A8-47D8-A400-36561DF8E252}" type="slidenum">
              <a:t>1</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r>
              <a:rPr lang="fr-FR"/>
              <a:t>Le total des investissements prévus au budget (reports compris) est de 18,279 K€</a:t>
            </a: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5F8083-F88C-43D8-BE58-494B77EDFA8D}" type="slidenum">
              <a:t>10</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5882EA-FFB1-44D4-AB96-07E100B8EBBD}" type="slidenum">
              <a:t>11</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marL="171450" lvl="0" indent="-171450">
              <a:buSzPct val="100000"/>
              <a:buChar char="-"/>
            </a:pPr>
            <a:endParaRPr lang="fr-FR"/>
          </a:p>
          <a:p>
            <a:pPr marL="171450" lvl="0" indent="-171450">
              <a:buSzPct val="100000"/>
              <a:buChar char="-"/>
            </a:pPr>
            <a:endParaRPr lang="fr-FR"/>
          </a:p>
          <a:p>
            <a:pPr lvl="0"/>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A64AA9-BDBE-4343-9C4A-7A8E1ADF3113}" type="slidenum">
              <a:t>12</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r>
              <a:rPr lang="fr-FR"/>
              <a:t>Courbe orange : Le remboursement de la dette en K , cette année, est « gonflé » par le remboursement en janvier 2024 de l’emprunt-relais piscine souscrit fin 2021 (5,5 M€). S’y ajoute la hausse des frais financiers. </a:t>
            </a:r>
          </a:p>
          <a:p>
            <a:pPr lvl="0"/>
            <a:r>
              <a:rPr lang="fr-FR"/>
              <a:t>Hors emprunt nouveau, l’annuité devrait redescendre fortement en 2025.</a:t>
            </a:r>
          </a:p>
          <a:p>
            <a:pPr lvl="0"/>
            <a:r>
              <a:rPr lang="fr-FR"/>
              <a:t>L’encours, fortement gonflé en 2024 et 2025 aussi, redescendra aussi à des niveaux plus modérés en 2025</a:t>
            </a:r>
          </a:p>
          <a:p>
            <a:pPr lvl="0"/>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21211D-F3AD-41C3-A240-39B947C1F1E3}" type="slidenum">
              <a:t>13</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pPr lvl="0" algn="just"/>
            <a:r>
              <a:rPr lang="fr-FR"/>
              <a:t>La collectivité n’ayant pas vocation à lever de l’emprunt ou de l’impôt de manière anticipée, et le budget prévisionnel devant s’équilibrer sur l’année, le « fonds de roulement », autrement dit les réserves constituées, sont, dans cette hypothèse, entièrement affectées, pour atteindre 0 en fin d’année. Mais l’exécution sera nécessairement différente compte tenu des dépenses de fonctionnement et d’investissement qui ne seront pas consommées ou seront engagées et reportées. Du fait des non réalisations 2024, il y aura bien un fonds de roulement en fin d’exercice</a:t>
            </a:r>
          </a:p>
          <a:p>
            <a:pPr lvl="0" algn="just"/>
            <a:endParaRPr lang="fr-FR"/>
          </a:p>
          <a:p>
            <a:pPr lvl="0" algn="just"/>
            <a:r>
              <a:rPr lang="fr-FR"/>
              <a:t>Pour comparaison, en 2023, le taux de réalisation des investissements atteignait 65 % ; et le résultat de fonctionnement propre à l’exercice 6,7 M€ (dont 1 M€ issus d’une hausse des taux, qui n’aura pas lieu cette année).</a:t>
            </a:r>
          </a:p>
          <a:p>
            <a:pPr lvl="0" algn="just"/>
            <a:r>
              <a:rPr lang="fr-FR"/>
              <a:t>Ne  sont pas prévues également les subventions nouvelles qui seront acquises en cours d’année sur la base du programme 2024 d’investissement (objectif de 30 % de subventions poursuivi, soit + 3 M€ potentiels).</a:t>
            </a:r>
          </a:p>
          <a:p>
            <a:pPr lvl="0" algn="just"/>
            <a:r>
              <a:rPr lang="fr-FR"/>
              <a:t>Par ailleurs, en cas de besoin, la collectivité dispose d’une capacité d’endettement (tout en respectant sa capacité de remboursement) bien supérieure au 1,2 M€ d’emprunt nouveau inscrit. Dans cette hypothèse de prévision budgétaire, en remboursant 7,3 d’emprunt par ailleurs, la collectivité se désendette fortement, tout en réalisant son programme d’investissement.</a:t>
            </a:r>
          </a:p>
          <a:p>
            <a:pPr lvl="0" algn="just"/>
            <a:r>
              <a:rPr lang="fr-FR"/>
              <a:t>Les hypothèses financières de construction de ce budget sont donc aussi sincères que prudentes.</a:t>
            </a: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B5C7D1-3D53-4DD6-80F9-30C63D22F84C}" type="slidenum">
              <a:t>14</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C22DC9-E43F-4190-91F1-22835CA200DA}" type="slidenum">
              <a:t>15</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6D8930-0B2F-4FD9-8FD1-E59BD5428411}" type="slidenum">
              <a:t>16</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6D8930-0B2F-4FD9-8FD1-E59BD5428411}" type="slidenum">
              <a:t>17</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2541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CBF258-7C84-47EE-9E4A-F4E36509962E}" type="slidenum">
              <a:t>18</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7D240C-5427-455B-8657-387CC1FC415E}" type="slidenum">
              <a:t>19</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4ADCBD-B591-4E7F-AC84-23B111F0D297}" type="slidenum">
              <a:t>2</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5DB4B7-37E8-483C-8A7F-A1C4AEE00C2C}" type="slidenum">
              <a:t>20</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B722E4-DE48-4F77-BB9A-9570348883AC}" type="slidenum">
              <a:t>3</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lgn="just"/>
            <a:r>
              <a:rPr lang="fr-FR"/>
              <a:t>Grâce à une progression des recettes réelles de + 3,38 %, face à une hausse des dépenses réelles limitée à 2 %, le niveau d’autofinancement prévisionnel 2024 est en forte hausse, ce qui permet d’envisager un programme d’investissement ambitieux : virement à la section d’investissement passe de 5,6 à 10 M€</a:t>
            </a:r>
          </a:p>
          <a:p>
            <a:pPr lvl="0" algn="just"/>
            <a:r>
              <a:rPr lang="fr-FR"/>
              <a:t>Cette augmentation des recettes se fait sans nouvelle augmentation des taux d’imposition ; la progression de l’autofinancement prévisionnel se fait sur la base d’une maîtrise des charges et d’uneaugmentations des bases fiscales</a:t>
            </a: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24AA66-EE4A-4CF1-8C9C-710D7108ACB7}" type="slidenum">
              <a:t>4</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r>
              <a:rPr lang="fr-FR" b="1"/>
              <a:t>Produits des services = 2 768 540 € (contre 2 821 800 au budget 2023, soit – 53 K€)</a:t>
            </a:r>
          </a:p>
          <a:p>
            <a:pPr lvl="0"/>
            <a:endParaRPr lang="fr-FR" b="1"/>
          </a:p>
          <a:p>
            <a:pPr lvl="0"/>
            <a:r>
              <a:rPr lang="fr-FR" i="1"/>
              <a:t>Remboursement de frais de personnels (mutualisation avec les communes, service commun droit du sol, budgets annexes et tiers): 	- 440 K€  baisse des prévisions p/r 2023 « actant fin de la démutualisation en 2023 (réalisé 2023 + bas) </a:t>
            </a:r>
          </a:p>
          <a:p>
            <a:pPr lvl="0"/>
            <a:r>
              <a:rPr lang="fr-FR" i="1"/>
              <a:t>Redevance spéciale (sur 2</a:t>
            </a:r>
            <a:r>
              <a:rPr lang="fr-FR" i="1" baseline="30000"/>
              <a:t>nd</a:t>
            </a:r>
            <a:r>
              <a:rPr lang="fr-FR" i="1"/>
              <a:t> semestre) + tarification déchetterie professionnels : 				+ 340 K€</a:t>
            </a:r>
          </a:p>
          <a:p>
            <a:pPr lvl="0"/>
            <a:r>
              <a:rPr lang="fr-FR" i="1"/>
              <a:t>Autres remboursements et redevances : 							+   47 K€</a:t>
            </a:r>
          </a:p>
          <a:p>
            <a:pPr lvl="0"/>
            <a:endParaRPr lang="fr-FR"/>
          </a:p>
          <a:p>
            <a:pPr lvl="0"/>
            <a:r>
              <a:rPr lang="fr-FR" b="1"/>
              <a:t>Impôts et taxes = 48 869 K (contre 47 152 K€ au budget 2023, soit + 1 717 K€, dont 495 K€ au titre des bases anticipées 2024) – A ce jour l’état 1259 pour 2024 n’a pas été reçu</a:t>
            </a:r>
          </a:p>
          <a:p>
            <a:pPr lvl="0"/>
            <a:endParaRPr lang="fr-FR"/>
          </a:p>
          <a:p>
            <a:pPr lvl="0"/>
            <a:r>
              <a:rPr lang="fr-FR"/>
              <a:t>TEOM : 12 880 000 € : pas de hausse des taux cette année (+450 K€  compte tenu de la progress° constatée au CFU 2023 et des bases 2024 anticipées)</a:t>
            </a:r>
          </a:p>
          <a:p>
            <a:pPr lvl="0"/>
            <a:endParaRPr lang="fr-FR"/>
          </a:p>
          <a:p>
            <a:pPr lvl="0"/>
            <a:r>
              <a:rPr lang="fr-FR"/>
              <a:t>Fraction de TVA (en remplacement de la taxe d’habitation sur résidences principales et CVAE ) : hypothèse 12,057 M€ (+ 700 K€ par rapport BP 2023 compte tenu progress° constatée CFU 2023 + annonce Etat pour 2024 + 4,5 % mais part 2023 corrigé de 6,1 % à 3,7 %)</a:t>
            </a:r>
          </a:p>
          <a:p>
            <a:pPr lvl="0"/>
            <a:endParaRPr lang="fr-FR"/>
          </a:p>
          <a:p>
            <a:pPr lvl="0"/>
            <a:r>
              <a:rPr lang="fr-FR"/>
              <a:t>Fiscalité directes (CFE + TFB + THRS + TFNB) : + 450 K€ compte tenu de la progress° constatée au CFU 2023 et des bases 2024 anticipées</a:t>
            </a:r>
          </a:p>
          <a:p>
            <a:pPr lvl="0"/>
            <a:endParaRPr lang="fr-FR">
              <a:solidFill>
                <a:srgbClr val="FF0000"/>
              </a:solidFill>
            </a:endParaRPr>
          </a:p>
          <a:p>
            <a:pPr lvl="2"/>
            <a:r>
              <a:rPr lang="fr-FR" i="1" u="sng"/>
              <a:t>Détail uniquement en cas de questions : </a:t>
            </a:r>
          </a:p>
          <a:p>
            <a:pPr lvl="2"/>
            <a:r>
              <a:rPr lang="fr-FR" i="1"/>
              <a:t>Cotisation Foncière des Entreprises (taux inchangé 31,71 %) : évolution des bases + 2,7 %</a:t>
            </a:r>
          </a:p>
          <a:p>
            <a:pPr lvl="2"/>
            <a:r>
              <a:rPr lang="fr-FR" i="1"/>
              <a:t>Taxe foncière sur les propriétés bâties (taux inchangé : 2 %) : évolution des bases + 3,8 %</a:t>
            </a:r>
          </a:p>
          <a:p>
            <a:pPr lvl="2"/>
            <a:r>
              <a:rPr lang="fr-FR" i="1"/>
              <a:t>Taxe d’habitation sur les résidences secondaires (taux inchangé 6,11 % ) : évolution des bases + 3,9 %</a:t>
            </a:r>
          </a:p>
          <a:p>
            <a:pPr lvl="2"/>
            <a:r>
              <a:rPr lang="fr-FR" i="1"/>
              <a:t>Taxe foncière sur les propriétés non bâties ( taux inchangé ) : évolution des bases + 3,1 %</a:t>
            </a:r>
          </a:p>
          <a:p>
            <a:pPr lvl="0"/>
            <a:endParaRPr lang="fr-FR"/>
          </a:p>
          <a:p>
            <a:pPr lvl="0"/>
            <a:r>
              <a:rPr lang="fr-FR"/>
              <a:t>IFER :          2 530 000 € (+ 109 K€ par rapport au budget 2023, compte tenu de la progress° constatée au CFU 2023 et des bases 2024 anticipées)</a:t>
            </a:r>
          </a:p>
          <a:p>
            <a:pPr lvl="0"/>
            <a:endParaRPr lang="fr-FR"/>
          </a:p>
          <a:p>
            <a:pPr lvl="0"/>
            <a:r>
              <a:rPr lang="fr-FR"/>
              <a:t>TASCOM : 1 245 000 €   (+ 165 K€ par rapport au budget 2023, compte tenu de la progress° constatée au CFU 2023 et des bases 2024 anticipées)</a:t>
            </a:r>
          </a:p>
          <a:p>
            <a:pPr lvl="0"/>
            <a:endParaRPr lang="fr-FR"/>
          </a:p>
          <a:p>
            <a:pPr lvl="0"/>
            <a:r>
              <a:rPr lang="fr-FR"/>
              <a:t>Versement mobilité :1 850 000  € (+ 100 K€ par rapport au budget 2023, compte tenu de la progress° constatée au CFU 2023 et des bases 2024 anticipées)</a:t>
            </a:r>
          </a:p>
          <a:p>
            <a:pPr lvl="0"/>
            <a:endParaRPr lang="fr-FR"/>
          </a:p>
          <a:p>
            <a:pPr lvl="0"/>
            <a:r>
              <a:rPr lang="fr-FR"/>
              <a:t>Taxe de séjour : 1 600 000 € (+ 100 K€ par rapport au budget 2023, compte tenu de la progress° constatée au CFU 2023 et des bases 2024 anticipées)</a:t>
            </a:r>
          </a:p>
          <a:p>
            <a:pPr lvl="0"/>
            <a:endParaRPr lang="fr-FR"/>
          </a:p>
          <a:p>
            <a:pPr lvl="0"/>
            <a:r>
              <a:rPr lang="fr-FR"/>
              <a:t>Produit attendu de la taxe GEMAPI  = 500 000 € (stable : pas de hausse de taux) pour une besoin de financement de XXXXXXX</a:t>
            </a:r>
          </a:p>
          <a:p>
            <a:pPr lvl="0"/>
            <a:endParaRPr lang="fr-FR"/>
          </a:p>
          <a:p>
            <a:pPr lvl="0"/>
            <a:r>
              <a:rPr lang="fr-FR" b="1"/>
              <a:t>Dotations et participations = 12 008 481 € (contre 11 822 964 K€ au budget 2023, soit + 185 K€) </a:t>
            </a:r>
          </a:p>
          <a:p>
            <a:pPr lvl="0"/>
            <a:r>
              <a:rPr lang="fr-FR" i="1" u="sng"/>
              <a:t>Uniquement en cas de questions : </a:t>
            </a:r>
          </a:p>
          <a:p>
            <a:pPr lvl="0"/>
            <a:r>
              <a:rPr lang="fr-FR" i="1"/>
              <a:t>+ 227 000 € au titre des compensations CFE (entreprises industrielles)</a:t>
            </a:r>
          </a:p>
          <a:p>
            <a:pPr lvl="0"/>
            <a:r>
              <a:rPr lang="fr-FR" i="1"/>
              <a:t>+ 51 000 € au titre des dotations d’intercommunalité et de compensation (DGF versée par l’Etat)</a:t>
            </a:r>
          </a:p>
          <a:p>
            <a:pPr marL="171450" lvl="0" indent="-171450">
              <a:buSzPct val="100000"/>
              <a:buChar char="-"/>
            </a:pPr>
            <a:r>
              <a:rPr lang="fr-FR" i="1"/>
              <a:t>8 000 € au titre des dotations de compensation de TP (« variable d’ajustement » dotations de l’Etat)</a:t>
            </a:r>
          </a:p>
          <a:p>
            <a:pPr marL="171450" lvl="0" indent="-171450">
              <a:buSzPct val="100000"/>
              <a:buChar char="-"/>
            </a:pPr>
            <a:r>
              <a:rPr lang="fr-FR" i="1"/>
              <a:t>20 000 € FCTVA sur dépenses d’entretiens</a:t>
            </a:r>
          </a:p>
          <a:p>
            <a:pPr lvl="0"/>
            <a:r>
              <a:rPr lang="fr-FR" i="1"/>
              <a:t>-   65 000 € autres dotations ou participations (y/c de la région pour le transport scolaire)</a:t>
            </a:r>
          </a:p>
          <a:p>
            <a:pPr lvl="0"/>
            <a:endParaRPr lang="fr-FR"/>
          </a:p>
          <a:p>
            <a:pPr lvl="0"/>
            <a:r>
              <a:rPr lang="fr-FR" b="1"/>
              <a:t>Autres produits de gestion courante= 1 158 675 € (contre 950 740 € au budget 2023, soit + 207 K€)</a:t>
            </a:r>
          </a:p>
          <a:p>
            <a:pPr lvl="0"/>
            <a:r>
              <a:rPr lang="fr-FR"/>
              <a:t>Toutefois, si on neutralise le produit exceptionnel d’assurance destiné à reprendre la toiture bâtiment écocampus, ces produits baissent , essentiellement concernant les produits liés au recyclage des déchets : ces produits baissent (hors rembsmt assurance) de 130 000 € </a:t>
            </a:r>
          </a:p>
          <a:p>
            <a:pPr lvl="0"/>
            <a:r>
              <a:rPr lang="fr-FR" i="1" u="sng"/>
              <a:t>En cas de questions : </a:t>
            </a:r>
          </a:p>
          <a:p>
            <a:pPr lvl="0"/>
            <a:r>
              <a:rPr lang="fr-FR" i="1"/>
              <a:t>+ 339 000 € produit exceptionnel remboursement d’assurance pour toiture bâtiment Ecocampus (charge identique inscrite pour réparations en dépenses)</a:t>
            </a:r>
          </a:p>
          <a:p>
            <a:pPr lvl="0"/>
            <a:r>
              <a:rPr lang="fr-FR" i="1"/>
              <a:t>- 277 000 € au titre des produits du recyclage des déchets (baisse des prix de rachat matière à la tonne + décalages comptables d’encaissements)</a:t>
            </a:r>
          </a:p>
          <a:p>
            <a:pPr lvl="0"/>
            <a:r>
              <a:rPr lang="fr-FR" i="1"/>
              <a:t>+ 154 000 € redevance fermier centre aqualudique	</a:t>
            </a:r>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5559E6-62BA-44B5-90C7-9BEE746B4829}" type="slidenum">
              <a:t>5</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r>
              <a:rPr lang="fr-FR" b="1"/>
              <a:t>La progression des dépenses (+ 2,02 %) est inférieure à celle des recettes (+ 3,38 %). Le différentiel est positif de 930 K€. L’an dernier il était en négatif de 900 K€</a:t>
            </a:r>
          </a:p>
          <a:p>
            <a:pPr lvl="0"/>
            <a:endParaRPr lang="fr-FR" b="1"/>
          </a:p>
          <a:p>
            <a:pPr lvl="0" algn="just"/>
            <a:r>
              <a:rPr lang="fr-FR" b="1"/>
              <a:t>Charges à caractère général = 27 203 877 € (dont 879 887 € de reports 2022) ; contre  26 743 435 € budgété sur 2022, soit + 1,72 % d’augmentation, + 460 K€</a:t>
            </a:r>
          </a:p>
          <a:p>
            <a:pPr lvl="0" algn="just"/>
            <a:endParaRPr lang="fr-FR"/>
          </a:p>
          <a:p>
            <a:pPr lvl="0" algn="just"/>
            <a:r>
              <a:rPr lang="fr-FR"/>
              <a:t>Cette évolution modérée s’appuie sur les efforts de rigueur mis en œuvre par les services, et s’accompagne de moindres marges sur les inscriptions, qui devraient aboutir à de meilleurs taux de réalisation fin 2024</a:t>
            </a:r>
            <a:endParaRPr lang="fr-FR" b="1"/>
          </a:p>
          <a:p>
            <a:pPr lvl="0"/>
            <a:endParaRPr lang="fr-FR"/>
          </a:p>
          <a:p>
            <a:pPr lvl="2"/>
            <a:r>
              <a:rPr lang="fr-FR" i="1" u="sng"/>
              <a:t>Détail en cas de question autres évolutions :</a:t>
            </a:r>
          </a:p>
          <a:p>
            <a:pPr lvl="3"/>
            <a:r>
              <a:rPr lang="fr-FR" i="1"/>
              <a:t>+ 660 K€ actualisation contrat de DSP transport + étude renouvellement</a:t>
            </a:r>
          </a:p>
          <a:p>
            <a:pPr lvl="3"/>
            <a:r>
              <a:rPr lang="fr-FR" i="1"/>
              <a:t>+ 160 K€ GEMAPI et plans massifs : mise en œuvre PPRE Asse et Vald de Rancure + travaux d’entretien ouvrages DFCI</a:t>
            </a:r>
          </a:p>
          <a:p>
            <a:pPr lvl="3"/>
            <a:r>
              <a:rPr lang="fr-FR" i="1"/>
              <a:t>+ 100 k€ zones d’activités</a:t>
            </a:r>
          </a:p>
          <a:p>
            <a:pPr lvl="3"/>
            <a:r>
              <a:rPr lang="fr-FR" i="1"/>
              <a:t>+   75 K€ frais de mise en service centre aqualudique phase intermédiaire avant prise en charge délégataire 1</a:t>
            </a:r>
            <a:r>
              <a:rPr lang="fr-FR" i="1" baseline="30000"/>
              <a:t>er</a:t>
            </a:r>
            <a:r>
              <a:rPr lang="fr-FR" i="1"/>
              <a:t> avril</a:t>
            </a:r>
          </a:p>
          <a:p>
            <a:pPr marL="1543050" lvl="3" indent="-171450">
              <a:buSzPct val="100000"/>
              <a:buChar char="-"/>
            </a:pPr>
            <a:r>
              <a:rPr lang="fr-FR" i="1"/>
              <a:t>100 K€ ajustement à la baisse des crédits sur électricité bâtiments, compte tenu du constat d’une hausse moins importante que prévu en 2023</a:t>
            </a:r>
          </a:p>
          <a:p>
            <a:pPr marL="1543050" lvl="3" indent="-171450">
              <a:buSzPct val="100000"/>
              <a:buChar char="-"/>
            </a:pPr>
            <a:r>
              <a:rPr lang="fr-FR" i="1"/>
              <a:t>350 K€ ajustement à la baisse des crédits sur éclairage public, compte tenu du constat d’une hausse moins importante que prévu en 2023</a:t>
            </a:r>
          </a:p>
          <a:p>
            <a:pPr marL="1543050" lvl="3" indent="-171450">
              <a:buSzPct val="100000"/>
              <a:buChar char="-"/>
            </a:pPr>
            <a:r>
              <a:rPr lang="fr-FR" i="1"/>
              <a:t>83 K€ service des déchets (augment° des coûts de traitement + augment° de lla TGAP, et cela malgré une baisse des tonnages collectés et enfouis)</a:t>
            </a:r>
          </a:p>
          <a:p>
            <a:pPr lvl="3"/>
            <a:endParaRPr lang="fr-FR" i="1"/>
          </a:p>
          <a:p>
            <a:pPr lvl="0"/>
            <a:r>
              <a:rPr lang="fr-FR" b="1"/>
              <a:t>Charges de personnel : 13 165 797 €, contre 13 417 283 € en 2023, soit – 251 K€ et – 1,87 % de budget à budget</a:t>
            </a:r>
          </a:p>
          <a:p>
            <a:pPr lvl="0"/>
            <a:endParaRPr lang="fr-FR" b="1"/>
          </a:p>
          <a:p>
            <a:pPr lvl="0"/>
            <a:r>
              <a:rPr lang="fr-FR"/>
              <a:t>Cette diminution des charges de personnel brutes prend en compte le réalisé fin 2023 : </a:t>
            </a:r>
            <a:r>
              <a:rPr lang="fr-FR" sz="1600">
                <a:latin typeface="Trebuchet MS"/>
              </a:rPr>
              <a:t>12 424 656 €. Soit 1 M€ de – que la prévision 2023, raison pour laquelle l’inscription Budget 2024 est revue à la baisse.</a:t>
            </a:r>
          </a:p>
          <a:p>
            <a:pPr lvl="0"/>
            <a:r>
              <a:rPr lang="fr-FR" sz="1600">
                <a:latin typeface="Trebuchet MS"/>
              </a:rPr>
              <a:t> </a:t>
            </a:r>
            <a:endParaRPr lang="fr-FR">
              <a:latin typeface="Calibri" pitchFamily="34"/>
              <a:cs typeface="Calibri" pitchFamily="34"/>
            </a:endParaRPr>
          </a:p>
          <a:p>
            <a:pPr lvl="0" algn="just"/>
            <a:r>
              <a:rPr lang="fr-FR">
                <a:latin typeface="Calibri" pitchFamily="34"/>
                <a:cs typeface="Calibri" pitchFamily="34"/>
              </a:rPr>
              <a:t>mais il faut considérer l’évolution des charges de personnel nette (voir slide plus loin) et, avec un taux de réalisation normal, la  tendance est plutôt à + 400 K€ et + 3,7 % : </a:t>
            </a:r>
          </a:p>
          <a:p>
            <a:pPr lvl="0"/>
            <a:r>
              <a:rPr lang="fr-FR">
                <a:latin typeface="Calibri" pitchFamily="34"/>
                <a:cs typeface="Calibri" pitchFamily="34"/>
              </a:rPr>
              <a:t> </a:t>
            </a:r>
          </a:p>
          <a:p>
            <a:pPr lvl="0"/>
            <a:r>
              <a:rPr lang="fr-FR">
                <a:latin typeface="Calibri" pitchFamily="34"/>
                <a:cs typeface="Calibri" pitchFamily="34"/>
              </a:rPr>
              <a:t>		</a:t>
            </a:r>
            <a:r>
              <a:rPr lang="fr-FR" i="1" u="sng">
                <a:latin typeface="Calibri" pitchFamily="34"/>
                <a:cs typeface="Calibri" pitchFamily="34"/>
              </a:rPr>
              <a:t>Si nécessaire, les causes (rappel orientations budgétaires) : </a:t>
            </a:r>
          </a:p>
          <a:p>
            <a:pPr lvl="0"/>
            <a:endParaRPr lang="fr-FR">
              <a:latin typeface="Calibri" pitchFamily="34"/>
              <a:cs typeface="Calibri" pitchFamily="34"/>
            </a:endParaRPr>
          </a:p>
          <a:p>
            <a:pPr lvl="0"/>
            <a:r>
              <a:rPr lang="fr-FR">
                <a:latin typeface="Calibri" pitchFamily="34"/>
                <a:cs typeface="Calibri" pitchFamily="34"/>
              </a:rPr>
              <a:t>		</a:t>
            </a:r>
            <a:r>
              <a:rPr lang="fr-FR" i="1">
                <a:latin typeface="Calibri" pitchFamily="34"/>
                <a:cs typeface="Calibri" pitchFamily="34"/>
              </a:rPr>
              <a:t>Attribution de 5 points d'indice majoré à compter du 1er janvier 2024</a:t>
            </a:r>
          </a:p>
          <a:p>
            <a:pPr lvl="0"/>
            <a:r>
              <a:rPr lang="fr-FR" i="1">
                <a:latin typeface="Calibri" pitchFamily="34"/>
                <a:cs typeface="Calibri" pitchFamily="34"/>
              </a:rPr>
              <a:t>		Diminution du quota pour les promotions internes à 1 promotion pour 2 				recrutements</a:t>
            </a:r>
          </a:p>
          <a:p>
            <a:pPr lvl="0"/>
            <a:r>
              <a:rPr lang="fr-FR" i="1">
                <a:latin typeface="Calibri" pitchFamily="34"/>
                <a:cs typeface="Calibri" pitchFamily="34"/>
              </a:rPr>
              <a:t>		Revalorisation du point d’indice de + 1,5 % en 2023</a:t>
            </a:r>
          </a:p>
          <a:p>
            <a:pPr lvl="0"/>
            <a:r>
              <a:rPr lang="fr-FR" i="1">
                <a:latin typeface="Calibri" pitchFamily="34"/>
                <a:cs typeface="Calibri" pitchFamily="34"/>
              </a:rPr>
              <a:t>		Application de la GIPA et attribution de points « bas salaires » en 2023</a:t>
            </a:r>
          </a:p>
          <a:p>
            <a:pPr lvl="0"/>
            <a:r>
              <a:rPr lang="fr-FR" i="1">
                <a:latin typeface="Calibri" pitchFamily="34"/>
                <a:cs typeface="Calibri" pitchFamily="34"/>
              </a:rPr>
              <a:t>		Prise en charge employeur des abonnements transports revalorisée de 50 à 				76 %</a:t>
            </a:r>
          </a:p>
          <a:p>
            <a:pPr lvl="0"/>
            <a:r>
              <a:rPr lang="fr-FR" i="1">
                <a:latin typeface="Calibri" pitchFamily="34"/>
                <a:cs typeface="Calibri" pitchFamily="34"/>
              </a:rPr>
              <a:t>		Augmentation des indemnités forfaitaires pour le CET (et bonus JO)</a:t>
            </a:r>
          </a:p>
          <a:p>
            <a:pPr lvl="0"/>
            <a:endParaRPr lang="fr-FR"/>
          </a:p>
          <a:p>
            <a:pPr lvl="0"/>
            <a:r>
              <a:rPr lang="fr-FR" b="1"/>
              <a:t>Atténuations de produits : 15 884 296 € (contre 13 417 283 € au budget 2023), soit – 273 K€ et – 1,69 % de BP à BP</a:t>
            </a:r>
          </a:p>
          <a:p>
            <a:pPr lvl="0"/>
            <a:endParaRPr lang="fr-FR" b="1"/>
          </a:p>
          <a:p>
            <a:pPr lvl="0" algn="just"/>
            <a:r>
              <a:rPr lang="fr-FR"/>
              <a:t>AC 2024 provisoire = 12 790 290 €  : prend en compte (suivant délibération AC provisoire décembre 2023) la dernière révision 2023 de l’AC de Manosque pour restitution Musiks à Manosque et soutien à la maitrise de l’énergie, mais pas les ajustements en cours 2024 (chiffrages en cours), pour applic° 2025 : retour équipements culturels dans les communes + révisions AC compétences communautaires + remise en place navette Gréoux 2024 ?</a:t>
            </a:r>
          </a:p>
          <a:p>
            <a:pPr lvl="0" algn="just"/>
            <a:endParaRPr lang="fr-FR"/>
          </a:p>
          <a:p>
            <a:pPr lvl="0"/>
            <a:r>
              <a:rPr lang="fr-FR"/>
              <a:t>FPIC 2024 (estimatif ; non notifiée à ce jour)  = 600 K€ </a:t>
            </a:r>
            <a:r>
              <a:rPr lang="fr-FR" b="1"/>
              <a:t>(- 300 K€ par rapport au budget 2023)</a:t>
            </a:r>
          </a:p>
          <a:p>
            <a:pPr lvl="0"/>
            <a:endParaRPr lang="fr-FR" b="1"/>
          </a:p>
          <a:p>
            <a:pPr lvl="0"/>
            <a:r>
              <a:rPr lang="fr-FR"/>
              <a:t>DSC 2024 stable  = 800 K€ (voir répartition + loin)</a:t>
            </a:r>
          </a:p>
          <a:p>
            <a:pPr lvl="0"/>
            <a:endParaRPr lang="fr-FR"/>
          </a:p>
          <a:p>
            <a:pPr lvl="0"/>
            <a:r>
              <a:rPr lang="fr-FR"/>
              <a:t>Reversement de la taxe de séjour à l’EPIC et aux CD 04 et 83 et Région (pour 83)= 1,6 M€</a:t>
            </a:r>
          </a:p>
          <a:p>
            <a:pPr lvl="0"/>
            <a:endParaRPr lang="fr-FR" b="1"/>
          </a:p>
          <a:p>
            <a:pPr lvl="0"/>
            <a:r>
              <a:rPr lang="fr-FR" b="1"/>
              <a:t>Autres charges de gestion courante : 4 344 955 € (contre 3 245 568 € au budget 2023), soit + 1,1 M€, et + 33 % d’augmentation</a:t>
            </a:r>
          </a:p>
          <a:p>
            <a:pPr lvl="0"/>
            <a:r>
              <a:rPr lang="fr-FR" b="1"/>
              <a:t> Voir détail + loin subventions et participations</a:t>
            </a:r>
          </a:p>
          <a:p>
            <a:pPr lvl="0" algn="just"/>
            <a:r>
              <a:rPr lang="fr-FR"/>
              <a:t>Les seules subventions aux associations représentent 753 K€, contre 794 K€ budgétés en 2023. Mais elles sont stables, si l’on prend en compte la cessation d’activité de la fondation Carzou, sachant que la charge de gestion a été intégrée aux charges à caractère général de DLVAgglo</a:t>
            </a:r>
          </a:p>
          <a:p>
            <a:pPr lvl="0" algn="just"/>
            <a:endParaRPr lang="fr-FR"/>
          </a:p>
          <a:p>
            <a:pPr lvl="0" algn="just"/>
            <a:r>
              <a:rPr lang="fr-FR"/>
              <a:t>Figurent également parmi les subventions à verser celle de l’Office de Tourisme Communautaire, pour 697 K€ (+ 100 K€ de budget à budget) et (pour la 1ère fois) la subvention d’équilibre à l’exploitant de la DSP centre aqualudique : 684 820 € (+ 685 K€ de budget à budget)</a:t>
            </a:r>
          </a:p>
          <a:p>
            <a:pPr lvl="0" algn="just"/>
            <a:r>
              <a:rPr lang="fr-FR"/>
              <a:t> </a:t>
            </a:r>
          </a:p>
          <a:p>
            <a:pPr lvl="0" algn="just"/>
            <a:r>
              <a:rPr lang="fr-FR"/>
              <a:t>Enfin, a été inscrite à ce chapitre une charge exceptionnelle de 339 K€ pour réparation à l’Ecocampus suite à malfaçon, couverte par remboursement d’assurance en recette.</a:t>
            </a:r>
          </a:p>
          <a:p>
            <a:pPr lvl="0" algn="just"/>
            <a:endParaRPr lang="fr-FR"/>
          </a:p>
          <a:p>
            <a:pPr lvl="0" algn="just"/>
            <a:r>
              <a:rPr lang="fr-FR" b="1"/>
              <a:t>Charges financières : 850 510 € (contre 585 510 € en 2023), soit + 265 000 € et + 45,25 % de budget à budget</a:t>
            </a:r>
          </a:p>
          <a:p>
            <a:pPr lvl="0" algn="just"/>
            <a:endParaRPr lang="fr-FR"/>
          </a:p>
          <a:p>
            <a:pPr lvl="0" algn="just"/>
            <a:r>
              <a:rPr lang="fr-FR"/>
              <a:t>Le taux d’intérêt moyen de notre dette est passé de 2,10 % au 1</a:t>
            </a:r>
            <a:r>
              <a:rPr lang="fr-FR" baseline="30000"/>
              <a:t>er</a:t>
            </a:r>
            <a:r>
              <a:rPr lang="fr-FR"/>
              <a:t> janvier 2023 à 3,26 % au 1</a:t>
            </a:r>
            <a:r>
              <a:rPr lang="fr-FR" baseline="30000"/>
              <a:t>er</a:t>
            </a:r>
            <a:r>
              <a:rPr lang="fr-FR"/>
              <a:t> janvier 2024 ; par ailleurs, l’emprunt centre aqualudique de 11,5 M€ souscrit à taux variable et consolidé fin 2023, générera des intérêts à hauteur de 560 000 € (estim° taux de marché actuels), contre 290 000 € l’année dernière. S’ajoute à cela le paiement en une fois des frais de l’emprunt-relais souscrit fin 2021… cette charge reste supportable et se lisse rapidement dans le temps (hors emprunt nouveau  stable dans ce cas)</a:t>
            </a:r>
          </a:p>
          <a:p>
            <a:pPr lvl="0" algn="just"/>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AFBFC4-9FC1-45F6-A0A0-2D7D602921B0}" type="slidenum">
              <a:t>6</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txBox="1">
            <a:spLocks noGrp="1"/>
          </p:cNvSpPr>
          <p:nvPr>
            <p:ph type="body" sz="quarter" idx="1"/>
          </p:nvPr>
        </p:nvSpPr>
        <p:spPr/>
        <p:txBody>
          <a:bodyPr/>
          <a:lstStyle/>
          <a:p>
            <a:pPr lvl="0" algn="just"/>
            <a:r>
              <a:rPr lang="fr-FR" b="1" dirty="0"/>
              <a:t>Charges de la dette :</a:t>
            </a:r>
          </a:p>
          <a:p>
            <a:pPr lvl="0" algn="just"/>
            <a:r>
              <a:rPr lang="fr-FR" dirty="0"/>
              <a:t>Le taux d’intérêt moyen de notre dette est passé de 2,10 % au 1</a:t>
            </a:r>
            <a:r>
              <a:rPr lang="fr-FR" baseline="30000" dirty="0"/>
              <a:t>er</a:t>
            </a:r>
            <a:r>
              <a:rPr lang="fr-FR" dirty="0"/>
              <a:t> janvier 2023 à 3,26 % au 1</a:t>
            </a:r>
            <a:r>
              <a:rPr lang="fr-FR" baseline="30000" dirty="0"/>
              <a:t>er</a:t>
            </a:r>
            <a:r>
              <a:rPr lang="fr-FR" dirty="0"/>
              <a:t> janvier 2024 ; par ailleurs, l’emprunt centre </a:t>
            </a:r>
            <a:r>
              <a:rPr lang="fr-FR" dirty="0" err="1"/>
              <a:t>aqualudique</a:t>
            </a:r>
            <a:r>
              <a:rPr lang="fr-FR" dirty="0"/>
              <a:t> de 11,5 M€ souscrit à taux variable et consolidé fin 2023, générera des intérêts à hauteur de 560 000 € (</a:t>
            </a:r>
            <a:r>
              <a:rPr lang="fr-FR" dirty="0" err="1"/>
              <a:t>estim</a:t>
            </a:r>
            <a:r>
              <a:rPr lang="fr-FR" dirty="0"/>
              <a:t>° taux de marché actuels), contre 290 000 € l’année dernière. S’ajoute à cela le paiement en une fois des frais de l’emprunt-relais souscrit fin 2021… cette charge reste supportable et se lisse rapidement dans le temps (hors emprunt nouveau  stable dans ce cas)</a:t>
            </a:r>
          </a:p>
          <a:p>
            <a:pPr lvl="0" algn="just"/>
            <a:endParaRPr lang="fr-FR" dirty="0"/>
          </a:p>
          <a:p>
            <a:pPr lvl="0" algn="just"/>
            <a:r>
              <a:rPr lang="fr-FR" b="1" dirty="0"/>
              <a:t>Subventions et participations :</a:t>
            </a:r>
          </a:p>
          <a:p>
            <a:pPr lvl="0" algn="just"/>
            <a:endParaRPr lang="fr-FR" dirty="0"/>
          </a:p>
          <a:p>
            <a:pPr lvl="0"/>
            <a:r>
              <a:rPr lang="fr-FR" dirty="0"/>
              <a:t>Les seules subventions aux associations représentent 753 K€, contre 794 K€ budgétés en 2023. Mais elles sont stables, si l’on prend en compte la cessation d’activité de la fondation Carzou, sachant que la charge de gestion a été intégrée aux charges à caractère général de </a:t>
            </a:r>
            <a:r>
              <a:rPr lang="fr-FR" dirty="0" err="1"/>
              <a:t>DLVAgglo</a:t>
            </a:r>
            <a:endParaRPr lang="fr-FR" dirty="0"/>
          </a:p>
          <a:p>
            <a:pPr lvl="0"/>
            <a:endParaRPr lang="fr-FR" dirty="0"/>
          </a:p>
          <a:p>
            <a:pPr lvl="0"/>
            <a:r>
              <a:rPr lang="fr-FR" dirty="0"/>
              <a:t>Figurent également parmi les subventions à verser celle de l’Office de Tourisme Communautaire, pour 697 K€ </a:t>
            </a:r>
            <a:r>
              <a:rPr lang="fr-FR" b="1" dirty="0"/>
              <a:t>(+ 100 K€ de budget à budget</a:t>
            </a:r>
            <a:r>
              <a:rPr lang="fr-FR" dirty="0"/>
              <a:t>) et (pour la 1</a:t>
            </a:r>
            <a:r>
              <a:rPr lang="fr-FR" baseline="30000" dirty="0"/>
              <a:t>ère</a:t>
            </a:r>
            <a:r>
              <a:rPr lang="fr-FR" dirty="0"/>
              <a:t> fois) la subvention d’équilibre à l’exploitant de la DSP centre </a:t>
            </a:r>
            <a:r>
              <a:rPr lang="fr-FR" dirty="0" err="1"/>
              <a:t>aqualudique</a:t>
            </a:r>
            <a:r>
              <a:rPr lang="fr-FR" dirty="0"/>
              <a:t> : 684 820 € </a:t>
            </a:r>
            <a:r>
              <a:rPr lang="fr-FR" b="1" dirty="0"/>
              <a:t>(+ 685 K€ de budget à budge</a:t>
            </a:r>
            <a:r>
              <a:rPr lang="fr-FR" dirty="0"/>
              <a:t>t)</a:t>
            </a:r>
          </a:p>
          <a:p>
            <a:pPr lvl="0"/>
            <a:r>
              <a:rPr lang="fr-FR" b="1" dirty="0"/>
              <a:t> </a:t>
            </a:r>
          </a:p>
          <a:p>
            <a:pPr lvl="0" algn="just"/>
            <a:r>
              <a:rPr lang="fr-FR" dirty="0"/>
              <a:t>Enfin, a été inscrite à ce chapitre une </a:t>
            </a:r>
            <a:r>
              <a:rPr lang="fr-FR" b="1" dirty="0"/>
              <a:t>charge exceptionnelle de 339 K€</a:t>
            </a:r>
            <a:r>
              <a:rPr lang="fr-FR" dirty="0"/>
              <a:t> pour réparation à l’</a:t>
            </a:r>
            <a:r>
              <a:rPr lang="fr-FR" dirty="0" err="1"/>
              <a:t>Ecocampus</a:t>
            </a:r>
            <a:r>
              <a:rPr lang="fr-FR" dirty="0"/>
              <a:t> suite à malfaçon, couverte par remboursement d’assurance en recette.</a:t>
            </a:r>
          </a:p>
          <a:p>
            <a:pPr lvl="0" algn="just"/>
            <a:endParaRPr lang="fr-FR" dirty="0"/>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BB1D80-DAD3-4128-A7E3-890D07C0D2BC}" type="slidenum">
              <a:t>7</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r>
              <a:rPr lang="fr-FR"/>
              <a:t>Les dépenses réelles à financer (RAR compris) s’établissent à 25,6 M€   ;    les recettes réelles s’établissent à 9,5 M€ (RAR compris)</a:t>
            </a:r>
          </a:p>
          <a:p>
            <a:pPr lvl="0"/>
            <a:endParaRPr lang="fr-FR"/>
          </a:p>
          <a:p>
            <a:pPr lvl="0"/>
            <a:r>
              <a:rPr lang="fr-FR"/>
              <a:t>L’affectation du résultat de 14,5 M€ est destinée à couvrir la constitution de la dotation initiale de l’EPIC Régie des eaux DLVA à hauteur de 5,8 M€</a:t>
            </a:r>
          </a:p>
          <a:p>
            <a:pPr lvl="0"/>
            <a:endParaRPr lang="fr-FR"/>
          </a:p>
          <a:p>
            <a:pPr lvl="0"/>
            <a:r>
              <a:rPr lang="fr-FR"/>
              <a:t>La solde, soit 8,7 M€ vient donc financer les dépenses d’investissement, ainsi que </a:t>
            </a:r>
          </a:p>
          <a:p>
            <a:pPr lvl="0"/>
            <a:endParaRPr lang="fr-F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9E3B95-927E-450D-8E2D-0145744CBB73}" type="slidenum">
              <a:t>8</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txBox="1">
            <a:spLocks noGrp="1"/>
          </p:cNvSpPr>
          <p:nvPr>
            <p:ph type="body" sz="quarter" idx="1"/>
          </p:nvPr>
        </p:nvSpPr>
        <p:spPr/>
        <p:txBody>
          <a:bodyPr/>
          <a:lstStyle/>
          <a:p>
            <a:pPr lvl="0" algn="just"/>
            <a:r>
              <a:rPr lang="fr-FR"/>
              <a:t>Le budget s’équilibre avec un emprunt nouveau prévisionnel d’1,1782 M€, soit très inférieur à la charge de remboursement de 7,3 M€. L’encours, qui avait fortement augmenté fin 2023, diminuera donc fortement. L’agglo met à contribution son fonds de roulement et se désendette</a:t>
            </a:r>
          </a:p>
        </p:txBody>
      </p:sp>
      <p:sp>
        <p:nvSpPr>
          <p:cNvPr id="4" name="Espace réservé du numéro de diapositive 3"/>
          <p:cNvSpPr txBox="1"/>
          <p:nvPr/>
        </p:nvSpPr>
        <p:spPr>
          <a:xfrm>
            <a:off x="3850373" y="9428323"/>
            <a:ext cx="2945712" cy="496729"/>
          </a:xfrm>
          <a:prstGeom prst="rect">
            <a:avLst/>
          </a:prstGeom>
          <a:noFill/>
          <a:ln cap="flat">
            <a:noFill/>
          </a:ln>
        </p:spPr>
        <p:txBody>
          <a:bodyPr vert="horz" wrap="square" lIns="91412" tIns="45701" rIns="91412"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B9A5E7-5C39-4656-AFA4-B3D9146F6E5E}" type="slidenum">
              <a:t>9</a:t>
            </a:fld>
            <a:endParaRPr lang="fr-F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5"/>
          <p:cNvGrpSpPr/>
          <p:nvPr/>
        </p:nvGrpSpPr>
        <p:grpSpPr>
          <a:xfrm>
            <a:off x="0" y="-8467"/>
            <a:ext cx="12192005"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cxnSp>
          <p:nvCxnSpPr>
            <p:cNvPr id="4" name="Straight Connector 18"/>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1"/>
          <p:cNvSpPr txBox="1">
            <a:spLocks noGrp="1"/>
          </p:cNvSpPr>
          <p:nvPr>
            <p:ph type="ctrTitle"/>
          </p:nvPr>
        </p:nvSpPr>
        <p:spPr>
          <a:xfrm>
            <a:off x="1507068" y="2404533"/>
            <a:ext cx="7766931" cy="1646304"/>
          </a:xfrm>
        </p:spPr>
        <p:txBody>
          <a:bodyPr anchor="b">
            <a:noAutofit/>
          </a:bodyPr>
          <a:lstStyle>
            <a:lvl1pPr algn="r">
              <a:defRPr sz="5400"/>
            </a:lvl1pPr>
          </a:lstStyle>
          <a:p>
            <a:pPr lvl="0"/>
            <a:r>
              <a:rPr lang="fr-FR" smtClean="0"/>
              <a:t>Modifiez le style du titre</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fr-FR" smtClean="0"/>
              <a:t>Modifier le style des sous-titres du masque</a:t>
            </a:r>
            <a:endParaRPr lang="en-US"/>
          </a:p>
        </p:txBody>
      </p:sp>
      <p:sp>
        <p:nvSpPr>
          <p:cNvPr id="15" name="Date Placeholder 3"/>
          <p:cNvSpPr txBox="1">
            <a:spLocks noGrp="1"/>
          </p:cNvSpPr>
          <p:nvPr>
            <p:ph type="dt" sz="half" idx="7"/>
          </p:nvPr>
        </p:nvSpPr>
        <p:spPr/>
        <p:txBody>
          <a:bodyPr/>
          <a:lstStyle>
            <a:lvl1pPr>
              <a:defRPr/>
            </a:lvl1pPr>
          </a:lstStyle>
          <a:p>
            <a:pPr lvl="0"/>
            <a:fld id="{E47AFF0D-0C4C-4BE3-B8AF-86B37EFA2A7A}" type="datetime1">
              <a:rPr lang="fr-FR"/>
              <a:pPr lvl="0"/>
              <a:t>02/04/2024</a:t>
            </a:fld>
            <a:endParaRPr lang="fr-FR"/>
          </a:p>
        </p:txBody>
      </p:sp>
      <p:sp>
        <p:nvSpPr>
          <p:cNvPr id="16" name="Footer Placeholder 4"/>
          <p:cNvSpPr txBox="1">
            <a:spLocks noGrp="1"/>
          </p:cNvSpPr>
          <p:nvPr>
            <p:ph type="ftr" sz="quarter" idx="9"/>
          </p:nvPr>
        </p:nvSpPr>
        <p:spPr/>
        <p:txBody>
          <a:bodyPr/>
          <a:lstStyle>
            <a:lvl1pPr>
              <a:defRPr/>
            </a:lvl1pPr>
          </a:lstStyle>
          <a:p>
            <a:pPr lvl="0"/>
            <a:endParaRPr lang="fr-FR"/>
          </a:p>
        </p:txBody>
      </p:sp>
      <p:sp>
        <p:nvSpPr>
          <p:cNvPr id="17" name="Slide Number Placeholder 5"/>
          <p:cNvSpPr txBox="1">
            <a:spLocks noGrp="1"/>
          </p:cNvSpPr>
          <p:nvPr>
            <p:ph type="sldNum" sz="quarter" idx="8"/>
          </p:nvPr>
        </p:nvSpPr>
        <p:spPr/>
        <p:txBody>
          <a:bodyPr/>
          <a:lstStyle>
            <a:lvl1pPr>
              <a:defRPr/>
            </a:lvl1pPr>
          </a:lstStyle>
          <a:p>
            <a:pPr lvl="0"/>
            <a:fld id="{ED536F26-C3AC-490B-A881-EBCB4AFABD98}" type="slidenum">
              <a:t>‹N°›</a:t>
            </a:fld>
            <a:endParaRPr lang="fr-FR"/>
          </a:p>
        </p:txBody>
      </p:sp>
    </p:spTree>
    <p:extLst>
      <p:ext uri="{BB962C8B-B14F-4D97-AF65-F5344CB8AC3E}">
        <p14:creationId xmlns:p14="http://schemas.microsoft.com/office/powerpoint/2010/main" val="382484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fr-FR" smtClean="0"/>
              <a:t>Modifiez le style du titre</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smtClean="0"/>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09194472-CB10-49BE-9D0F-FDE3E503C0D9}"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5E60B375-C999-4DA4-8C23-CE0275075B58}" type="slidenum">
              <a:t>‹N°›</a:t>
            </a:fld>
            <a:endParaRPr lang="fr-FR"/>
          </a:p>
        </p:txBody>
      </p:sp>
    </p:spTree>
    <p:extLst>
      <p:ext uri="{BB962C8B-B14F-4D97-AF65-F5344CB8AC3E}">
        <p14:creationId xmlns:p14="http://schemas.microsoft.com/office/powerpoint/2010/main" val="341901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smtClean="0"/>
              <a:t>Modifiez le style du titre</a:t>
            </a:r>
            <a:endParaRPr lang="en-US"/>
          </a:p>
        </p:txBody>
      </p:sp>
      <p:sp>
        <p:nvSpPr>
          <p:cNvPr id="3" name="Text Placeholder 9"/>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fr-FR" smtClean="0"/>
              <a:t>Modifier les styles du texte du masque</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smtClean="0"/>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228EBC47-D6AD-4162-914C-251A961B9E2C}"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D9B55CBE-F443-4434-A132-B9BAC204A2E6}"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396140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fr-FR" smtClean="0"/>
              <a:t>Modifiez le style du titre</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fr-FR" smtClean="0"/>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91A8BDE8-B422-43FC-867E-72E46A9CCD3F}"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FBD78717-4875-4C5C-8515-74F310EB9C85}" type="slidenum">
              <a:t>‹N°›</a:t>
            </a:fld>
            <a:endParaRPr lang="fr-FR"/>
          </a:p>
        </p:txBody>
      </p:sp>
    </p:spTree>
    <p:extLst>
      <p:ext uri="{BB962C8B-B14F-4D97-AF65-F5344CB8AC3E}">
        <p14:creationId xmlns:p14="http://schemas.microsoft.com/office/powerpoint/2010/main" val="314602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smtClean="0"/>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fr-FR" smtClean="0"/>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smtClean="0"/>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58F10D93-30F6-4121-8F56-5083340601C9}"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1C81E282-8A4D-45D4-ADDE-12814A595AEF}"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114299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fr-FR" smtClean="0"/>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5FCBEF"/>
                </a:solidFill>
              </a:defRPr>
            </a:lvl1pPr>
          </a:lstStyle>
          <a:p>
            <a:pPr lvl="0"/>
            <a:r>
              <a:rPr lang="fr-FR" smtClean="0"/>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smtClean="0"/>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23A9AF35-3279-4936-8715-48126C0A21CF}"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1FE65D60-951D-498F-8DE2-749A4181448A}" type="slidenum">
              <a:t>‹N°›</a:t>
            </a:fld>
            <a:endParaRPr lang="fr-FR"/>
          </a:p>
        </p:txBody>
      </p:sp>
    </p:spTree>
    <p:extLst>
      <p:ext uri="{BB962C8B-B14F-4D97-AF65-F5344CB8AC3E}">
        <p14:creationId xmlns:p14="http://schemas.microsoft.com/office/powerpoint/2010/main" val="284180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smtClean="0"/>
              <a:t>Modifiez le style du titre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0843CABC-AD0A-49E2-84F8-97A6385370FC}"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53F9EC6B-4205-477E-B19F-BDBE44575F57}" type="slidenum">
              <a:t>‹N°›</a:t>
            </a:fld>
            <a:endParaRPr lang="fr-FR"/>
          </a:p>
        </p:txBody>
      </p:sp>
    </p:spTree>
    <p:extLst>
      <p:ext uri="{BB962C8B-B14F-4D97-AF65-F5344CB8AC3E}">
        <p14:creationId xmlns:p14="http://schemas.microsoft.com/office/powerpoint/2010/main" val="39231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fr-FR" smtClean="0"/>
              <a:t>Modifiez le style du titre</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644A308E-3F57-4F1B-B575-C338FF087048}"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7D55DDDB-CA17-4CF9-A3CC-3EBC5ED0F66E}" type="slidenum">
              <a:t>‹N°›</a:t>
            </a:fld>
            <a:endParaRPr lang="fr-FR"/>
          </a:p>
        </p:txBody>
      </p:sp>
    </p:spTree>
    <p:extLst>
      <p:ext uri="{BB962C8B-B14F-4D97-AF65-F5344CB8AC3E}">
        <p14:creationId xmlns:p14="http://schemas.microsoft.com/office/powerpoint/2010/main" val="234276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5"/>
          <p:cNvGrpSpPr/>
          <p:nvPr/>
        </p:nvGrpSpPr>
        <p:grpSpPr>
          <a:xfrm>
            <a:off x="0" y="-8467"/>
            <a:ext cx="12192005"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cxnSp>
          <p:nvCxnSpPr>
            <p:cNvPr id="4" name="Straight Connector 18"/>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1"/>
          <p:cNvSpPr txBox="1">
            <a:spLocks noGrp="1"/>
          </p:cNvSpPr>
          <p:nvPr>
            <p:ph type="ctrTitle"/>
          </p:nvPr>
        </p:nvSpPr>
        <p:spPr>
          <a:xfrm>
            <a:off x="1507068" y="2404533"/>
            <a:ext cx="7766931" cy="1646304"/>
          </a:xfrm>
        </p:spPr>
        <p:txBody>
          <a:bodyPr anchor="b">
            <a:noAutofit/>
          </a:bodyPr>
          <a:lstStyle>
            <a:lvl1pPr algn="r">
              <a:defRPr sz="5400"/>
            </a:lvl1pPr>
          </a:lstStyle>
          <a:p>
            <a:pPr lvl="0"/>
            <a:r>
              <a:rPr lang="fr-FR"/>
              <a:t>Modifiez le style du titre</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fr-FR"/>
              <a:t>Modifier le style des sous-titres du masque</a:t>
            </a:r>
            <a:endParaRPr lang="en-US"/>
          </a:p>
        </p:txBody>
      </p:sp>
      <p:sp>
        <p:nvSpPr>
          <p:cNvPr id="15" name="Date Placeholder 3"/>
          <p:cNvSpPr txBox="1">
            <a:spLocks noGrp="1"/>
          </p:cNvSpPr>
          <p:nvPr>
            <p:ph type="dt" sz="half" idx="7"/>
          </p:nvPr>
        </p:nvSpPr>
        <p:spPr/>
        <p:txBody>
          <a:bodyPr/>
          <a:lstStyle>
            <a:lvl1pPr>
              <a:defRPr/>
            </a:lvl1pPr>
          </a:lstStyle>
          <a:p>
            <a:pPr lvl="0"/>
            <a:fld id="{4D71814B-B989-403C-936F-EF00946A86E1}" type="datetime1">
              <a:rPr lang="fr-FR"/>
              <a:pPr lvl="0"/>
              <a:t>02/04/2024</a:t>
            </a:fld>
            <a:endParaRPr lang="fr-FR"/>
          </a:p>
        </p:txBody>
      </p:sp>
      <p:sp>
        <p:nvSpPr>
          <p:cNvPr id="16" name="Footer Placeholder 4"/>
          <p:cNvSpPr txBox="1">
            <a:spLocks noGrp="1"/>
          </p:cNvSpPr>
          <p:nvPr>
            <p:ph type="ftr" sz="quarter" idx="9"/>
          </p:nvPr>
        </p:nvSpPr>
        <p:spPr/>
        <p:txBody>
          <a:bodyPr/>
          <a:lstStyle>
            <a:lvl1pPr>
              <a:defRPr/>
            </a:lvl1pPr>
          </a:lstStyle>
          <a:p>
            <a:pPr lvl="0"/>
            <a:endParaRPr lang="fr-FR"/>
          </a:p>
        </p:txBody>
      </p:sp>
      <p:sp>
        <p:nvSpPr>
          <p:cNvPr id="17" name="Slide Number Placeholder 5"/>
          <p:cNvSpPr txBox="1">
            <a:spLocks noGrp="1"/>
          </p:cNvSpPr>
          <p:nvPr>
            <p:ph type="sldNum" sz="quarter" idx="8"/>
          </p:nvPr>
        </p:nvSpPr>
        <p:spPr/>
        <p:txBody>
          <a:bodyPr/>
          <a:lstStyle>
            <a:lvl1pPr>
              <a:defRPr/>
            </a:lvl1pPr>
          </a:lstStyle>
          <a:p>
            <a:pPr lvl="0"/>
            <a:fld id="{7CE30F6A-3427-416B-9DC7-A4AE41E05B15}" type="slidenum">
              <a:t>‹N°›</a:t>
            </a:fld>
            <a:endParaRPr lang="fr-FR"/>
          </a:p>
        </p:txBody>
      </p:sp>
    </p:spTree>
    <p:extLst>
      <p:ext uri="{BB962C8B-B14F-4D97-AF65-F5344CB8AC3E}">
        <p14:creationId xmlns:p14="http://schemas.microsoft.com/office/powerpoint/2010/main" val="161038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452E5C3E-F538-420A-948A-E3D174779470}"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0A907CCE-24BB-41AA-87F6-B67DABFB6C60}" type="slidenum">
              <a:t>‹N°›</a:t>
            </a:fld>
            <a:endParaRPr lang="fr-FR"/>
          </a:p>
        </p:txBody>
      </p:sp>
    </p:spTree>
    <p:extLst>
      <p:ext uri="{BB962C8B-B14F-4D97-AF65-F5344CB8AC3E}">
        <p14:creationId xmlns:p14="http://schemas.microsoft.com/office/powerpoint/2010/main" val="4683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fr-FR"/>
              <a:t>Modifiez le style du titre</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D31503C7-6B63-4DCF-BC3F-97951506C34A}"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87EB603B-49D3-487B-AEA3-ECF09072C841}" type="slidenum">
              <a:t>‹N°›</a:t>
            </a:fld>
            <a:endParaRPr lang="fr-FR"/>
          </a:p>
        </p:txBody>
      </p:sp>
    </p:spTree>
    <p:extLst>
      <p:ext uri="{BB962C8B-B14F-4D97-AF65-F5344CB8AC3E}">
        <p14:creationId xmlns:p14="http://schemas.microsoft.com/office/powerpoint/2010/main" val="22622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smtClean="0"/>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9522B80C-1DD5-4F09-AAE2-71B6D817F6C6}"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7E6B2C37-E305-4DC7-805C-0CACF102DECC}" type="slidenum">
              <a:t>‹N°›</a:t>
            </a:fld>
            <a:endParaRPr lang="fr-FR"/>
          </a:p>
        </p:txBody>
      </p:sp>
    </p:spTree>
    <p:extLst>
      <p:ext uri="{BB962C8B-B14F-4D97-AF65-F5344CB8AC3E}">
        <p14:creationId xmlns:p14="http://schemas.microsoft.com/office/powerpoint/2010/main" val="411918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txBox="1">
            <a:spLocks noGrp="1"/>
          </p:cNvSpPr>
          <p:nvPr>
            <p:ph type="dt" sz="half" idx="7"/>
          </p:nvPr>
        </p:nvSpPr>
        <p:spPr/>
        <p:txBody>
          <a:bodyPr/>
          <a:lstStyle>
            <a:lvl1pPr>
              <a:defRPr/>
            </a:lvl1pPr>
          </a:lstStyle>
          <a:p>
            <a:pPr lvl="0"/>
            <a:fld id="{F54FFEEB-EA6B-48C6-B373-D967D9F36225}"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0F5BCCF4-5C10-4800-A083-751121F9C55B}" type="slidenum">
              <a:t>‹N°›</a:t>
            </a:fld>
            <a:endParaRPr lang="fr-FR"/>
          </a:p>
        </p:txBody>
      </p:sp>
    </p:spTree>
    <p:extLst>
      <p:ext uri="{BB962C8B-B14F-4D97-AF65-F5344CB8AC3E}">
        <p14:creationId xmlns:p14="http://schemas.microsoft.com/office/powerpoint/2010/main" val="28852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fr-FR"/>
              <a:t>Modifier les styles du texte du masque</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fr-FR"/>
              <a:t>Modifier les styles du texte du masque</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txBox="1">
            <a:spLocks noGrp="1"/>
          </p:cNvSpPr>
          <p:nvPr>
            <p:ph type="dt" sz="half" idx="7"/>
          </p:nvPr>
        </p:nvSpPr>
        <p:spPr/>
        <p:txBody>
          <a:bodyPr/>
          <a:lstStyle>
            <a:lvl1pPr>
              <a:defRPr/>
            </a:lvl1pPr>
          </a:lstStyle>
          <a:p>
            <a:pPr lvl="0"/>
            <a:fld id="{0A9F13DE-90ED-4780-A599-A69B423DCAFF}" type="datetime1">
              <a:rPr lang="fr-FR"/>
              <a:pPr lvl="0"/>
              <a:t>02/04/2024</a:t>
            </a:fld>
            <a:endParaRPr lang="fr-FR"/>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A4337A9D-1C2E-4572-B209-CB71D3666A53}" type="slidenum">
              <a:t>‹N°›</a:t>
            </a:fld>
            <a:endParaRPr lang="fr-FR"/>
          </a:p>
        </p:txBody>
      </p:sp>
    </p:spTree>
    <p:extLst>
      <p:ext uri="{BB962C8B-B14F-4D97-AF65-F5344CB8AC3E}">
        <p14:creationId xmlns:p14="http://schemas.microsoft.com/office/powerpoint/2010/main" val="281111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p:cNvSpPr txBox="1">
            <a:spLocks noGrp="1"/>
          </p:cNvSpPr>
          <p:nvPr>
            <p:ph type="dt" sz="half" idx="7"/>
          </p:nvPr>
        </p:nvSpPr>
        <p:spPr/>
        <p:txBody>
          <a:bodyPr/>
          <a:lstStyle>
            <a:lvl1pPr>
              <a:defRPr/>
            </a:lvl1pPr>
          </a:lstStyle>
          <a:p>
            <a:pPr lvl="0"/>
            <a:fld id="{9BD16048-296C-4392-9479-ABAB0E11001A}" type="datetime1">
              <a:rPr lang="fr-FR"/>
              <a:pPr lvl="0"/>
              <a:t>02/04/2024</a:t>
            </a:fld>
            <a:endParaRPr lang="fr-FR"/>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8EA6460E-BA9F-4DE5-83D6-3409A5797B0B}" type="slidenum">
              <a:t>‹N°›</a:t>
            </a:fld>
            <a:endParaRPr lang="fr-FR"/>
          </a:p>
        </p:txBody>
      </p:sp>
    </p:spTree>
    <p:extLst>
      <p:ext uri="{BB962C8B-B14F-4D97-AF65-F5344CB8AC3E}">
        <p14:creationId xmlns:p14="http://schemas.microsoft.com/office/powerpoint/2010/main" val="165009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88DBEA41-6D37-42F7-984C-513AE79D6977}" type="datetime1">
              <a:rPr lang="fr-FR"/>
              <a:pPr lvl="0"/>
              <a:t>02/04/2024</a:t>
            </a:fld>
            <a:endParaRPr lang="fr-FR"/>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DFA0427B-449F-4BFE-BEFC-47D8BB09371F}" type="slidenum">
              <a:t>‹N°›</a:t>
            </a:fld>
            <a:endParaRPr lang="fr-FR"/>
          </a:p>
        </p:txBody>
      </p:sp>
    </p:spTree>
    <p:extLst>
      <p:ext uri="{BB962C8B-B14F-4D97-AF65-F5344CB8AC3E}">
        <p14:creationId xmlns:p14="http://schemas.microsoft.com/office/powerpoint/2010/main" val="206062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fr-FR"/>
              <a:t>Modifiez le style du titre</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fr-FR"/>
              <a:t>Modifier les styles du texte du masque</a:t>
            </a:r>
          </a:p>
        </p:txBody>
      </p:sp>
      <p:sp>
        <p:nvSpPr>
          <p:cNvPr id="5" name="Date Placeholder 4"/>
          <p:cNvSpPr txBox="1">
            <a:spLocks noGrp="1"/>
          </p:cNvSpPr>
          <p:nvPr>
            <p:ph type="dt" sz="half" idx="7"/>
          </p:nvPr>
        </p:nvSpPr>
        <p:spPr/>
        <p:txBody>
          <a:bodyPr/>
          <a:lstStyle>
            <a:lvl1pPr>
              <a:defRPr/>
            </a:lvl1pPr>
          </a:lstStyle>
          <a:p>
            <a:pPr lvl="0"/>
            <a:fld id="{790F75E9-2EA1-4D98-A4AA-B5AC8B9B502A}"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51933CCB-F3ED-49F7-9173-F55452D24660}" type="slidenum">
              <a:t>‹N°›</a:t>
            </a:fld>
            <a:endParaRPr lang="fr-FR"/>
          </a:p>
        </p:txBody>
      </p:sp>
    </p:spTree>
    <p:extLst>
      <p:ext uri="{BB962C8B-B14F-4D97-AF65-F5344CB8AC3E}">
        <p14:creationId xmlns:p14="http://schemas.microsoft.com/office/powerpoint/2010/main" val="6776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fr-FR"/>
              <a:t>Modifiez le style du titre</a:t>
            </a:r>
            <a:endParaRPr lang="en-US"/>
          </a:p>
        </p:txBody>
      </p:sp>
      <p:sp>
        <p:nvSpPr>
          <p:cNvPr id="3" name="Picture Placeholder 2"/>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fr-FR"/>
              <a:t>Modifier les styles du texte du masque</a:t>
            </a:r>
          </a:p>
        </p:txBody>
      </p:sp>
      <p:sp>
        <p:nvSpPr>
          <p:cNvPr id="5" name="Footer Placeholder 5"/>
          <p:cNvSpPr txBox="1">
            <a:spLocks noGrp="1"/>
          </p:cNvSpPr>
          <p:nvPr>
            <p:ph type="ftr" sz="quarter" idx="9"/>
          </p:nvPr>
        </p:nvSpPr>
        <p:spPr/>
        <p:txBody>
          <a:bodyPr/>
          <a:lstStyle>
            <a:lvl1pPr>
              <a:defRPr/>
            </a:lvl1pPr>
          </a:lstStyle>
          <a:p>
            <a:pPr lvl="0"/>
            <a:endParaRPr lang="fr-FR"/>
          </a:p>
        </p:txBody>
      </p:sp>
      <p:sp>
        <p:nvSpPr>
          <p:cNvPr id="6" name="Slide Number Placeholder 6"/>
          <p:cNvSpPr txBox="1">
            <a:spLocks noGrp="1"/>
          </p:cNvSpPr>
          <p:nvPr>
            <p:ph type="sldNum" sz="quarter" idx="8"/>
          </p:nvPr>
        </p:nvSpPr>
        <p:spPr/>
        <p:txBody>
          <a:bodyPr/>
          <a:lstStyle>
            <a:lvl1pPr>
              <a:defRPr/>
            </a:lvl1pPr>
          </a:lstStyle>
          <a:p>
            <a:pPr lvl="0"/>
            <a:fld id="{143CA3FC-69EC-42A3-9413-98DD928200F1}" type="slidenum">
              <a:t>‹N°›</a:t>
            </a:fld>
            <a:endParaRPr lang="fr-FR"/>
          </a:p>
        </p:txBody>
      </p:sp>
      <p:sp>
        <p:nvSpPr>
          <p:cNvPr id="7" name="Date Placeholder 4"/>
          <p:cNvSpPr txBox="1">
            <a:spLocks noGrp="1"/>
          </p:cNvSpPr>
          <p:nvPr>
            <p:ph type="dt" sz="half" idx="7"/>
          </p:nvPr>
        </p:nvSpPr>
        <p:spPr/>
        <p:txBody>
          <a:bodyPr/>
          <a:lstStyle>
            <a:lvl1pPr>
              <a:defRPr/>
            </a:lvl1pPr>
          </a:lstStyle>
          <a:p>
            <a:pPr lvl="0"/>
            <a:fld id="{332C02A7-413D-44E8-8EA7-7C671178CC3E}" type="datetime1">
              <a:rPr lang="fr-FR"/>
              <a:pPr lvl="0"/>
              <a:t>02/04/2024</a:t>
            </a:fld>
            <a:endParaRPr lang="fr-FR"/>
          </a:p>
        </p:txBody>
      </p:sp>
    </p:spTree>
    <p:extLst>
      <p:ext uri="{BB962C8B-B14F-4D97-AF65-F5344CB8AC3E}">
        <p14:creationId xmlns:p14="http://schemas.microsoft.com/office/powerpoint/2010/main" val="188740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26127678-1F96-4E82-989B-8F2E26743967}"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24FB2BC4-5B62-402D-9118-D27E24B00EC6}" type="slidenum">
              <a:t>‹N°›</a:t>
            </a:fld>
            <a:endParaRPr lang="fr-FR"/>
          </a:p>
        </p:txBody>
      </p:sp>
    </p:spTree>
    <p:extLst>
      <p:ext uri="{BB962C8B-B14F-4D97-AF65-F5344CB8AC3E}">
        <p14:creationId xmlns:p14="http://schemas.microsoft.com/office/powerpoint/2010/main" val="387200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23990816-F8AA-4C37-BD95-3D6C980E9E55}"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F7AD81F9-2AD5-4B00-BB1E-8C61C869B743}"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191581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B8485BEA-1DEE-4D37-A282-ADCB964AD301}"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1D0AB760-8A7E-4C1F-9456-22674A1B1C20}" type="slidenum">
              <a:t>‹N°›</a:t>
            </a:fld>
            <a:endParaRPr lang="fr-FR"/>
          </a:p>
        </p:txBody>
      </p:sp>
    </p:spTree>
    <p:extLst>
      <p:ext uri="{BB962C8B-B14F-4D97-AF65-F5344CB8AC3E}">
        <p14:creationId xmlns:p14="http://schemas.microsoft.com/office/powerpoint/2010/main" val="90171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BD4C16CC-337D-42FC-B140-94C3042D377C}"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646939AA-FAE5-46F5-B4FA-0EF4183FA29B}"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281409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fr-FR" smtClean="0"/>
              <a:t>Modifiez le style du titre</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fr-FR" smtClean="0"/>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6386FA13-6E21-43F3-9BD3-70256252BABF}"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713C4BC7-A2F4-4050-8C9A-6083FD89E426}" type="slidenum">
              <a:t>‹N°›</a:t>
            </a:fld>
            <a:endParaRPr lang="fr-FR"/>
          </a:p>
        </p:txBody>
      </p:sp>
    </p:spTree>
    <p:extLst>
      <p:ext uri="{BB962C8B-B14F-4D97-AF65-F5344CB8AC3E}">
        <p14:creationId xmlns:p14="http://schemas.microsoft.com/office/powerpoint/2010/main" val="262037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5FCBE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6D465FB5-3888-42AB-9B64-E01064861498}"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9605380F-9577-422E-A839-0EF4004E72C0}" type="slidenum">
              <a:t>‹N°›</a:t>
            </a:fld>
            <a:endParaRPr lang="fr-FR"/>
          </a:p>
        </p:txBody>
      </p:sp>
    </p:spTree>
    <p:extLst>
      <p:ext uri="{BB962C8B-B14F-4D97-AF65-F5344CB8AC3E}">
        <p14:creationId xmlns:p14="http://schemas.microsoft.com/office/powerpoint/2010/main" val="411287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464E46F0-AF39-4037-94A7-9A262DF35037}"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7BC76CE0-A00E-4C55-AA68-C47BF84B3C81}" type="slidenum">
              <a:t>‹N°›</a:t>
            </a:fld>
            <a:endParaRPr lang="fr-FR"/>
          </a:p>
        </p:txBody>
      </p:sp>
    </p:spTree>
    <p:extLst>
      <p:ext uri="{BB962C8B-B14F-4D97-AF65-F5344CB8AC3E}">
        <p14:creationId xmlns:p14="http://schemas.microsoft.com/office/powerpoint/2010/main" val="396816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E9BD1560-2451-4653-9B9F-1EDDFFB3E424}"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3E287299-05BE-434D-891E-829E5D1E2F3D}" type="slidenum">
              <a:t>‹N°›</a:t>
            </a:fld>
            <a:endParaRPr lang="fr-FR"/>
          </a:p>
        </p:txBody>
      </p:sp>
    </p:spTree>
    <p:extLst>
      <p:ext uri="{BB962C8B-B14F-4D97-AF65-F5344CB8AC3E}">
        <p14:creationId xmlns:p14="http://schemas.microsoft.com/office/powerpoint/2010/main" val="383103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5"/>
          <p:cNvGrpSpPr/>
          <p:nvPr/>
        </p:nvGrpSpPr>
        <p:grpSpPr>
          <a:xfrm>
            <a:off x="0" y="-8467"/>
            <a:ext cx="12192005"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cxnSp>
          <p:nvCxnSpPr>
            <p:cNvPr id="4" name="Straight Connector 18"/>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1"/>
          <p:cNvSpPr txBox="1">
            <a:spLocks noGrp="1"/>
          </p:cNvSpPr>
          <p:nvPr>
            <p:ph type="ctrTitle"/>
          </p:nvPr>
        </p:nvSpPr>
        <p:spPr>
          <a:xfrm>
            <a:off x="1507068" y="2404533"/>
            <a:ext cx="7766931" cy="1646304"/>
          </a:xfrm>
        </p:spPr>
        <p:txBody>
          <a:bodyPr anchor="b">
            <a:noAutofit/>
          </a:bodyPr>
          <a:lstStyle>
            <a:lvl1pPr algn="r">
              <a:defRPr sz="5400"/>
            </a:lvl1pPr>
          </a:lstStyle>
          <a:p>
            <a:pPr lvl="0"/>
            <a:r>
              <a:rPr lang="fr-FR"/>
              <a:t>Modifiez le style du titre</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fr-FR"/>
              <a:t>Modifier le style des sous-titres du masque</a:t>
            </a:r>
            <a:endParaRPr lang="en-US"/>
          </a:p>
        </p:txBody>
      </p:sp>
      <p:sp>
        <p:nvSpPr>
          <p:cNvPr id="15" name="Date Placeholder 3"/>
          <p:cNvSpPr txBox="1">
            <a:spLocks noGrp="1"/>
          </p:cNvSpPr>
          <p:nvPr>
            <p:ph type="dt" sz="half" idx="7"/>
          </p:nvPr>
        </p:nvSpPr>
        <p:spPr/>
        <p:txBody>
          <a:bodyPr/>
          <a:lstStyle>
            <a:lvl1pPr>
              <a:defRPr/>
            </a:lvl1pPr>
          </a:lstStyle>
          <a:p>
            <a:pPr lvl="0"/>
            <a:fld id="{839E5F64-5A60-4CDD-B597-7F2861B360C7}" type="datetime1">
              <a:rPr lang="fr-FR"/>
              <a:pPr lvl="0"/>
              <a:t>02/04/2024</a:t>
            </a:fld>
            <a:endParaRPr lang="fr-FR"/>
          </a:p>
        </p:txBody>
      </p:sp>
      <p:sp>
        <p:nvSpPr>
          <p:cNvPr id="16" name="Footer Placeholder 4"/>
          <p:cNvSpPr txBox="1">
            <a:spLocks noGrp="1"/>
          </p:cNvSpPr>
          <p:nvPr>
            <p:ph type="ftr" sz="quarter" idx="9"/>
          </p:nvPr>
        </p:nvSpPr>
        <p:spPr/>
        <p:txBody>
          <a:bodyPr/>
          <a:lstStyle>
            <a:lvl1pPr>
              <a:defRPr/>
            </a:lvl1pPr>
          </a:lstStyle>
          <a:p>
            <a:pPr lvl="0"/>
            <a:endParaRPr lang="fr-FR"/>
          </a:p>
        </p:txBody>
      </p:sp>
      <p:sp>
        <p:nvSpPr>
          <p:cNvPr id="17" name="Slide Number Placeholder 5"/>
          <p:cNvSpPr txBox="1">
            <a:spLocks noGrp="1"/>
          </p:cNvSpPr>
          <p:nvPr>
            <p:ph type="sldNum" sz="quarter" idx="8"/>
          </p:nvPr>
        </p:nvSpPr>
        <p:spPr/>
        <p:txBody>
          <a:bodyPr/>
          <a:lstStyle>
            <a:lvl1pPr>
              <a:defRPr/>
            </a:lvl1pPr>
          </a:lstStyle>
          <a:p>
            <a:pPr lvl="0"/>
            <a:fld id="{B6C4E576-3EF4-46C9-AFFC-9CF098ED3241}" type="slidenum">
              <a:t>‹N°›</a:t>
            </a:fld>
            <a:endParaRPr lang="fr-FR"/>
          </a:p>
        </p:txBody>
      </p:sp>
    </p:spTree>
    <p:extLst>
      <p:ext uri="{BB962C8B-B14F-4D97-AF65-F5344CB8AC3E}">
        <p14:creationId xmlns:p14="http://schemas.microsoft.com/office/powerpoint/2010/main" val="50708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AFE61493-20AF-4E07-9FF8-DB32F39EAAB4}"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57916B5F-F182-4B01-BBAE-67B0443522B3}" type="slidenum">
              <a:t>‹N°›</a:t>
            </a:fld>
            <a:endParaRPr lang="fr-FR"/>
          </a:p>
        </p:txBody>
      </p:sp>
    </p:spTree>
    <p:extLst>
      <p:ext uri="{BB962C8B-B14F-4D97-AF65-F5344CB8AC3E}">
        <p14:creationId xmlns:p14="http://schemas.microsoft.com/office/powerpoint/2010/main" val="269399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fr-FR"/>
              <a:t>Modifiez le style du titre</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7C26AE8A-B5C6-46CE-ADED-8F6F9C40BD58}"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D7AB3213-D7EE-453B-8CC6-1A061A88E0B6}" type="slidenum">
              <a:t>‹N°›</a:t>
            </a:fld>
            <a:endParaRPr lang="fr-FR"/>
          </a:p>
        </p:txBody>
      </p:sp>
    </p:spTree>
    <p:extLst>
      <p:ext uri="{BB962C8B-B14F-4D97-AF65-F5344CB8AC3E}">
        <p14:creationId xmlns:p14="http://schemas.microsoft.com/office/powerpoint/2010/main" val="249235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txBox="1">
            <a:spLocks noGrp="1"/>
          </p:cNvSpPr>
          <p:nvPr>
            <p:ph type="dt" sz="half" idx="7"/>
          </p:nvPr>
        </p:nvSpPr>
        <p:spPr/>
        <p:txBody>
          <a:bodyPr/>
          <a:lstStyle>
            <a:lvl1pPr>
              <a:defRPr/>
            </a:lvl1pPr>
          </a:lstStyle>
          <a:p>
            <a:pPr lvl="0"/>
            <a:fld id="{01F435F2-A088-4E2B-B09A-830E555C1D0B}"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C0A22684-DE2F-49DE-91B6-41517930DDC4}" type="slidenum">
              <a:t>‹N°›</a:t>
            </a:fld>
            <a:endParaRPr lang="fr-FR"/>
          </a:p>
        </p:txBody>
      </p:sp>
    </p:spTree>
    <p:extLst>
      <p:ext uri="{BB962C8B-B14F-4D97-AF65-F5344CB8AC3E}">
        <p14:creationId xmlns:p14="http://schemas.microsoft.com/office/powerpoint/2010/main" val="59041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fr-FR"/>
              <a:t>Modifier les styles du texte du masque</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fr-FR"/>
              <a:t>Modifier les styles du texte du masque</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txBox="1">
            <a:spLocks noGrp="1"/>
          </p:cNvSpPr>
          <p:nvPr>
            <p:ph type="dt" sz="half" idx="7"/>
          </p:nvPr>
        </p:nvSpPr>
        <p:spPr/>
        <p:txBody>
          <a:bodyPr/>
          <a:lstStyle>
            <a:lvl1pPr>
              <a:defRPr/>
            </a:lvl1pPr>
          </a:lstStyle>
          <a:p>
            <a:pPr lvl="0"/>
            <a:fld id="{F501459E-8BB4-4B71-B6AA-320EA7D1533E}" type="datetime1">
              <a:rPr lang="fr-FR"/>
              <a:pPr lvl="0"/>
              <a:t>02/04/2024</a:t>
            </a:fld>
            <a:endParaRPr lang="fr-FR"/>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900CD3BF-B559-4C7B-865F-60C5BBDCDB6E}" type="slidenum">
              <a:t>‹N°›</a:t>
            </a:fld>
            <a:endParaRPr lang="fr-FR"/>
          </a:p>
        </p:txBody>
      </p:sp>
    </p:spTree>
    <p:extLst>
      <p:ext uri="{BB962C8B-B14F-4D97-AF65-F5344CB8AC3E}">
        <p14:creationId xmlns:p14="http://schemas.microsoft.com/office/powerpoint/2010/main" val="53846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p:cNvSpPr txBox="1">
            <a:spLocks noGrp="1"/>
          </p:cNvSpPr>
          <p:nvPr>
            <p:ph type="dt" sz="half" idx="7"/>
          </p:nvPr>
        </p:nvSpPr>
        <p:spPr/>
        <p:txBody>
          <a:bodyPr/>
          <a:lstStyle>
            <a:lvl1pPr>
              <a:defRPr/>
            </a:lvl1pPr>
          </a:lstStyle>
          <a:p>
            <a:pPr lvl="0"/>
            <a:fld id="{F277476A-0CBF-4F85-8F06-5AED283C8144}" type="datetime1">
              <a:rPr lang="fr-FR"/>
              <a:pPr lvl="0"/>
              <a:t>02/04/2024</a:t>
            </a:fld>
            <a:endParaRPr lang="fr-FR"/>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158EFAB1-16FD-4C24-9D40-57393997F14A}" type="slidenum">
              <a:t>‹N°›</a:t>
            </a:fld>
            <a:endParaRPr lang="fr-FR"/>
          </a:p>
        </p:txBody>
      </p:sp>
    </p:spTree>
    <p:extLst>
      <p:ext uri="{BB962C8B-B14F-4D97-AF65-F5344CB8AC3E}">
        <p14:creationId xmlns:p14="http://schemas.microsoft.com/office/powerpoint/2010/main" val="61302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83E3FB2D-459E-4459-885B-07553E26705A}" type="datetime1">
              <a:rPr lang="fr-FR"/>
              <a:pPr lvl="0"/>
              <a:t>02/04/2024</a:t>
            </a:fld>
            <a:endParaRPr lang="fr-FR"/>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D3675412-FD54-41E6-9FB9-838B59635DE6}" type="slidenum">
              <a:t>‹N°›</a:t>
            </a:fld>
            <a:endParaRPr lang="fr-FR"/>
          </a:p>
        </p:txBody>
      </p:sp>
    </p:spTree>
    <p:extLst>
      <p:ext uri="{BB962C8B-B14F-4D97-AF65-F5344CB8AC3E}">
        <p14:creationId xmlns:p14="http://schemas.microsoft.com/office/powerpoint/2010/main" val="181306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smtClean="0"/>
              <a:t>Modifiez le style du titre</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txBox="1">
            <a:spLocks noGrp="1"/>
          </p:cNvSpPr>
          <p:nvPr>
            <p:ph type="dt" sz="half" idx="7"/>
          </p:nvPr>
        </p:nvSpPr>
        <p:spPr/>
        <p:txBody>
          <a:bodyPr/>
          <a:lstStyle>
            <a:lvl1pPr>
              <a:defRPr/>
            </a:lvl1pPr>
          </a:lstStyle>
          <a:p>
            <a:pPr lvl="0"/>
            <a:fld id="{DDFA042A-FA5E-44A5-AD77-6783FEF5BA7F}"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C02EB203-7D2D-460A-9A39-A84DE85AD885}" type="slidenum">
              <a:t>‹N°›</a:t>
            </a:fld>
            <a:endParaRPr lang="fr-FR"/>
          </a:p>
        </p:txBody>
      </p:sp>
    </p:spTree>
    <p:extLst>
      <p:ext uri="{BB962C8B-B14F-4D97-AF65-F5344CB8AC3E}">
        <p14:creationId xmlns:p14="http://schemas.microsoft.com/office/powerpoint/2010/main" val="188709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fr-FR"/>
              <a:t>Modifiez le style du titre</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fr-FR"/>
              <a:t>Modifier les styles du texte du masque</a:t>
            </a:r>
          </a:p>
        </p:txBody>
      </p:sp>
      <p:sp>
        <p:nvSpPr>
          <p:cNvPr id="5" name="Date Placeholder 4"/>
          <p:cNvSpPr txBox="1">
            <a:spLocks noGrp="1"/>
          </p:cNvSpPr>
          <p:nvPr>
            <p:ph type="dt" sz="half" idx="7"/>
          </p:nvPr>
        </p:nvSpPr>
        <p:spPr/>
        <p:txBody>
          <a:bodyPr/>
          <a:lstStyle>
            <a:lvl1pPr>
              <a:defRPr/>
            </a:lvl1pPr>
          </a:lstStyle>
          <a:p>
            <a:pPr lvl="0"/>
            <a:fld id="{86F9C434-B2E9-4983-8261-4899D31D5EB8}"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27D800DD-6C8C-4291-92CA-10BECBC4DCA1}" type="slidenum">
              <a:t>‹N°›</a:t>
            </a:fld>
            <a:endParaRPr lang="fr-FR"/>
          </a:p>
        </p:txBody>
      </p:sp>
    </p:spTree>
    <p:extLst>
      <p:ext uri="{BB962C8B-B14F-4D97-AF65-F5344CB8AC3E}">
        <p14:creationId xmlns:p14="http://schemas.microsoft.com/office/powerpoint/2010/main" val="345543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fr-FR"/>
              <a:t>Modifiez le style du titre</a:t>
            </a:r>
            <a:endParaRPr lang="en-US"/>
          </a:p>
        </p:txBody>
      </p:sp>
      <p:sp>
        <p:nvSpPr>
          <p:cNvPr id="3" name="Picture Placeholder 2"/>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fr-FR"/>
              <a:t>Modifier les styles du texte du masque</a:t>
            </a:r>
          </a:p>
        </p:txBody>
      </p:sp>
      <p:sp>
        <p:nvSpPr>
          <p:cNvPr id="5" name="Footer Placeholder 5"/>
          <p:cNvSpPr txBox="1">
            <a:spLocks noGrp="1"/>
          </p:cNvSpPr>
          <p:nvPr>
            <p:ph type="ftr" sz="quarter" idx="9"/>
          </p:nvPr>
        </p:nvSpPr>
        <p:spPr/>
        <p:txBody>
          <a:bodyPr/>
          <a:lstStyle>
            <a:lvl1pPr>
              <a:defRPr/>
            </a:lvl1pPr>
          </a:lstStyle>
          <a:p>
            <a:pPr lvl="0"/>
            <a:endParaRPr lang="fr-FR"/>
          </a:p>
        </p:txBody>
      </p:sp>
      <p:sp>
        <p:nvSpPr>
          <p:cNvPr id="6" name="Slide Number Placeholder 6"/>
          <p:cNvSpPr txBox="1">
            <a:spLocks noGrp="1"/>
          </p:cNvSpPr>
          <p:nvPr>
            <p:ph type="sldNum" sz="quarter" idx="8"/>
          </p:nvPr>
        </p:nvSpPr>
        <p:spPr/>
        <p:txBody>
          <a:bodyPr/>
          <a:lstStyle>
            <a:lvl1pPr>
              <a:defRPr/>
            </a:lvl1pPr>
          </a:lstStyle>
          <a:p>
            <a:pPr lvl="0"/>
            <a:fld id="{58EF090A-288D-4381-85F3-128A722EB768}" type="slidenum">
              <a:t>‹N°›</a:t>
            </a:fld>
            <a:endParaRPr lang="fr-FR"/>
          </a:p>
        </p:txBody>
      </p:sp>
      <p:sp>
        <p:nvSpPr>
          <p:cNvPr id="7" name="Date Placeholder 4"/>
          <p:cNvSpPr txBox="1">
            <a:spLocks noGrp="1"/>
          </p:cNvSpPr>
          <p:nvPr>
            <p:ph type="dt" sz="half" idx="7"/>
          </p:nvPr>
        </p:nvSpPr>
        <p:spPr/>
        <p:txBody>
          <a:bodyPr/>
          <a:lstStyle>
            <a:lvl1pPr>
              <a:defRPr/>
            </a:lvl1pPr>
          </a:lstStyle>
          <a:p>
            <a:pPr lvl="0"/>
            <a:fld id="{5244D47B-B73B-4D97-9C6E-516C6D637EF8}" type="datetime1">
              <a:rPr lang="fr-FR"/>
              <a:pPr lvl="0"/>
              <a:t>02/04/2024</a:t>
            </a:fld>
            <a:endParaRPr lang="fr-FR"/>
          </a:p>
        </p:txBody>
      </p:sp>
    </p:spTree>
    <p:extLst>
      <p:ext uri="{BB962C8B-B14F-4D97-AF65-F5344CB8AC3E}">
        <p14:creationId xmlns:p14="http://schemas.microsoft.com/office/powerpoint/2010/main" val="43985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BE4B96AC-76DB-4AF5-801C-91934E59539F}"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4824B78D-9996-4690-8121-07F455413B7B}" type="slidenum">
              <a:t>‹N°›</a:t>
            </a:fld>
            <a:endParaRPr lang="fr-FR"/>
          </a:p>
        </p:txBody>
      </p:sp>
    </p:spTree>
    <p:extLst>
      <p:ext uri="{BB962C8B-B14F-4D97-AF65-F5344CB8AC3E}">
        <p14:creationId xmlns:p14="http://schemas.microsoft.com/office/powerpoint/2010/main" val="363371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1AEA2193-16F6-46C4-9EA6-E9FE37F769D3}"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B6226AD5-F40B-43D0-9F18-7AFD090ABD7C}"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13308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25E39D6C-0B4C-48B0-8B28-2D43F80B5397}"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85BB59AF-2E60-441D-80E2-7B2E1A16D3EA}" type="slidenum">
              <a:t>‹N°›</a:t>
            </a:fld>
            <a:endParaRPr lang="fr-FR"/>
          </a:p>
        </p:txBody>
      </p:sp>
    </p:spTree>
    <p:extLst>
      <p:ext uri="{BB962C8B-B14F-4D97-AF65-F5344CB8AC3E}">
        <p14:creationId xmlns:p14="http://schemas.microsoft.com/office/powerpoint/2010/main" val="179417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553AED0D-FF1D-4862-B673-554D9AFB0DE3}"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742AF5C4-DEA1-40EF-A5E9-849467029A8F}"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424142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5FCBE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D1EE894B-74DD-43E6-9791-7219D0356026}"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38100CB6-218B-43D7-ABFD-2ECB3EBFF766}" type="slidenum">
              <a:t>‹N°›</a:t>
            </a:fld>
            <a:endParaRPr lang="fr-FR"/>
          </a:p>
        </p:txBody>
      </p:sp>
    </p:spTree>
    <p:extLst>
      <p:ext uri="{BB962C8B-B14F-4D97-AF65-F5344CB8AC3E}">
        <p14:creationId xmlns:p14="http://schemas.microsoft.com/office/powerpoint/2010/main" val="351048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6B8A5CB9-AEFB-4906-AF3E-CDA725DE8BD5}"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27772DD3-B073-4500-80F0-9C29B7CA2F9A}" type="slidenum">
              <a:t>‹N°›</a:t>
            </a:fld>
            <a:endParaRPr lang="fr-FR"/>
          </a:p>
        </p:txBody>
      </p:sp>
    </p:spTree>
    <p:extLst>
      <p:ext uri="{BB962C8B-B14F-4D97-AF65-F5344CB8AC3E}">
        <p14:creationId xmlns:p14="http://schemas.microsoft.com/office/powerpoint/2010/main" val="281992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D2B3BE2C-8B91-44A4-8D9D-7BAB9B7FEFD6}"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CE64FBA5-17F5-441E-A064-396BF964214B}" type="slidenum">
              <a:t>‹N°›</a:t>
            </a:fld>
            <a:endParaRPr lang="fr-FR"/>
          </a:p>
        </p:txBody>
      </p:sp>
    </p:spTree>
    <p:extLst>
      <p:ext uri="{BB962C8B-B14F-4D97-AF65-F5344CB8AC3E}">
        <p14:creationId xmlns:p14="http://schemas.microsoft.com/office/powerpoint/2010/main" val="33375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5"/>
          <p:cNvGrpSpPr/>
          <p:nvPr/>
        </p:nvGrpSpPr>
        <p:grpSpPr>
          <a:xfrm>
            <a:off x="0" y="-8467"/>
            <a:ext cx="12192005"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cxnSp>
          <p:nvCxnSpPr>
            <p:cNvPr id="4" name="Straight Connector 18"/>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1"/>
          <p:cNvSpPr txBox="1">
            <a:spLocks noGrp="1"/>
          </p:cNvSpPr>
          <p:nvPr>
            <p:ph type="ctrTitle"/>
          </p:nvPr>
        </p:nvSpPr>
        <p:spPr>
          <a:xfrm>
            <a:off x="1507068" y="2404533"/>
            <a:ext cx="7766931" cy="1646304"/>
          </a:xfrm>
        </p:spPr>
        <p:txBody>
          <a:bodyPr anchor="b">
            <a:noAutofit/>
          </a:bodyPr>
          <a:lstStyle>
            <a:lvl1pPr algn="r">
              <a:defRPr sz="5400"/>
            </a:lvl1pPr>
          </a:lstStyle>
          <a:p>
            <a:pPr lvl="0"/>
            <a:r>
              <a:rPr lang="fr-FR"/>
              <a:t>Modifiez le style du titre</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fr-FR"/>
              <a:t>Modifier le style des sous-titres du masque</a:t>
            </a:r>
            <a:endParaRPr lang="en-US"/>
          </a:p>
        </p:txBody>
      </p:sp>
      <p:sp>
        <p:nvSpPr>
          <p:cNvPr id="15" name="Date Placeholder 3"/>
          <p:cNvSpPr txBox="1">
            <a:spLocks noGrp="1"/>
          </p:cNvSpPr>
          <p:nvPr>
            <p:ph type="dt" sz="half" idx="7"/>
          </p:nvPr>
        </p:nvSpPr>
        <p:spPr/>
        <p:txBody>
          <a:bodyPr/>
          <a:lstStyle>
            <a:lvl1pPr>
              <a:defRPr/>
            </a:lvl1pPr>
          </a:lstStyle>
          <a:p>
            <a:pPr lvl="0"/>
            <a:fld id="{1A809929-3388-4BD9-92F2-1D9A53605869}" type="datetime1">
              <a:rPr lang="fr-FR"/>
              <a:pPr lvl="0"/>
              <a:t>02/04/2024</a:t>
            </a:fld>
            <a:endParaRPr lang="fr-FR"/>
          </a:p>
        </p:txBody>
      </p:sp>
      <p:sp>
        <p:nvSpPr>
          <p:cNvPr id="16" name="Footer Placeholder 4"/>
          <p:cNvSpPr txBox="1">
            <a:spLocks noGrp="1"/>
          </p:cNvSpPr>
          <p:nvPr>
            <p:ph type="ftr" sz="quarter" idx="9"/>
          </p:nvPr>
        </p:nvSpPr>
        <p:spPr/>
        <p:txBody>
          <a:bodyPr/>
          <a:lstStyle>
            <a:lvl1pPr>
              <a:defRPr/>
            </a:lvl1pPr>
          </a:lstStyle>
          <a:p>
            <a:pPr lvl="0"/>
            <a:endParaRPr lang="fr-FR"/>
          </a:p>
        </p:txBody>
      </p:sp>
      <p:sp>
        <p:nvSpPr>
          <p:cNvPr id="17" name="Slide Number Placeholder 5"/>
          <p:cNvSpPr txBox="1">
            <a:spLocks noGrp="1"/>
          </p:cNvSpPr>
          <p:nvPr>
            <p:ph type="sldNum" sz="quarter" idx="8"/>
          </p:nvPr>
        </p:nvSpPr>
        <p:spPr/>
        <p:txBody>
          <a:bodyPr/>
          <a:lstStyle>
            <a:lvl1pPr>
              <a:defRPr/>
            </a:lvl1pPr>
          </a:lstStyle>
          <a:p>
            <a:pPr lvl="0"/>
            <a:fld id="{52611727-78FF-4270-B9C5-E12EFF54C29B}" type="slidenum">
              <a:t>‹N°›</a:t>
            </a:fld>
            <a:endParaRPr lang="fr-FR"/>
          </a:p>
        </p:txBody>
      </p:sp>
    </p:spTree>
    <p:extLst>
      <p:ext uri="{BB962C8B-B14F-4D97-AF65-F5344CB8AC3E}">
        <p14:creationId xmlns:p14="http://schemas.microsoft.com/office/powerpoint/2010/main" val="338682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smtClean="0"/>
              <a:t>Modifiez le style du titre</a:t>
            </a:r>
            <a:endParaRPr lang="en-US"/>
          </a:p>
        </p:txBody>
      </p:sp>
      <p:sp>
        <p:nvSpPr>
          <p:cNvPr id="3" name="Text Placeholder 2"/>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fr-FR" smtClean="0"/>
              <a:t>Modifier les styles du texte du masque</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fr-FR" smtClean="0"/>
              <a:t>Modifier les styles du texte du masque</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txBox="1">
            <a:spLocks noGrp="1"/>
          </p:cNvSpPr>
          <p:nvPr>
            <p:ph type="dt" sz="half" idx="7"/>
          </p:nvPr>
        </p:nvSpPr>
        <p:spPr/>
        <p:txBody>
          <a:bodyPr/>
          <a:lstStyle>
            <a:lvl1pPr>
              <a:defRPr/>
            </a:lvl1pPr>
          </a:lstStyle>
          <a:p>
            <a:pPr lvl="0"/>
            <a:fld id="{6C1A406A-ED75-4B48-8E23-4BFB734F2502}" type="datetime1">
              <a:rPr lang="fr-FR"/>
              <a:pPr lvl="0"/>
              <a:t>02/04/2024</a:t>
            </a:fld>
            <a:endParaRPr lang="fr-FR"/>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FDBC7825-E168-4DCE-ADF5-B0732F6442A2}" type="slidenum">
              <a:t>‹N°›</a:t>
            </a:fld>
            <a:endParaRPr lang="fr-FR"/>
          </a:p>
        </p:txBody>
      </p:sp>
    </p:spTree>
    <p:extLst>
      <p:ext uri="{BB962C8B-B14F-4D97-AF65-F5344CB8AC3E}">
        <p14:creationId xmlns:p14="http://schemas.microsoft.com/office/powerpoint/2010/main" val="306469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CECE7FE2-3DA8-40C7-8853-FB3CB09ED104}"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424B5BEA-E921-4318-898B-E59C0450394C}" type="slidenum">
              <a:t>‹N°›</a:t>
            </a:fld>
            <a:endParaRPr lang="fr-FR"/>
          </a:p>
        </p:txBody>
      </p:sp>
    </p:spTree>
    <p:extLst>
      <p:ext uri="{BB962C8B-B14F-4D97-AF65-F5344CB8AC3E}">
        <p14:creationId xmlns:p14="http://schemas.microsoft.com/office/powerpoint/2010/main" val="30879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fr-FR"/>
              <a:t>Modifiez le style du titre</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CB4B4A35-A516-4EE6-A81B-D3395E8B8317}"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D988101A-09B2-4BAA-9855-F9A1868D4964}" type="slidenum">
              <a:t>‹N°›</a:t>
            </a:fld>
            <a:endParaRPr lang="fr-FR"/>
          </a:p>
        </p:txBody>
      </p:sp>
    </p:spTree>
    <p:extLst>
      <p:ext uri="{BB962C8B-B14F-4D97-AF65-F5344CB8AC3E}">
        <p14:creationId xmlns:p14="http://schemas.microsoft.com/office/powerpoint/2010/main" val="287576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txBox="1">
            <a:spLocks noGrp="1"/>
          </p:cNvSpPr>
          <p:nvPr>
            <p:ph type="dt" sz="half" idx="7"/>
          </p:nvPr>
        </p:nvSpPr>
        <p:spPr/>
        <p:txBody>
          <a:bodyPr/>
          <a:lstStyle>
            <a:lvl1pPr>
              <a:defRPr/>
            </a:lvl1pPr>
          </a:lstStyle>
          <a:p>
            <a:pPr lvl="0"/>
            <a:fld id="{E08C03E1-EE2F-4DBA-B294-27DD99172417}"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C4BCE9F7-3AAC-4353-8562-916854CC3EF3}" type="slidenum">
              <a:t>‹N°›</a:t>
            </a:fld>
            <a:endParaRPr lang="fr-FR"/>
          </a:p>
        </p:txBody>
      </p:sp>
    </p:spTree>
    <p:extLst>
      <p:ext uri="{BB962C8B-B14F-4D97-AF65-F5344CB8AC3E}">
        <p14:creationId xmlns:p14="http://schemas.microsoft.com/office/powerpoint/2010/main" val="38878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fr-FR"/>
              <a:t>Modifier les styles du texte du masque</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fr-FR"/>
              <a:t>Modifier les styles du texte du masque</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txBox="1">
            <a:spLocks noGrp="1"/>
          </p:cNvSpPr>
          <p:nvPr>
            <p:ph type="dt" sz="half" idx="7"/>
          </p:nvPr>
        </p:nvSpPr>
        <p:spPr/>
        <p:txBody>
          <a:bodyPr/>
          <a:lstStyle>
            <a:lvl1pPr>
              <a:defRPr/>
            </a:lvl1pPr>
          </a:lstStyle>
          <a:p>
            <a:pPr lvl="0"/>
            <a:fld id="{4C93F025-0588-4928-BE03-A879B4D613EC}" type="datetime1">
              <a:rPr lang="fr-FR"/>
              <a:pPr lvl="0"/>
              <a:t>02/04/2024</a:t>
            </a:fld>
            <a:endParaRPr lang="fr-FR"/>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6942E7B6-CFD5-4796-BA69-E617C927EF43}" type="slidenum">
              <a:t>‹N°›</a:t>
            </a:fld>
            <a:endParaRPr lang="fr-FR"/>
          </a:p>
        </p:txBody>
      </p:sp>
    </p:spTree>
    <p:extLst>
      <p:ext uri="{BB962C8B-B14F-4D97-AF65-F5344CB8AC3E}">
        <p14:creationId xmlns:p14="http://schemas.microsoft.com/office/powerpoint/2010/main" val="179054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p:cNvSpPr txBox="1">
            <a:spLocks noGrp="1"/>
          </p:cNvSpPr>
          <p:nvPr>
            <p:ph type="dt" sz="half" idx="7"/>
          </p:nvPr>
        </p:nvSpPr>
        <p:spPr/>
        <p:txBody>
          <a:bodyPr/>
          <a:lstStyle>
            <a:lvl1pPr>
              <a:defRPr/>
            </a:lvl1pPr>
          </a:lstStyle>
          <a:p>
            <a:pPr lvl="0"/>
            <a:fld id="{80F1C627-3B5A-4704-BC78-EA4EE13A6949}" type="datetime1">
              <a:rPr lang="fr-FR"/>
              <a:pPr lvl="0"/>
              <a:t>02/04/2024</a:t>
            </a:fld>
            <a:endParaRPr lang="fr-FR"/>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307C03C2-FF8B-483D-A20E-6647D02846DC}" type="slidenum">
              <a:t>‹N°›</a:t>
            </a:fld>
            <a:endParaRPr lang="fr-FR"/>
          </a:p>
        </p:txBody>
      </p:sp>
    </p:spTree>
    <p:extLst>
      <p:ext uri="{BB962C8B-B14F-4D97-AF65-F5344CB8AC3E}">
        <p14:creationId xmlns:p14="http://schemas.microsoft.com/office/powerpoint/2010/main" val="222856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7652AFE4-1574-4D76-87CF-171074D3F5F5}" type="datetime1">
              <a:rPr lang="fr-FR"/>
              <a:pPr lvl="0"/>
              <a:t>02/04/2024</a:t>
            </a:fld>
            <a:endParaRPr lang="fr-FR"/>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3192B4A4-547F-4833-8B55-53E9346F2939}" type="slidenum">
              <a:t>‹N°›</a:t>
            </a:fld>
            <a:endParaRPr lang="fr-FR"/>
          </a:p>
        </p:txBody>
      </p:sp>
    </p:spTree>
    <p:extLst>
      <p:ext uri="{BB962C8B-B14F-4D97-AF65-F5344CB8AC3E}">
        <p14:creationId xmlns:p14="http://schemas.microsoft.com/office/powerpoint/2010/main" val="227611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fr-FR"/>
              <a:t>Modifiez le style du titre</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fr-FR"/>
              <a:t>Modifier les styles du texte du masque</a:t>
            </a:r>
          </a:p>
        </p:txBody>
      </p:sp>
      <p:sp>
        <p:nvSpPr>
          <p:cNvPr id="5" name="Date Placeholder 4"/>
          <p:cNvSpPr txBox="1">
            <a:spLocks noGrp="1"/>
          </p:cNvSpPr>
          <p:nvPr>
            <p:ph type="dt" sz="half" idx="7"/>
          </p:nvPr>
        </p:nvSpPr>
        <p:spPr/>
        <p:txBody>
          <a:bodyPr/>
          <a:lstStyle>
            <a:lvl1pPr>
              <a:defRPr/>
            </a:lvl1pPr>
          </a:lstStyle>
          <a:p>
            <a:pPr lvl="0"/>
            <a:fld id="{EBE5463A-8107-4660-86C2-6E0053946D24}"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0ADDE33C-BB38-4EA7-93A8-803A8F9E7A74}" type="slidenum">
              <a:t>‹N°›</a:t>
            </a:fld>
            <a:endParaRPr lang="fr-FR"/>
          </a:p>
        </p:txBody>
      </p:sp>
    </p:spTree>
    <p:extLst>
      <p:ext uri="{BB962C8B-B14F-4D97-AF65-F5344CB8AC3E}">
        <p14:creationId xmlns:p14="http://schemas.microsoft.com/office/powerpoint/2010/main" val="170894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fr-FR"/>
              <a:t>Modifiez le style du titre</a:t>
            </a:r>
            <a:endParaRPr lang="en-US"/>
          </a:p>
        </p:txBody>
      </p:sp>
      <p:sp>
        <p:nvSpPr>
          <p:cNvPr id="3" name="Picture Placeholder 2"/>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fr-FR"/>
              <a:t>Modifier les styles du texte du masque</a:t>
            </a:r>
          </a:p>
        </p:txBody>
      </p:sp>
      <p:sp>
        <p:nvSpPr>
          <p:cNvPr id="5" name="Footer Placeholder 5"/>
          <p:cNvSpPr txBox="1">
            <a:spLocks noGrp="1"/>
          </p:cNvSpPr>
          <p:nvPr>
            <p:ph type="ftr" sz="quarter" idx="9"/>
          </p:nvPr>
        </p:nvSpPr>
        <p:spPr/>
        <p:txBody>
          <a:bodyPr/>
          <a:lstStyle>
            <a:lvl1pPr>
              <a:defRPr/>
            </a:lvl1pPr>
          </a:lstStyle>
          <a:p>
            <a:pPr lvl="0"/>
            <a:endParaRPr lang="fr-FR"/>
          </a:p>
        </p:txBody>
      </p:sp>
      <p:sp>
        <p:nvSpPr>
          <p:cNvPr id="6" name="Slide Number Placeholder 6"/>
          <p:cNvSpPr txBox="1">
            <a:spLocks noGrp="1"/>
          </p:cNvSpPr>
          <p:nvPr>
            <p:ph type="sldNum" sz="quarter" idx="8"/>
          </p:nvPr>
        </p:nvSpPr>
        <p:spPr/>
        <p:txBody>
          <a:bodyPr/>
          <a:lstStyle>
            <a:lvl1pPr>
              <a:defRPr/>
            </a:lvl1pPr>
          </a:lstStyle>
          <a:p>
            <a:pPr lvl="0"/>
            <a:fld id="{A7741EC1-B83C-4458-B2A8-C86ED4B68020}" type="slidenum">
              <a:t>‹N°›</a:t>
            </a:fld>
            <a:endParaRPr lang="fr-FR"/>
          </a:p>
        </p:txBody>
      </p:sp>
      <p:sp>
        <p:nvSpPr>
          <p:cNvPr id="7" name="Date Placeholder 4"/>
          <p:cNvSpPr txBox="1">
            <a:spLocks noGrp="1"/>
          </p:cNvSpPr>
          <p:nvPr>
            <p:ph type="dt" sz="half" idx="7"/>
          </p:nvPr>
        </p:nvSpPr>
        <p:spPr/>
        <p:txBody>
          <a:bodyPr/>
          <a:lstStyle>
            <a:lvl1pPr>
              <a:defRPr/>
            </a:lvl1pPr>
          </a:lstStyle>
          <a:p>
            <a:pPr lvl="0"/>
            <a:fld id="{ED65E215-2F06-493C-96C0-6680717CEFAE}" type="datetime1">
              <a:rPr lang="fr-FR"/>
              <a:pPr lvl="0"/>
              <a:t>02/04/2024</a:t>
            </a:fld>
            <a:endParaRPr lang="fr-FR"/>
          </a:p>
        </p:txBody>
      </p:sp>
    </p:spTree>
    <p:extLst>
      <p:ext uri="{BB962C8B-B14F-4D97-AF65-F5344CB8AC3E}">
        <p14:creationId xmlns:p14="http://schemas.microsoft.com/office/powerpoint/2010/main" val="169316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ADEDC76D-846D-47A7-80FE-A031B212470A}"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DDF78047-9245-4D67-AC11-EC130CE18659}" type="slidenum">
              <a:t>‹N°›</a:t>
            </a:fld>
            <a:endParaRPr lang="fr-FR"/>
          </a:p>
        </p:txBody>
      </p:sp>
    </p:spTree>
    <p:extLst>
      <p:ext uri="{BB962C8B-B14F-4D97-AF65-F5344CB8AC3E}">
        <p14:creationId xmlns:p14="http://schemas.microsoft.com/office/powerpoint/2010/main" val="207258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A76F88E4-7735-41E2-89B9-8F3AD81A7269}"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CBE008D7-2FB7-484F-AD3D-4095EAB1DE3C}"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310861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smtClean="0"/>
              <a:t>Modifiez le style du titre</a:t>
            </a:r>
            <a:endParaRPr lang="en-US"/>
          </a:p>
        </p:txBody>
      </p:sp>
      <p:sp>
        <p:nvSpPr>
          <p:cNvPr id="3" name="Date Placeholder 2"/>
          <p:cNvSpPr txBox="1">
            <a:spLocks noGrp="1"/>
          </p:cNvSpPr>
          <p:nvPr>
            <p:ph type="dt" sz="half" idx="7"/>
          </p:nvPr>
        </p:nvSpPr>
        <p:spPr/>
        <p:txBody>
          <a:bodyPr/>
          <a:lstStyle>
            <a:lvl1pPr>
              <a:defRPr/>
            </a:lvl1pPr>
          </a:lstStyle>
          <a:p>
            <a:pPr lvl="0"/>
            <a:fld id="{B7431E99-1D8F-4005-BDEF-809150D32482}" type="datetime1">
              <a:rPr lang="fr-FR"/>
              <a:pPr lvl="0"/>
              <a:t>02/04/2024</a:t>
            </a:fld>
            <a:endParaRPr lang="fr-FR"/>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1043C464-E645-491E-AD3A-C32AE6DB7AC1}" type="slidenum">
              <a:t>‹N°›</a:t>
            </a:fld>
            <a:endParaRPr lang="fr-FR"/>
          </a:p>
        </p:txBody>
      </p:sp>
    </p:spTree>
    <p:extLst>
      <p:ext uri="{BB962C8B-B14F-4D97-AF65-F5344CB8AC3E}">
        <p14:creationId xmlns:p14="http://schemas.microsoft.com/office/powerpoint/2010/main" val="414814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5835C38B-E84A-4404-A596-265E750F6A41}"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287ED874-D5AC-472F-844E-99486FA397E2}" type="slidenum">
              <a:t>‹N°›</a:t>
            </a:fld>
            <a:endParaRPr lang="fr-FR"/>
          </a:p>
        </p:txBody>
      </p:sp>
    </p:spTree>
    <p:extLst>
      <p:ext uri="{BB962C8B-B14F-4D97-AF65-F5344CB8AC3E}">
        <p14:creationId xmlns:p14="http://schemas.microsoft.com/office/powerpoint/2010/main" val="369417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5AD02953-57E2-474F-B5AC-228AF11CEB2C}"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61369614-A0C9-4B45-95C8-F2A90864C598}"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177060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5FCBE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3C71C1B5-15E6-4D78-9668-A2F92036EDC2}"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38D36BC0-A1C2-4ABE-9B97-F06457EDEC8B}" type="slidenum">
              <a:t>‹N°›</a:t>
            </a:fld>
            <a:endParaRPr lang="fr-FR"/>
          </a:p>
        </p:txBody>
      </p:sp>
    </p:spTree>
    <p:extLst>
      <p:ext uri="{BB962C8B-B14F-4D97-AF65-F5344CB8AC3E}">
        <p14:creationId xmlns:p14="http://schemas.microsoft.com/office/powerpoint/2010/main" val="193950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02686A19-9A93-4F43-9E09-A100EBF6F1D6}"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471A7379-4F54-4FB6-8533-1FFFF43FA587}" type="slidenum">
              <a:t>‹N°›</a:t>
            </a:fld>
            <a:endParaRPr lang="fr-FR"/>
          </a:p>
        </p:txBody>
      </p:sp>
    </p:spTree>
    <p:extLst>
      <p:ext uri="{BB962C8B-B14F-4D97-AF65-F5344CB8AC3E}">
        <p14:creationId xmlns:p14="http://schemas.microsoft.com/office/powerpoint/2010/main" val="391756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02CCFACB-3001-429D-9FE0-EA1EBFCB3AB0}"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560FA6E8-C948-4DBB-A722-4D17FA6EFF82}" type="slidenum">
              <a:t>‹N°›</a:t>
            </a:fld>
            <a:endParaRPr lang="fr-FR"/>
          </a:p>
        </p:txBody>
      </p:sp>
    </p:spTree>
    <p:extLst>
      <p:ext uri="{BB962C8B-B14F-4D97-AF65-F5344CB8AC3E}">
        <p14:creationId xmlns:p14="http://schemas.microsoft.com/office/powerpoint/2010/main" val="427225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5"/>
          <p:cNvGrpSpPr/>
          <p:nvPr/>
        </p:nvGrpSpPr>
        <p:grpSpPr>
          <a:xfrm>
            <a:off x="0" y="-8467"/>
            <a:ext cx="12192005"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cxnSp>
          <p:nvCxnSpPr>
            <p:cNvPr id="4" name="Straight Connector 18"/>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1"/>
          <p:cNvSpPr txBox="1">
            <a:spLocks noGrp="1"/>
          </p:cNvSpPr>
          <p:nvPr>
            <p:ph type="ctrTitle"/>
          </p:nvPr>
        </p:nvSpPr>
        <p:spPr>
          <a:xfrm>
            <a:off x="1507068" y="2404533"/>
            <a:ext cx="7766931" cy="1646304"/>
          </a:xfrm>
        </p:spPr>
        <p:txBody>
          <a:bodyPr anchor="b">
            <a:noAutofit/>
          </a:bodyPr>
          <a:lstStyle>
            <a:lvl1pPr algn="r">
              <a:defRPr sz="5400"/>
            </a:lvl1pPr>
          </a:lstStyle>
          <a:p>
            <a:pPr lvl="0"/>
            <a:r>
              <a:rPr lang="fr-FR"/>
              <a:t>Modifiez le style du titre</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fr-FR"/>
              <a:t>Modifier le style des sous-titres du masque</a:t>
            </a:r>
            <a:endParaRPr lang="en-US"/>
          </a:p>
        </p:txBody>
      </p:sp>
      <p:sp>
        <p:nvSpPr>
          <p:cNvPr id="15" name="Date Placeholder 3"/>
          <p:cNvSpPr txBox="1">
            <a:spLocks noGrp="1"/>
          </p:cNvSpPr>
          <p:nvPr>
            <p:ph type="dt" sz="half" idx="7"/>
          </p:nvPr>
        </p:nvSpPr>
        <p:spPr/>
        <p:txBody>
          <a:bodyPr/>
          <a:lstStyle>
            <a:lvl1pPr>
              <a:defRPr/>
            </a:lvl1pPr>
          </a:lstStyle>
          <a:p>
            <a:pPr lvl="0"/>
            <a:fld id="{A44DBB4E-85D5-47BF-AE98-6A8D9012FF44}" type="datetime1">
              <a:rPr lang="fr-FR"/>
              <a:pPr lvl="0"/>
              <a:t>02/04/2024</a:t>
            </a:fld>
            <a:endParaRPr lang="fr-FR"/>
          </a:p>
        </p:txBody>
      </p:sp>
      <p:sp>
        <p:nvSpPr>
          <p:cNvPr id="16" name="Footer Placeholder 4"/>
          <p:cNvSpPr txBox="1">
            <a:spLocks noGrp="1"/>
          </p:cNvSpPr>
          <p:nvPr>
            <p:ph type="ftr" sz="quarter" idx="9"/>
          </p:nvPr>
        </p:nvSpPr>
        <p:spPr/>
        <p:txBody>
          <a:bodyPr/>
          <a:lstStyle>
            <a:lvl1pPr>
              <a:defRPr/>
            </a:lvl1pPr>
          </a:lstStyle>
          <a:p>
            <a:pPr lvl="0"/>
            <a:endParaRPr lang="fr-FR"/>
          </a:p>
        </p:txBody>
      </p:sp>
      <p:sp>
        <p:nvSpPr>
          <p:cNvPr id="17" name="Slide Number Placeholder 5"/>
          <p:cNvSpPr txBox="1">
            <a:spLocks noGrp="1"/>
          </p:cNvSpPr>
          <p:nvPr>
            <p:ph type="sldNum" sz="quarter" idx="8"/>
          </p:nvPr>
        </p:nvSpPr>
        <p:spPr/>
        <p:txBody>
          <a:bodyPr/>
          <a:lstStyle>
            <a:lvl1pPr>
              <a:defRPr/>
            </a:lvl1pPr>
          </a:lstStyle>
          <a:p>
            <a:pPr lvl="0"/>
            <a:fld id="{900AA1C9-8544-482F-B8F0-DD4ADF04F9CA}" type="slidenum">
              <a:t>‹N°›</a:t>
            </a:fld>
            <a:endParaRPr lang="fr-FR"/>
          </a:p>
        </p:txBody>
      </p:sp>
    </p:spTree>
    <p:extLst>
      <p:ext uri="{BB962C8B-B14F-4D97-AF65-F5344CB8AC3E}">
        <p14:creationId xmlns:p14="http://schemas.microsoft.com/office/powerpoint/2010/main" val="11969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3E5861C6-40B5-41B2-8931-D8B179000660}"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4E7B52FD-58DB-489C-85DA-E8918AFBA618}" type="slidenum">
              <a:t>‹N°›</a:t>
            </a:fld>
            <a:endParaRPr lang="fr-FR"/>
          </a:p>
        </p:txBody>
      </p:sp>
    </p:spTree>
    <p:extLst>
      <p:ext uri="{BB962C8B-B14F-4D97-AF65-F5344CB8AC3E}">
        <p14:creationId xmlns:p14="http://schemas.microsoft.com/office/powerpoint/2010/main" val="12867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fr-FR"/>
              <a:t>Modifiez le style du titre</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73393B74-6C6E-428B-9396-0C27871B7B9A}"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74606801-721D-48B3-96C5-360BC8182CB9}" type="slidenum">
              <a:t>‹N°›</a:t>
            </a:fld>
            <a:endParaRPr lang="fr-FR"/>
          </a:p>
        </p:txBody>
      </p:sp>
    </p:spTree>
    <p:extLst>
      <p:ext uri="{BB962C8B-B14F-4D97-AF65-F5344CB8AC3E}">
        <p14:creationId xmlns:p14="http://schemas.microsoft.com/office/powerpoint/2010/main" val="389920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txBox="1">
            <a:spLocks noGrp="1"/>
          </p:cNvSpPr>
          <p:nvPr>
            <p:ph type="dt" sz="half" idx="7"/>
          </p:nvPr>
        </p:nvSpPr>
        <p:spPr/>
        <p:txBody>
          <a:bodyPr/>
          <a:lstStyle>
            <a:lvl1pPr>
              <a:defRPr/>
            </a:lvl1pPr>
          </a:lstStyle>
          <a:p>
            <a:pPr lvl="0"/>
            <a:fld id="{5E76D8A6-6D78-4BBE-B070-260FB48D4C34}"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AC53E655-2A7F-432D-BFDD-55D3DD428458}" type="slidenum">
              <a:t>‹N°›</a:t>
            </a:fld>
            <a:endParaRPr lang="fr-FR"/>
          </a:p>
        </p:txBody>
      </p:sp>
    </p:spTree>
    <p:extLst>
      <p:ext uri="{BB962C8B-B14F-4D97-AF65-F5344CB8AC3E}">
        <p14:creationId xmlns:p14="http://schemas.microsoft.com/office/powerpoint/2010/main" val="219384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fr-FR"/>
              <a:t>Modifier les styles du texte du masque</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fr-FR"/>
              <a:t>Modifier les styles du texte du masque</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txBox="1">
            <a:spLocks noGrp="1"/>
          </p:cNvSpPr>
          <p:nvPr>
            <p:ph type="dt" sz="half" idx="7"/>
          </p:nvPr>
        </p:nvSpPr>
        <p:spPr/>
        <p:txBody>
          <a:bodyPr/>
          <a:lstStyle>
            <a:lvl1pPr>
              <a:defRPr/>
            </a:lvl1pPr>
          </a:lstStyle>
          <a:p>
            <a:pPr lvl="0"/>
            <a:fld id="{BB69BD06-0F17-4D52-8C1D-77684BBB79E5}" type="datetime1">
              <a:rPr lang="fr-FR"/>
              <a:pPr lvl="0"/>
              <a:t>02/04/2024</a:t>
            </a:fld>
            <a:endParaRPr lang="fr-FR"/>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C7F5B1B0-7362-4F43-9E81-2A2960B6BFE2}" type="slidenum">
              <a:t>‹N°›</a:t>
            </a:fld>
            <a:endParaRPr lang="fr-FR"/>
          </a:p>
        </p:txBody>
      </p:sp>
    </p:spTree>
    <p:extLst>
      <p:ext uri="{BB962C8B-B14F-4D97-AF65-F5344CB8AC3E}">
        <p14:creationId xmlns:p14="http://schemas.microsoft.com/office/powerpoint/2010/main" val="308617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93EAA66-22FB-4BF3-87AA-5F6AEB24DB63}" type="datetime1">
              <a:rPr lang="fr-FR"/>
              <a:pPr lvl="0"/>
              <a:t>02/04/2024</a:t>
            </a:fld>
            <a:endParaRPr lang="fr-FR"/>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76A824D7-579C-4E7D-BFD3-8B7B695B5FAB}" type="slidenum">
              <a:t>‹N°›</a:t>
            </a:fld>
            <a:endParaRPr lang="fr-FR"/>
          </a:p>
        </p:txBody>
      </p:sp>
    </p:spTree>
    <p:extLst>
      <p:ext uri="{BB962C8B-B14F-4D97-AF65-F5344CB8AC3E}">
        <p14:creationId xmlns:p14="http://schemas.microsoft.com/office/powerpoint/2010/main" val="173165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p:cNvSpPr txBox="1">
            <a:spLocks noGrp="1"/>
          </p:cNvSpPr>
          <p:nvPr>
            <p:ph type="dt" sz="half" idx="7"/>
          </p:nvPr>
        </p:nvSpPr>
        <p:spPr/>
        <p:txBody>
          <a:bodyPr/>
          <a:lstStyle>
            <a:lvl1pPr>
              <a:defRPr/>
            </a:lvl1pPr>
          </a:lstStyle>
          <a:p>
            <a:pPr lvl="0"/>
            <a:fld id="{EB27FB2B-0907-4EED-B91D-633370EBB8E6}" type="datetime1">
              <a:rPr lang="fr-FR"/>
              <a:pPr lvl="0"/>
              <a:t>02/04/2024</a:t>
            </a:fld>
            <a:endParaRPr lang="fr-FR"/>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F88DAA4E-2D95-4803-80E9-42DFCA53D3B5}" type="slidenum">
              <a:t>‹N°›</a:t>
            </a:fld>
            <a:endParaRPr lang="fr-FR"/>
          </a:p>
        </p:txBody>
      </p:sp>
    </p:spTree>
    <p:extLst>
      <p:ext uri="{BB962C8B-B14F-4D97-AF65-F5344CB8AC3E}">
        <p14:creationId xmlns:p14="http://schemas.microsoft.com/office/powerpoint/2010/main" val="381176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F9A72B20-8F6B-4D86-9C98-4574E9F75C7E}" type="datetime1">
              <a:rPr lang="fr-FR"/>
              <a:pPr lvl="0"/>
              <a:t>02/04/2024</a:t>
            </a:fld>
            <a:endParaRPr lang="fr-FR"/>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1E1DD0DA-035F-42E4-85F1-36851856F635}" type="slidenum">
              <a:t>‹N°›</a:t>
            </a:fld>
            <a:endParaRPr lang="fr-FR"/>
          </a:p>
        </p:txBody>
      </p:sp>
    </p:spTree>
    <p:extLst>
      <p:ext uri="{BB962C8B-B14F-4D97-AF65-F5344CB8AC3E}">
        <p14:creationId xmlns:p14="http://schemas.microsoft.com/office/powerpoint/2010/main" val="290738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fr-FR"/>
              <a:t>Modifiez le style du titre</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fr-FR"/>
              <a:t>Modifier les styles du texte du masque</a:t>
            </a:r>
          </a:p>
        </p:txBody>
      </p:sp>
      <p:sp>
        <p:nvSpPr>
          <p:cNvPr id="5" name="Date Placeholder 4"/>
          <p:cNvSpPr txBox="1">
            <a:spLocks noGrp="1"/>
          </p:cNvSpPr>
          <p:nvPr>
            <p:ph type="dt" sz="half" idx="7"/>
          </p:nvPr>
        </p:nvSpPr>
        <p:spPr/>
        <p:txBody>
          <a:bodyPr/>
          <a:lstStyle>
            <a:lvl1pPr>
              <a:defRPr/>
            </a:lvl1pPr>
          </a:lstStyle>
          <a:p>
            <a:pPr lvl="0"/>
            <a:fld id="{5C98565C-A50B-499E-A169-AA22DB3116C1}"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E3E34734-7A35-46E7-8428-7C07DBC8E0D2}" type="slidenum">
              <a:t>‹N°›</a:t>
            </a:fld>
            <a:endParaRPr lang="fr-FR"/>
          </a:p>
        </p:txBody>
      </p:sp>
    </p:spTree>
    <p:extLst>
      <p:ext uri="{BB962C8B-B14F-4D97-AF65-F5344CB8AC3E}">
        <p14:creationId xmlns:p14="http://schemas.microsoft.com/office/powerpoint/2010/main" val="101023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fr-FR"/>
              <a:t>Modifiez le style du titre</a:t>
            </a:r>
            <a:endParaRPr lang="en-US"/>
          </a:p>
        </p:txBody>
      </p:sp>
      <p:sp>
        <p:nvSpPr>
          <p:cNvPr id="3" name="Picture Placeholder 2"/>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fr-FR"/>
              <a:t>Modifier les styles du texte du masque</a:t>
            </a:r>
          </a:p>
        </p:txBody>
      </p:sp>
      <p:sp>
        <p:nvSpPr>
          <p:cNvPr id="5" name="Footer Placeholder 5"/>
          <p:cNvSpPr txBox="1">
            <a:spLocks noGrp="1"/>
          </p:cNvSpPr>
          <p:nvPr>
            <p:ph type="ftr" sz="quarter" idx="9"/>
          </p:nvPr>
        </p:nvSpPr>
        <p:spPr/>
        <p:txBody>
          <a:bodyPr/>
          <a:lstStyle>
            <a:lvl1pPr>
              <a:defRPr/>
            </a:lvl1pPr>
          </a:lstStyle>
          <a:p>
            <a:pPr lvl="0"/>
            <a:endParaRPr lang="fr-FR"/>
          </a:p>
        </p:txBody>
      </p:sp>
      <p:sp>
        <p:nvSpPr>
          <p:cNvPr id="6" name="Slide Number Placeholder 6"/>
          <p:cNvSpPr txBox="1">
            <a:spLocks noGrp="1"/>
          </p:cNvSpPr>
          <p:nvPr>
            <p:ph type="sldNum" sz="quarter" idx="8"/>
          </p:nvPr>
        </p:nvSpPr>
        <p:spPr/>
        <p:txBody>
          <a:bodyPr/>
          <a:lstStyle>
            <a:lvl1pPr>
              <a:defRPr/>
            </a:lvl1pPr>
          </a:lstStyle>
          <a:p>
            <a:pPr lvl="0"/>
            <a:fld id="{73BC3662-30C4-4864-8B88-D9EB737E2DE6}" type="slidenum">
              <a:t>‹N°›</a:t>
            </a:fld>
            <a:endParaRPr lang="fr-FR"/>
          </a:p>
        </p:txBody>
      </p:sp>
      <p:sp>
        <p:nvSpPr>
          <p:cNvPr id="7" name="Date Placeholder 4"/>
          <p:cNvSpPr txBox="1">
            <a:spLocks noGrp="1"/>
          </p:cNvSpPr>
          <p:nvPr>
            <p:ph type="dt" sz="half" idx="7"/>
          </p:nvPr>
        </p:nvSpPr>
        <p:spPr/>
        <p:txBody>
          <a:bodyPr/>
          <a:lstStyle>
            <a:lvl1pPr>
              <a:defRPr/>
            </a:lvl1pPr>
          </a:lstStyle>
          <a:p>
            <a:pPr lvl="0"/>
            <a:fld id="{DA0EAD5C-E67E-4D3F-9A89-5463FA20C53C}" type="datetime1">
              <a:rPr lang="fr-FR"/>
              <a:pPr lvl="0"/>
              <a:t>02/04/2024</a:t>
            </a:fld>
            <a:endParaRPr lang="fr-FR"/>
          </a:p>
        </p:txBody>
      </p:sp>
    </p:spTree>
    <p:extLst>
      <p:ext uri="{BB962C8B-B14F-4D97-AF65-F5344CB8AC3E}">
        <p14:creationId xmlns:p14="http://schemas.microsoft.com/office/powerpoint/2010/main" val="345860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B76AF414-98C9-45C4-B832-4D1FEE06EBA8}"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977C8049-D624-4851-8F59-DBE66DF93A9E}" type="slidenum">
              <a:t>‹N°›</a:t>
            </a:fld>
            <a:endParaRPr lang="fr-FR"/>
          </a:p>
        </p:txBody>
      </p:sp>
    </p:spTree>
    <p:extLst>
      <p:ext uri="{BB962C8B-B14F-4D97-AF65-F5344CB8AC3E}">
        <p14:creationId xmlns:p14="http://schemas.microsoft.com/office/powerpoint/2010/main" val="238578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8D99F4A3-AA75-4668-A6A1-B30293275852}"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F5E79693-4EEA-4223-84A9-7725FABA02D6}"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262357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fr-FR"/>
              <a:t>Modifiez le style du titre</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fr-FR"/>
              <a:t>Modifier les styles du texte du masque</a:t>
            </a:r>
          </a:p>
        </p:txBody>
      </p:sp>
      <p:sp>
        <p:nvSpPr>
          <p:cNvPr id="4" name="Date Placeholder 3"/>
          <p:cNvSpPr txBox="1">
            <a:spLocks noGrp="1"/>
          </p:cNvSpPr>
          <p:nvPr>
            <p:ph type="dt" sz="half" idx="7"/>
          </p:nvPr>
        </p:nvSpPr>
        <p:spPr/>
        <p:txBody>
          <a:bodyPr/>
          <a:lstStyle>
            <a:lvl1pPr>
              <a:defRPr/>
            </a:lvl1pPr>
          </a:lstStyle>
          <a:p>
            <a:pPr lvl="0"/>
            <a:fld id="{25027583-B8A9-465A-9B6B-B560FCC19E89}"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DBE2F377-B67D-4807-B231-14D12ECDD3FC}" type="slidenum">
              <a:t>‹N°›</a:t>
            </a:fld>
            <a:endParaRPr lang="fr-FR"/>
          </a:p>
        </p:txBody>
      </p:sp>
    </p:spTree>
    <p:extLst>
      <p:ext uri="{BB962C8B-B14F-4D97-AF65-F5344CB8AC3E}">
        <p14:creationId xmlns:p14="http://schemas.microsoft.com/office/powerpoint/2010/main" val="178649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E478418C-0008-4B74-AE19-806D69E9F693}"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BD454721-2BAB-4F44-979A-24490C721FD8}" type="slidenum">
              <a:t>‹N°›</a:t>
            </a:fld>
            <a:endParaRPr lang="fr-FR"/>
          </a:p>
        </p:txBody>
      </p:sp>
      <p:sp>
        <p:nvSpPr>
          <p:cNvPr id="8" name="TextBox 23"/>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344492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fr-FR"/>
              <a:t>Modifiez le style du titre</a:t>
            </a:r>
            <a:endParaRPr lang="en-US"/>
          </a:p>
        </p:txBody>
      </p:sp>
      <p:sp>
        <p:nvSpPr>
          <p:cNvPr id="3" name="Text Placeholder 9"/>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5FCBEF"/>
                </a:solidFill>
              </a:defRPr>
            </a:lvl1pPr>
          </a:lstStyle>
          <a:p>
            <a:pPr lvl="0"/>
            <a:r>
              <a:rPr lang="fr-FR"/>
              <a:t>Modifier les styles du texte du masque</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Modifier les styles du texte du masque</a:t>
            </a:r>
          </a:p>
        </p:txBody>
      </p:sp>
      <p:sp>
        <p:nvSpPr>
          <p:cNvPr id="5" name="Date Placeholder 3"/>
          <p:cNvSpPr txBox="1">
            <a:spLocks noGrp="1"/>
          </p:cNvSpPr>
          <p:nvPr>
            <p:ph type="dt" sz="half" idx="7"/>
          </p:nvPr>
        </p:nvSpPr>
        <p:spPr/>
        <p:txBody>
          <a:bodyPr/>
          <a:lstStyle>
            <a:lvl1pPr>
              <a:defRPr/>
            </a:lvl1pPr>
          </a:lstStyle>
          <a:p>
            <a:pPr lvl="0"/>
            <a:fld id="{C7C9F44C-7A73-438F-9263-D75E3A928DEA}" type="datetime1">
              <a:rPr lang="fr-FR"/>
              <a:pPr lvl="0"/>
              <a:t>02/04/2024</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D5C5353A-F9EB-4C27-A654-C194F6F91DFF}" type="slidenum">
              <a:t>‹N°›</a:t>
            </a:fld>
            <a:endParaRPr lang="fr-FR"/>
          </a:p>
        </p:txBody>
      </p:sp>
    </p:spTree>
    <p:extLst>
      <p:ext uri="{BB962C8B-B14F-4D97-AF65-F5344CB8AC3E}">
        <p14:creationId xmlns:p14="http://schemas.microsoft.com/office/powerpoint/2010/main" val="298158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AE738FAA-31A0-488F-BA8D-2219C279EC5F}"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0B2CA85A-6ED3-4991-AEFB-E1125F873F59}" type="slidenum">
              <a:t>‹N°›</a:t>
            </a:fld>
            <a:endParaRPr lang="fr-FR"/>
          </a:p>
        </p:txBody>
      </p:sp>
    </p:spTree>
    <p:extLst>
      <p:ext uri="{BB962C8B-B14F-4D97-AF65-F5344CB8AC3E}">
        <p14:creationId xmlns:p14="http://schemas.microsoft.com/office/powerpoint/2010/main" val="64813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fr-FR" smtClean="0"/>
              <a:t>Modifiez le style du titre</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fr-FR" smtClean="0"/>
              <a:t>Modifier les styles du texte du masque</a:t>
            </a:r>
          </a:p>
        </p:txBody>
      </p:sp>
      <p:sp>
        <p:nvSpPr>
          <p:cNvPr id="5" name="Date Placeholder 4"/>
          <p:cNvSpPr txBox="1">
            <a:spLocks noGrp="1"/>
          </p:cNvSpPr>
          <p:nvPr>
            <p:ph type="dt" sz="half" idx="7"/>
          </p:nvPr>
        </p:nvSpPr>
        <p:spPr/>
        <p:txBody>
          <a:bodyPr/>
          <a:lstStyle>
            <a:lvl1pPr>
              <a:defRPr/>
            </a:lvl1pPr>
          </a:lstStyle>
          <a:p>
            <a:pPr lvl="0"/>
            <a:fld id="{3565CAC1-88FD-456E-BEF8-687252E33AFA}" type="datetime1">
              <a:rPr lang="fr-FR"/>
              <a:pPr lvl="0"/>
              <a:t>02/04/2024</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37345983-01D2-4966-BD4A-C295FB5BA713}" type="slidenum">
              <a:t>‹N°›</a:t>
            </a:fld>
            <a:endParaRPr lang="fr-FR"/>
          </a:p>
        </p:txBody>
      </p:sp>
    </p:spTree>
    <p:extLst>
      <p:ext uri="{BB962C8B-B14F-4D97-AF65-F5344CB8AC3E}">
        <p14:creationId xmlns:p14="http://schemas.microsoft.com/office/powerpoint/2010/main" val="296313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0C70F29F-9D27-417B-8139-5F2EB448F7F9}" type="datetime1">
              <a:rPr lang="fr-FR"/>
              <a:pPr lvl="0"/>
              <a:t>02/04/2024</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D9CCFB91-0049-439A-BEFA-04662C108BFF}" type="slidenum">
              <a:t>‹N°›</a:t>
            </a:fld>
            <a:endParaRPr lang="fr-FR"/>
          </a:p>
        </p:txBody>
      </p:sp>
    </p:spTree>
    <p:extLst>
      <p:ext uri="{BB962C8B-B14F-4D97-AF65-F5344CB8AC3E}">
        <p14:creationId xmlns:p14="http://schemas.microsoft.com/office/powerpoint/2010/main" val="42279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fr-FR" smtClean="0"/>
              <a:t>Modifiez le style du titre</a:t>
            </a:r>
            <a:endParaRPr lang="en-US"/>
          </a:p>
        </p:txBody>
      </p:sp>
      <p:sp>
        <p:nvSpPr>
          <p:cNvPr id="3" name="Picture Placeholder 2"/>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fr-FR" smtClean="0"/>
              <a:t>Cliquez sur l'icône pour ajouter une image</a:t>
            </a:r>
            <a:endParaRPr lang="en-US"/>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fr-FR" smtClean="0"/>
              <a:t>Modifier les styles du texte du masque</a:t>
            </a:r>
          </a:p>
        </p:txBody>
      </p:sp>
      <p:sp>
        <p:nvSpPr>
          <p:cNvPr id="5" name="Footer Placeholder 5"/>
          <p:cNvSpPr txBox="1">
            <a:spLocks noGrp="1"/>
          </p:cNvSpPr>
          <p:nvPr>
            <p:ph type="ftr" sz="quarter" idx="9"/>
          </p:nvPr>
        </p:nvSpPr>
        <p:spPr/>
        <p:txBody>
          <a:bodyPr/>
          <a:lstStyle>
            <a:lvl1pPr>
              <a:defRPr/>
            </a:lvl1pPr>
          </a:lstStyle>
          <a:p>
            <a:pPr lvl="0"/>
            <a:endParaRPr lang="fr-FR"/>
          </a:p>
        </p:txBody>
      </p:sp>
      <p:sp>
        <p:nvSpPr>
          <p:cNvPr id="6" name="Slide Number Placeholder 6"/>
          <p:cNvSpPr txBox="1">
            <a:spLocks noGrp="1"/>
          </p:cNvSpPr>
          <p:nvPr>
            <p:ph type="sldNum" sz="quarter" idx="8"/>
          </p:nvPr>
        </p:nvSpPr>
        <p:spPr/>
        <p:txBody>
          <a:bodyPr/>
          <a:lstStyle>
            <a:lvl1pPr>
              <a:defRPr/>
            </a:lvl1pPr>
          </a:lstStyle>
          <a:p>
            <a:pPr lvl="0"/>
            <a:fld id="{1EBDCE79-7BB4-4E75-ACDA-4B42B97A9374}" type="slidenum">
              <a:t>‹N°›</a:t>
            </a:fld>
            <a:endParaRPr lang="fr-FR"/>
          </a:p>
        </p:txBody>
      </p:sp>
      <p:sp>
        <p:nvSpPr>
          <p:cNvPr id="7" name="Date Placeholder 4"/>
          <p:cNvSpPr txBox="1">
            <a:spLocks noGrp="1"/>
          </p:cNvSpPr>
          <p:nvPr>
            <p:ph type="dt" sz="half" idx="7"/>
          </p:nvPr>
        </p:nvSpPr>
        <p:spPr/>
        <p:txBody>
          <a:bodyPr/>
          <a:lstStyle>
            <a:lvl1pPr>
              <a:defRPr/>
            </a:lvl1pPr>
          </a:lstStyle>
          <a:p>
            <a:pPr lvl="0"/>
            <a:fld id="{EA89D275-7FEE-4F86-B33E-143890DC024A}" type="datetime1">
              <a:rPr lang="fr-FR"/>
              <a:pPr lvl="0"/>
              <a:t>02/04/2024</a:t>
            </a:fld>
            <a:endParaRPr lang="fr-FR"/>
          </a:p>
        </p:txBody>
      </p:sp>
    </p:spTree>
    <p:extLst>
      <p:ext uri="{BB962C8B-B14F-4D97-AF65-F5344CB8AC3E}">
        <p14:creationId xmlns:p14="http://schemas.microsoft.com/office/powerpoint/2010/main" val="110079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7"/>
            <a:ext cx="12192005"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Placeholder 1"/>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14" name="Text Placeholder 2"/>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fld id="{18726BD5-5DC0-4E33-A38B-46A29F1FF3E1}" type="datetime1">
              <a:rPr lang="fr-FR"/>
              <a:pPr lvl="0"/>
              <a:t>02/04/2024</a:t>
            </a:fld>
            <a:endParaRPr lang="fr-FR"/>
          </a:p>
        </p:txBody>
      </p:sp>
      <p:sp>
        <p:nvSpPr>
          <p:cNvPr id="16" name="Footer Placeholder 4"/>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endParaRPr lang="fr-FR"/>
          </a:p>
        </p:txBody>
      </p:sp>
      <p:sp>
        <p:nvSpPr>
          <p:cNvPr id="17" name="Slide Number Placeholder 5"/>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5FCBEF"/>
                </a:solidFill>
                <a:uFillTx/>
                <a:latin typeface="Trebuchet MS"/>
              </a:defRPr>
            </a:lvl1pPr>
          </a:lstStyle>
          <a:p>
            <a:pPr lvl="0"/>
            <a:fld id="{5E5DA93C-35D1-4AB2-B485-8C399AB60C4E}"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eaLnBrk="1" fontAlgn="auto" hangingPunct="1">
        <a:lnSpc>
          <a:spcPct val="100000"/>
        </a:lnSpc>
        <a:spcBef>
          <a:spcPts val="0"/>
        </a:spcBef>
        <a:spcAft>
          <a:spcPts val="0"/>
        </a:spcAft>
        <a:buNone/>
        <a:tabLst/>
        <a:defRPr lang="fr-FR" sz="3600" b="0" i="0" u="none" strike="noStrike" kern="1200" cap="none" spc="0" baseline="0">
          <a:solidFill>
            <a:srgbClr val="5FCBEF"/>
          </a:solidFill>
          <a:uFillTx/>
          <a:latin typeface="Trebuchet MS"/>
        </a:defRPr>
      </a:lvl1pPr>
    </p:titleStyle>
    <p:bodyStyle>
      <a:lvl1pPr marL="342900" marR="0" lvl="0" indent="-342900" algn="l" defTabSz="457200" rtl="0" eaLnBrk="1" fontAlgn="auto" hangingPunct="1">
        <a:lnSpc>
          <a:spcPct val="100000"/>
        </a:lnSpc>
        <a:spcBef>
          <a:spcPts val="1000"/>
        </a:spcBef>
        <a:spcAft>
          <a:spcPts val="0"/>
        </a:spcAft>
        <a:buClr>
          <a:srgbClr val="5FCBEF"/>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eaLnBrk="1" fontAlgn="auto" hangingPunct="1">
        <a:lnSpc>
          <a:spcPct val="100000"/>
        </a:lnSpc>
        <a:spcBef>
          <a:spcPts val="1000"/>
        </a:spcBef>
        <a:spcAft>
          <a:spcPts val="0"/>
        </a:spcAft>
        <a:buClr>
          <a:srgbClr val="5FCBEF"/>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eaLnBrk="1" fontAlgn="auto" hangingPunct="1">
        <a:lnSpc>
          <a:spcPct val="100000"/>
        </a:lnSpc>
        <a:spcBef>
          <a:spcPts val="1000"/>
        </a:spcBef>
        <a:spcAft>
          <a:spcPts val="0"/>
        </a:spcAft>
        <a:buClr>
          <a:srgbClr val="5FCBEF"/>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eaLnBrk="1"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eaLnBrk="1"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7"/>
            <a:ext cx="12192005"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Placeholder 1"/>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14" name="Text Placeholder 2"/>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fld id="{D31ECD38-A08D-4758-A0D1-8E17FE94368B}" type="datetime1">
              <a:rPr lang="fr-FR"/>
              <a:pPr lvl="0"/>
              <a:t>02/04/2024</a:t>
            </a:fld>
            <a:endParaRPr lang="fr-FR"/>
          </a:p>
        </p:txBody>
      </p:sp>
      <p:sp>
        <p:nvSpPr>
          <p:cNvPr id="16" name="Footer Placeholder 4"/>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endParaRPr lang="fr-FR"/>
          </a:p>
        </p:txBody>
      </p:sp>
      <p:sp>
        <p:nvSpPr>
          <p:cNvPr id="17" name="Slide Number Placeholder 5"/>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5FCBEF"/>
                </a:solidFill>
                <a:uFillTx/>
                <a:latin typeface="Trebuchet MS"/>
              </a:defRPr>
            </a:lvl1pPr>
          </a:lstStyle>
          <a:p>
            <a:pPr lvl="0"/>
            <a:fld id="{DA2B700A-B516-4D22-BCC3-4E18415DB858}" type="slidenum">
              <a:t>‹N°›</a:t>
            </a:fld>
            <a:endParaRPr lang="fr-F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5FCBEF"/>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5FCBEF"/>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5FCBEF"/>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7"/>
            <a:ext cx="12192005"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Placeholder 1"/>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14" name="Text Placeholder 2"/>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fld id="{71382BDB-F1BB-4647-A5E9-35C74AF279D1}" type="datetime1">
              <a:rPr lang="fr-FR"/>
              <a:pPr lvl="0"/>
              <a:t>02/04/2024</a:t>
            </a:fld>
            <a:endParaRPr lang="fr-FR"/>
          </a:p>
        </p:txBody>
      </p:sp>
      <p:sp>
        <p:nvSpPr>
          <p:cNvPr id="16" name="Footer Placeholder 4"/>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endParaRPr lang="fr-FR"/>
          </a:p>
        </p:txBody>
      </p:sp>
      <p:sp>
        <p:nvSpPr>
          <p:cNvPr id="17" name="Slide Number Placeholder 5"/>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5FCBEF"/>
                </a:solidFill>
                <a:uFillTx/>
                <a:latin typeface="Trebuchet MS"/>
              </a:defRPr>
            </a:lvl1pPr>
          </a:lstStyle>
          <a:p>
            <a:pPr lvl="0"/>
            <a:fld id="{FB7AFB41-EFD7-4D0B-910D-F0165F0B8BE4}" type="slidenum">
              <a:t>‹N°›</a:t>
            </a:fld>
            <a:endParaRPr lang="fr-F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5FCBEF"/>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5FCBEF"/>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5FCBEF"/>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7"/>
            <a:ext cx="12192005"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Placeholder 1"/>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14" name="Text Placeholder 2"/>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fld id="{28465D41-63D9-42BD-A5E9-0B35786AE4BA}" type="datetime1">
              <a:rPr lang="fr-FR"/>
              <a:pPr lvl="0"/>
              <a:t>02/04/2024</a:t>
            </a:fld>
            <a:endParaRPr lang="fr-FR"/>
          </a:p>
        </p:txBody>
      </p:sp>
      <p:sp>
        <p:nvSpPr>
          <p:cNvPr id="16" name="Footer Placeholder 4"/>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endParaRPr lang="fr-FR"/>
          </a:p>
        </p:txBody>
      </p:sp>
      <p:sp>
        <p:nvSpPr>
          <p:cNvPr id="17" name="Slide Number Placeholder 5"/>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5FCBEF"/>
                </a:solidFill>
                <a:uFillTx/>
                <a:latin typeface="Trebuchet MS"/>
              </a:defRPr>
            </a:lvl1pPr>
          </a:lstStyle>
          <a:p>
            <a:pPr lvl="0"/>
            <a:fld id="{7336DCEC-B875-4C64-9F4F-72ED6EBBAFBB}" type="slidenum">
              <a:t>‹N°›</a:t>
            </a:fld>
            <a:endParaRPr lang="fr-F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5FCBEF"/>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5FCBEF"/>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5FCBEF"/>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7"/>
            <a:ext cx="12192005"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Placeholder 1"/>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14" name="Text Placeholder 2"/>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fld id="{C3F8E4EB-2E9D-4749-A66C-9BCDE5F4BE3B}" type="datetime1">
              <a:rPr lang="fr-FR"/>
              <a:pPr lvl="0"/>
              <a:t>02/04/2024</a:t>
            </a:fld>
            <a:endParaRPr lang="fr-FR"/>
          </a:p>
        </p:txBody>
      </p:sp>
      <p:sp>
        <p:nvSpPr>
          <p:cNvPr id="16" name="Footer Placeholder 4"/>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endParaRPr lang="fr-FR"/>
          </a:p>
        </p:txBody>
      </p:sp>
      <p:sp>
        <p:nvSpPr>
          <p:cNvPr id="17" name="Slide Number Placeholder 5"/>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5FCBEF"/>
                </a:solidFill>
                <a:uFillTx/>
                <a:latin typeface="Trebuchet MS"/>
              </a:defRPr>
            </a:lvl1pPr>
          </a:lstStyle>
          <a:p>
            <a:pPr lvl="0"/>
            <a:fld id="{7FDE5B53-BDB1-47E8-8040-AC3516DD1242}" type="slidenum">
              <a:t>‹N°›</a:t>
            </a:fld>
            <a:endParaRPr lang="fr-F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5FCBEF"/>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5FCBEF"/>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5FCBEF"/>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0.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0.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6.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p:cNvSpPr txBox="1">
            <a:spLocks noGrp="1"/>
          </p:cNvSpPr>
          <p:nvPr>
            <p:ph type="ctrTitle"/>
          </p:nvPr>
        </p:nvSpPr>
        <p:spPr>
          <a:xfrm>
            <a:off x="1463040" y="1697190"/>
            <a:ext cx="8194148" cy="1646304"/>
          </a:xfrm>
          <a:solidFill>
            <a:srgbClr val="FFFF00"/>
          </a:solidFill>
          <a:ln w="9528">
            <a:solidFill>
              <a:srgbClr val="006EC0"/>
            </a:solidFill>
            <a:prstDash val="solid"/>
          </a:ln>
        </p:spPr>
        <p:txBody>
          <a:bodyPr anchorCtr="1"/>
          <a:lstStyle/>
          <a:p>
            <a:pPr lvl="0" algn="ctr"/>
            <a:r>
              <a:rPr lang="fr-FR">
                <a:solidFill>
                  <a:srgbClr val="0070C0"/>
                </a:solidFill>
              </a:rPr>
              <a:t>Conseil communautaire</a:t>
            </a:r>
            <a:br>
              <a:rPr lang="fr-FR">
                <a:solidFill>
                  <a:srgbClr val="0070C0"/>
                </a:solidFill>
              </a:rPr>
            </a:br>
            <a:r>
              <a:rPr lang="fr-FR">
                <a:solidFill>
                  <a:srgbClr val="0070C0"/>
                </a:solidFill>
              </a:rPr>
              <a:t>2 avril 2024</a:t>
            </a:r>
          </a:p>
        </p:txBody>
      </p:sp>
      <p:sp>
        <p:nvSpPr>
          <p:cNvPr id="3" name="Sous-titre 2"/>
          <p:cNvSpPr txBox="1">
            <a:spLocks noGrp="1"/>
          </p:cNvSpPr>
          <p:nvPr>
            <p:ph type="subTitle" idx="1"/>
          </p:nvPr>
        </p:nvSpPr>
        <p:spPr>
          <a:xfrm>
            <a:off x="2715575" y="3933053"/>
            <a:ext cx="6400800" cy="2676869"/>
          </a:xfrm>
          <a:solidFill>
            <a:srgbClr val="FFFFFF"/>
          </a:solidFill>
          <a:ln w="38103" cap="rnd">
            <a:solidFill>
              <a:srgbClr val="2E83C3"/>
            </a:solidFill>
            <a:prstDash val="solid"/>
          </a:ln>
        </p:spPr>
        <p:txBody>
          <a:bodyPr anchorCtr="1"/>
          <a:lstStyle/>
          <a:p>
            <a:pPr lvl="0" algn="ctr">
              <a:lnSpc>
                <a:spcPct val="80000"/>
              </a:lnSpc>
            </a:pPr>
            <a:r>
              <a:rPr lang="fr-FR" sz="2600" b="1">
                <a:solidFill>
                  <a:srgbClr val="000000"/>
                </a:solidFill>
              </a:rPr>
              <a:t>Présentation </a:t>
            </a:r>
          </a:p>
          <a:p>
            <a:pPr lvl="0" algn="ctr">
              <a:lnSpc>
                <a:spcPct val="80000"/>
              </a:lnSpc>
            </a:pPr>
            <a:r>
              <a:rPr lang="fr-FR" sz="2600" b="1">
                <a:solidFill>
                  <a:srgbClr val="000000"/>
                </a:solidFill>
              </a:rPr>
              <a:t>COMPTES FINANCIERS UNIQUES 2023</a:t>
            </a:r>
          </a:p>
          <a:p>
            <a:pPr lvl="0" algn="ctr">
              <a:lnSpc>
                <a:spcPct val="80000"/>
              </a:lnSpc>
            </a:pPr>
            <a:r>
              <a:rPr lang="fr-FR" sz="2600" b="1">
                <a:solidFill>
                  <a:srgbClr val="000000"/>
                </a:solidFill>
              </a:rPr>
              <a:t>et </a:t>
            </a:r>
          </a:p>
          <a:p>
            <a:pPr lvl="0" algn="ctr">
              <a:lnSpc>
                <a:spcPct val="80000"/>
              </a:lnSpc>
            </a:pPr>
            <a:r>
              <a:rPr lang="fr-FR" sz="2600" b="1">
                <a:solidFill>
                  <a:srgbClr val="000000"/>
                </a:solidFill>
              </a:rPr>
              <a:t>BUDGETS 2024</a:t>
            </a:r>
          </a:p>
          <a:p>
            <a:pPr lvl="0" algn="ctr">
              <a:lnSpc>
                <a:spcPct val="80000"/>
              </a:lnSpc>
            </a:pPr>
            <a:r>
              <a:rPr lang="fr-FR" sz="2600" b="1">
                <a:solidFill>
                  <a:srgbClr val="000000"/>
                </a:solidFill>
              </a:rPr>
              <a:t>DLVAgglo</a:t>
            </a:r>
          </a:p>
          <a:p>
            <a:pPr lvl="0" algn="ctr">
              <a:lnSpc>
                <a:spcPct val="80000"/>
              </a:lnSpc>
            </a:pPr>
            <a:endParaRPr lang="fr-FR" sz="1100" b="1">
              <a:solidFill>
                <a:srgbClr val="000000"/>
              </a:solidFill>
            </a:endParaRP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291251" y="130375"/>
            <a:ext cx="3249448" cy="1566806"/>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202">
    <p:spTree>
      <p:nvGrpSpPr>
        <p:cNvPr id="1" name=""/>
        <p:cNvGrpSpPr/>
        <p:nvPr/>
      </p:nvGrpSpPr>
      <p:grpSpPr>
        <a:xfrm>
          <a:off x="0" y="0"/>
          <a:ext cx="0" cy="0"/>
          <a:chOff x="0" y="0"/>
          <a:chExt cx="0" cy="0"/>
        </a:xfrm>
      </p:grpSpPr>
      <p:sp>
        <p:nvSpPr>
          <p:cNvPr id="2" name="Titre 1"/>
          <p:cNvSpPr txBox="1">
            <a:spLocks noGrp="1"/>
          </p:cNvSpPr>
          <p:nvPr>
            <p:ph type="title"/>
          </p:nvPr>
        </p:nvSpPr>
        <p:spPr>
          <a:xfrm>
            <a:off x="695401" y="274640"/>
            <a:ext cx="10297140" cy="634081"/>
          </a:xfrm>
          <a:solidFill>
            <a:srgbClr val="FFFFFF"/>
          </a:solidFill>
          <a:ln w="19046" cap="rnd">
            <a:solidFill>
              <a:srgbClr val="2E83C3"/>
            </a:solidFill>
            <a:prstDash val="solid"/>
          </a:ln>
        </p:spPr>
        <p:txBody>
          <a:bodyPr anchor="ctr" anchorCtr="1"/>
          <a:lstStyle/>
          <a:p>
            <a:pPr lvl="0" algn="ctr"/>
            <a:r>
              <a:rPr lang="fr-FR" sz="3200" b="1">
                <a:solidFill>
                  <a:srgbClr val="006EC0"/>
                </a:solidFill>
              </a:rPr>
              <a:t>Les Dépenses réelles d’investissements</a:t>
            </a:r>
          </a:p>
        </p:txBody>
      </p:sp>
      <p:sp>
        <p:nvSpPr>
          <p:cNvPr id="3" name="Espace réservé du contenu 2"/>
          <p:cNvSpPr txBox="1">
            <a:spLocks noGrp="1"/>
          </p:cNvSpPr>
          <p:nvPr>
            <p:ph idx="1"/>
          </p:nvPr>
        </p:nvSpPr>
        <p:spPr>
          <a:xfrm>
            <a:off x="695401" y="1052739"/>
            <a:ext cx="10297140" cy="5688628"/>
          </a:xfrm>
        </p:spPr>
        <p:txBody>
          <a:bodyPr/>
          <a:lstStyle/>
          <a:p>
            <a:pPr lvl="0"/>
            <a:r>
              <a:rPr lang="fr-FR"/>
              <a:t>Remboursement capital de la dette = 7 357 764 € (dont 5,5 M€ emprunt relais piscine)</a:t>
            </a:r>
          </a:p>
          <a:p>
            <a:pPr lvl="0"/>
            <a:endParaRPr lang="fr-FR"/>
          </a:p>
          <a:p>
            <a:pPr lvl="0"/>
            <a:r>
              <a:rPr lang="fr-FR"/>
              <a:t>Nouveaux investissements = 	10 012 050 € (dont travaux pour cpte de tiers plan massifs)</a:t>
            </a:r>
          </a:p>
          <a:p>
            <a:pPr lvl="0"/>
            <a:endParaRPr lang="fr-FR"/>
          </a:p>
          <a:p>
            <a:pPr lvl="0"/>
            <a:r>
              <a:rPr lang="fr-FR"/>
              <a:t>Restes à Réaliser = 			8 267 033 €		</a:t>
            </a:r>
            <a:r>
              <a:rPr lang="fr-FR" b="1"/>
              <a:t>		</a:t>
            </a:r>
            <a:endParaRPr lang="fr-FR"/>
          </a:p>
        </p:txBody>
      </p:sp>
      <p:graphicFrame>
        <p:nvGraphicFramePr>
          <p:cNvPr id="4" name="Tableau 3"/>
          <p:cNvGraphicFramePr>
            <a:graphicFrameLocks noGrp="1"/>
          </p:cNvGraphicFramePr>
          <p:nvPr/>
        </p:nvGraphicFramePr>
        <p:xfrm>
          <a:off x="699195" y="3499500"/>
          <a:ext cx="5696638" cy="3173112"/>
        </p:xfrm>
        <a:graphic>
          <a:graphicData uri="http://schemas.openxmlformats.org/drawingml/2006/table">
            <a:tbl>
              <a:tblPr firstRow="1" bandRow="1">
                <a:effectLst/>
                <a:tableStyleId>{5C22544A-7EE6-4342-B048-85BDC9FD1C3A}</a:tableStyleId>
              </a:tblPr>
              <a:tblGrid>
                <a:gridCol w="4007522">
                  <a:extLst>
                    <a:ext uri="{9D8B030D-6E8A-4147-A177-3AD203B41FA5}">
                      <a16:colId xmlns:a16="http://schemas.microsoft.com/office/drawing/2014/main" val="3054136194"/>
                    </a:ext>
                  </a:extLst>
                </a:gridCol>
                <a:gridCol w="1689116">
                  <a:extLst>
                    <a:ext uri="{9D8B030D-6E8A-4147-A177-3AD203B41FA5}">
                      <a16:colId xmlns:a16="http://schemas.microsoft.com/office/drawing/2014/main" val="2835719917"/>
                    </a:ext>
                  </a:extLst>
                </a:gridCol>
              </a:tblGrid>
              <a:tr h="396639">
                <a:tc gridSpan="2">
                  <a:txBody>
                    <a:bodyPr/>
                    <a:lstStyle/>
                    <a:p>
                      <a:pPr lvl="0" algn="r"/>
                      <a:r>
                        <a:rPr lang="fr-FR"/>
                        <a:t>Principales</a:t>
                      </a:r>
                      <a:r>
                        <a:rPr lang="fr-FR" baseline="0"/>
                        <a:t> opérations nouvelles</a:t>
                      </a:r>
                      <a:endParaRPr lang="fr-FR"/>
                    </a:p>
                  </a:txBody>
                  <a:tcPr/>
                </a:tc>
                <a:tc hMerge="1">
                  <a:txBody>
                    <a:bodyPr/>
                    <a:lstStyle/>
                    <a:p>
                      <a:endParaRPr lang="fr-FR"/>
                    </a:p>
                  </a:txBody>
                  <a:tcPr/>
                </a:tc>
                <a:extLst>
                  <a:ext uri="{0D108BD9-81ED-4DB2-BD59-A6C34878D82A}">
                    <a16:rowId xmlns:a16="http://schemas.microsoft.com/office/drawing/2014/main" val="310819636"/>
                  </a:ext>
                </a:extLst>
              </a:tr>
              <a:tr h="396639">
                <a:tc>
                  <a:txBody>
                    <a:bodyPr/>
                    <a:lstStyle/>
                    <a:p>
                      <a:pPr lvl="0"/>
                      <a:r>
                        <a:rPr lang="fr-FR">
                          <a:solidFill>
                            <a:srgbClr val="000000"/>
                          </a:solidFill>
                        </a:rPr>
                        <a:t>Programme</a:t>
                      </a:r>
                      <a:r>
                        <a:rPr lang="fr-FR" baseline="0">
                          <a:solidFill>
                            <a:srgbClr val="000000"/>
                          </a:solidFill>
                        </a:rPr>
                        <a:t> GEPU</a:t>
                      </a:r>
                      <a:endParaRPr lang="fr-FR">
                        <a:solidFill>
                          <a:srgbClr val="000000"/>
                        </a:solidFill>
                      </a:endParaRPr>
                    </a:p>
                  </a:txBody>
                  <a:tcPr/>
                </a:tc>
                <a:tc>
                  <a:txBody>
                    <a:bodyPr/>
                    <a:lstStyle/>
                    <a:p>
                      <a:pPr lvl="0" algn="r"/>
                      <a:r>
                        <a:rPr lang="fr-FR">
                          <a:solidFill>
                            <a:srgbClr val="000000"/>
                          </a:solidFill>
                        </a:rPr>
                        <a:t>1 500</a:t>
                      </a:r>
                      <a:r>
                        <a:rPr lang="fr-FR" baseline="0">
                          <a:solidFill>
                            <a:srgbClr val="000000"/>
                          </a:solidFill>
                        </a:rPr>
                        <a:t> 000</a:t>
                      </a:r>
                      <a:r>
                        <a:rPr lang="fr-FR">
                          <a:solidFill>
                            <a:srgbClr val="000000"/>
                          </a:solidFill>
                        </a:rPr>
                        <a:t> €</a:t>
                      </a:r>
                    </a:p>
                  </a:txBody>
                  <a:tcPr/>
                </a:tc>
                <a:extLst>
                  <a:ext uri="{0D108BD9-81ED-4DB2-BD59-A6C34878D82A}">
                    <a16:rowId xmlns:a16="http://schemas.microsoft.com/office/drawing/2014/main" val="2557753814"/>
                  </a:ext>
                </a:extLst>
              </a:tr>
              <a:tr h="396639">
                <a:tc>
                  <a:txBody>
                    <a:bodyPr/>
                    <a:lstStyle/>
                    <a:p>
                      <a:pPr lvl="0"/>
                      <a:r>
                        <a:rPr lang="fr-FR">
                          <a:solidFill>
                            <a:srgbClr val="000000"/>
                          </a:solidFill>
                        </a:rPr>
                        <a:t>Centre</a:t>
                      </a:r>
                      <a:r>
                        <a:rPr lang="fr-FR" baseline="0">
                          <a:solidFill>
                            <a:srgbClr val="000000"/>
                          </a:solidFill>
                        </a:rPr>
                        <a:t> technique intercommunal </a:t>
                      </a:r>
                      <a:endParaRPr lang="fr-FR">
                        <a:solidFill>
                          <a:srgbClr val="000000"/>
                        </a:solidFill>
                      </a:endParaRPr>
                    </a:p>
                  </a:txBody>
                  <a:tcPr/>
                </a:tc>
                <a:tc>
                  <a:txBody>
                    <a:bodyPr/>
                    <a:lstStyle/>
                    <a:p>
                      <a:pPr lvl="0" algn="r"/>
                      <a:r>
                        <a:rPr lang="fr-FR">
                          <a:solidFill>
                            <a:srgbClr val="000000"/>
                          </a:solidFill>
                        </a:rPr>
                        <a:t>765 000 €</a:t>
                      </a:r>
                    </a:p>
                  </a:txBody>
                  <a:tcPr/>
                </a:tc>
                <a:extLst>
                  <a:ext uri="{0D108BD9-81ED-4DB2-BD59-A6C34878D82A}">
                    <a16:rowId xmlns:a16="http://schemas.microsoft.com/office/drawing/2014/main" val="781447503"/>
                  </a:ext>
                </a:extLst>
              </a:tr>
              <a:tr h="396639">
                <a:tc>
                  <a:txBody>
                    <a:bodyPr/>
                    <a:lstStyle/>
                    <a:p>
                      <a:pPr lvl="0"/>
                      <a:r>
                        <a:rPr lang="fr-FR">
                          <a:solidFill>
                            <a:srgbClr val="000000"/>
                          </a:solidFill>
                        </a:rPr>
                        <a:t>PEM Sud</a:t>
                      </a:r>
                    </a:p>
                  </a:txBody>
                  <a:tcPr/>
                </a:tc>
                <a:tc>
                  <a:txBody>
                    <a:bodyPr/>
                    <a:lstStyle/>
                    <a:p>
                      <a:pPr lvl="0" algn="r"/>
                      <a:r>
                        <a:rPr lang="fr-FR">
                          <a:solidFill>
                            <a:srgbClr val="000000"/>
                          </a:solidFill>
                        </a:rPr>
                        <a:t>678 000 €</a:t>
                      </a:r>
                    </a:p>
                  </a:txBody>
                  <a:tcPr/>
                </a:tc>
                <a:extLst>
                  <a:ext uri="{0D108BD9-81ED-4DB2-BD59-A6C34878D82A}">
                    <a16:rowId xmlns:a16="http://schemas.microsoft.com/office/drawing/2014/main" val="4285546077"/>
                  </a:ext>
                </a:extLst>
              </a:tr>
              <a:tr h="396639">
                <a:tc>
                  <a:txBody>
                    <a:bodyPr/>
                    <a:lstStyle/>
                    <a:p>
                      <a:pPr lvl="0"/>
                      <a:r>
                        <a:rPr lang="fr-FR">
                          <a:solidFill>
                            <a:srgbClr val="000000"/>
                          </a:solidFill>
                        </a:rPr>
                        <a:t>Tri déchets</a:t>
                      </a:r>
                      <a:r>
                        <a:rPr lang="fr-FR" baseline="0">
                          <a:solidFill>
                            <a:srgbClr val="000000"/>
                          </a:solidFill>
                        </a:rPr>
                        <a:t> </a:t>
                      </a:r>
                      <a:endParaRPr lang="fr-FR">
                        <a:solidFill>
                          <a:srgbClr val="000000"/>
                        </a:solidFill>
                      </a:endParaRPr>
                    </a:p>
                  </a:txBody>
                  <a:tcPr/>
                </a:tc>
                <a:tc>
                  <a:txBody>
                    <a:bodyPr/>
                    <a:lstStyle/>
                    <a:p>
                      <a:pPr lvl="0" algn="r"/>
                      <a:r>
                        <a:rPr lang="fr-FR">
                          <a:solidFill>
                            <a:srgbClr val="000000"/>
                          </a:solidFill>
                        </a:rPr>
                        <a:t>650 000 €</a:t>
                      </a:r>
                    </a:p>
                  </a:txBody>
                  <a:tcPr/>
                </a:tc>
                <a:extLst>
                  <a:ext uri="{0D108BD9-81ED-4DB2-BD59-A6C34878D82A}">
                    <a16:rowId xmlns:a16="http://schemas.microsoft.com/office/drawing/2014/main" val="4125608510"/>
                  </a:ext>
                </a:extLst>
              </a:tr>
              <a:tr h="396639">
                <a:tc>
                  <a:txBody>
                    <a:bodyPr/>
                    <a:lstStyle/>
                    <a:p>
                      <a:pPr lvl="0"/>
                      <a:r>
                        <a:rPr lang="fr-FR">
                          <a:solidFill>
                            <a:srgbClr val="000000"/>
                          </a:solidFill>
                        </a:rPr>
                        <a:t>Eclairage public</a:t>
                      </a:r>
                    </a:p>
                  </a:txBody>
                  <a:tcPr/>
                </a:tc>
                <a:tc>
                  <a:txBody>
                    <a:bodyPr/>
                    <a:lstStyle/>
                    <a:p>
                      <a:pPr lvl="0" algn="r"/>
                      <a:r>
                        <a:rPr lang="fr-FR">
                          <a:solidFill>
                            <a:srgbClr val="000000"/>
                          </a:solidFill>
                        </a:rPr>
                        <a:t>633 000 €</a:t>
                      </a:r>
                    </a:p>
                  </a:txBody>
                  <a:tcPr/>
                </a:tc>
                <a:extLst>
                  <a:ext uri="{0D108BD9-81ED-4DB2-BD59-A6C34878D82A}">
                    <a16:rowId xmlns:a16="http://schemas.microsoft.com/office/drawing/2014/main" val="1402952871"/>
                  </a:ext>
                </a:extLst>
              </a:tr>
              <a:tr h="396639">
                <a:tc>
                  <a:txBody>
                    <a:bodyPr/>
                    <a:lstStyle/>
                    <a:p>
                      <a:pPr lvl="0"/>
                      <a:r>
                        <a:rPr lang="fr-FR">
                          <a:solidFill>
                            <a:srgbClr val="000000"/>
                          </a:solidFill>
                        </a:rPr>
                        <a:t>ZA</a:t>
                      </a:r>
                      <a:r>
                        <a:rPr lang="fr-FR" baseline="0">
                          <a:solidFill>
                            <a:srgbClr val="000000"/>
                          </a:solidFill>
                        </a:rPr>
                        <a:t> St Joseph</a:t>
                      </a:r>
                      <a:endParaRPr lang="fr-FR">
                        <a:solidFill>
                          <a:srgbClr val="000000"/>
                        </a:solidFill>
                      </a:endParaRPr>
                    </a:p>
                  </a:txBody>
                  <a:tcPr/>
                </a:tc>
                <a:tc>
                  <a:txBody>
                    <a:bodyPr/>
                    <a:lstStyle/>
                    <a:p>
                      <a:pPr lvl="0" algn="r"/>
                      <a:r>
                        <a:rPr lang="fr-FR">
                          <a:solidFill>
                            <a:srgbClr val="000000"/>
                          </a:solidFill>
                        </a:rPr>
                        <a:t>590 000 €</a:t>
                      </a:r>
                    </a:p>
                  </a:txBody>
                  <a:tcPr/>
                </a:tc>
                <a:extLst>
                  <a:ext uri="{0D108BD9-81ED-4DB2-BD59-A6C34878D82A}">
                    <a16:rowId xmlns:a16="http://schemas.microsoft.com/office/drawing/2014/main" val="116262020"/>
                  </a:ext>
                </a:extLst>
              </a:tr>
              <a:tr h="396639">
                <a:tc>
                  <a:txBody>
                    <a:bodyPr/>
                    <a:lstStyle/>
                    <a:p>
                      <a:pPr lvl="0"/>
                      <a:r>
                        <a:rPr lang="fr-FR">
                          <a:solidFill>
                            <a:srgbClr val="000000"/>
                          </a:solidFill>
                        </a:rPr>
                        <a:t>Théâtre Fluchère </a:t>
                      </a:r>
                    </a:p>
                  </a:txBody>
                  <a:tcPr/>
                </a:tc>
                <a:tc>
                  <a:txBody>
                    <a:bodyPr/>
                    <a:lstStyle/>
                    <a:p>
                      <a:pPr lvl="0" algn="r"/>
                      <a:r>
                        <a:rPr lang="fr-FR">
                          <a:solidFill>
                            <a:srgbClr val="000000"/>
                          </a:solidFill>
                        </a:rPr>
                        <a:t>545 000 €</a:t>
                      </a:r>
                    </a:p>
                  </a:txBody>
                  <a:tcPr/>
                </a:tc>
                <a:extLst>
                  <a:ext uri="{0D108BD9-81ED-4DB2-BD59-A6C34878D82A}">
                    <a16:rowId xmlns:a16="http://schemas.microsoft.com/office/drawing/2014/main" val="3181609162"/>
                  </a:ext>
                </a:extLst>
              </a:tr>
            </a:tbl>
          </a:graphicData>
        </a:graphic>
      </p:graphicFrame>
      <p:graphicFrame>
        <p:nvGraphicFramePr>
          <p:cNvPr id="5" name="Tableau 4"/>
          <p:cNvGraphicFramePr>
            <a:graphicFrameLocks noGrp="1"/>
          </p:cNvGraphicFramePr>
          <p:nvPr/>
        </p:nvGraphicFramePr>
        <p:xfrm>
          <a:off x="6382100" y="3499500"/>
          <a:ext cx="5418661" cy="3173127"/>
        </p:xfrm>
        <a:graphic>
          <a:graphicData uri="http://schemas.openxmlformats.org/drawingml/2006/table">
            <a:tbl>
              <a:tblPr firstRow="1" bandRow="1">
                <a:effectLst/>
                <a:tableStyleId>{5C22544A-7EE6-4342-B048-85BDC9FD1C3A}</a:tableStyleId>
              </a:tblPr>
              <a:tblGrid>
                <a:gridCol w="3811969">
                  <a:extLst>
                    <a:ext uri="{9D8B030D-6E8A-4147-A177-3AD203B41FA5}">
                      <a16:colId xmlns:a16="http://schemas.microsoft.com/office/drawing/2014/main" val="695883045"/>
                    </a:ext>
                  </a:extLst>
                </a:gridCol>
                <a:gridCol w="1606692">
                  <a:extLst>
                    <a:ext uri="{9D8B030D-6E8A-4147-A177-3AD203B41FA5}">
                      <a16:colId xmlns:a16="http://schemas.microsoft.com/office/drawing/2014/main" val="1188486026"/>
                    </a:ext>
                  </a:extLst>
                </a:gridCol>
              </a:tblGrid>
              <a:tr h="372480">
                <a:tc gridSpan="2">
                  <a:txBody>
                    <a:bodyPr/>
                    <a:lstStyle/>
                    <a:p>
                      <a:pPr lvl="0" algn="ctr"/>
                      <a:endParaRPr lang="fr-FR"/>
                    </a:p>
                  </a:txBody>
                  <a:tcPr/>
                </a:tc>
                <a:tc hMerge="1">
                  <a:txBody>
                    <a:bodyPr/>
                    <a:lstStyle/>
                    <a:p>
                      <a:endParaRPr lang="fr-FR"/>
                    </a:p>
                  </a:txBody>
                  <a:tcPr/>
                </a:tc>
                <a:extLst>
                  <a:ext uri="{0D108BD9-81ED-4DB2-BD59-A6C34878D82A}">
                    <a16:rowId xmlns:a16="http://schemas.microsoft.com/office/drawing/2014/main" val="1459848471"/>
                  </a:ext>
                </a:extLst>
              </a:tr>
              <a:tr h="400690">
                <a:tc>
                  <a:txBody>
                    <a:bodyPr/>
                    <a:lstStyle/>
                    <a:p>
                      <a:pPr lvl="0"/>
                      <a:r>
                        <a:rPr lang="fr-FR">
                          <a:solidFill>
                            <a:srgbClr val="000000"/>
                          </a:solidFill>
                        </a:rPr>
                        <a:t>Ecocampus</a:t>
                      </a:r>
                    </a:p>
                  </a:txBody>
                  <a:tcPr/>
                </a:tc>
                <a:tc>
                  <a:txBody>
                    <a:bodyPr/>
                    <a:lstStyle/>
                    <a:p>
                      <a:pPr lvl="0" algn="r"/>
                      <a:r>
                        <a:rPr lang="fr-FR">
                          <a:solidFill>
                            <a:srgbClr val="000000"/>
                          </a:solidFill>
                        </a:rPr>
                        <a:t>450 000 €</a:t>
                      </a:r>
                    </a:p>
                  </a:txBody>
                  <a:tcPr/>
                </a:tc>
                <a:extLst>
                  <a:ext uri="{0D108BD9-81ED-4DB2-BD59-A6C34878D82A}">
                    <a16:rowId xmlns:a16="http://schemas.microsoft.com/office/drawing/2014/main" val="2545634044"/>
                  </a:ext>
                </a:extLst>
              </a:tr>
              <a:tr h="372480">
                <a:tc>
                  <a:txBody>
                    <a:bodyPr/>
                    <a:lstStyle/>
                    <a:p>
                      <a:pPr lvl="0"/>
                      <a:r>
                        <a:rPr lang="fr-FR">
                          <a:solidFill>
                            <a:srgbClr val="000000"/>
                          </a:solidFill>
                        </a:rPr>
                        <a:t>Hôtel Mazan</a:t>
                      </a:r>
                    </a:p>
                  </a:txBody>
                  <a:tcPr/>
                </a:tc>
                <a:tc>
                  <a:txBody>
                    <a:bodyPr/>
                    <a:lstStyle/>
                    <a:p>
                      <a:pPr lvl="0" algn="r"/>
                      <a:r>
                        <a:rPr lang="fr-FR">
                          <a:solidFill>
                            <a:srgbClr val="000000"/>
                          </a:solidFill>
                        </a:rPr>
                        <a:t>460 000 €</a:t>
                      </a:r>
                    </a:p>
                  </a:txBody>
                  <a:tcPr/>
                </a:tc>
                <a:extLst>
                  <a:ext uri="{0D108BD9-81ED-4DB2-BD59-A6C34878D82A}">
                    <a16:rowId xmlns:a16="http://schemas.microsoft.com/office/drawing/2014/main" val="276712812"/>
                  </a:ext>
                </a:extLst>
              </a:tr>
              <a:tr h="399217">
                <a:tc>
                  <a:txBody>
                    <a:bodyPr/>
                    <a:lstStyle/>
                    <a:p>
                      <a:pPr lvl="0"/>
                      <a:r>
                        <a:rPr lang="fr-FR">
                          <a:solidFill>
                            <a:srgbClr val="000000"/>
                          </a:solidFill>
                        </a:rPr>
                        <a:t>Déchetterie sud</a:t>
                      </a:r>
                    </a:p>
                  </a:txBody>
                  <a:tcPr/>
                </a:tc>
                <a:tc>
                  <a:txBody>
                    <a:bodyPr/>
                    <a:lstStyle/>
                    <a:p>
                      <a:pPr lvl="0" algn="r"/>
                      <a:r>
                        <a:rPr lang="fr-FR">
                          <a:solidFill>
                            <a:srgbClr val="000000"/>
                          </a:solidFill>
                        </a:rPr>
                        <a:t>425 000 €</a:t>
                      </a:r>
                    </a:p>
                  </a:txBody>
                  <a:tcPr/>
                </a:tc>
                <a:extLst>
                  <a:ext uri="{0D108BD9-81ED-4DB2-BD59-A6C34878D82A}">
                    <a16:rowId xmlns:a16="http://schemas.microsoft.com/office/drawing/2014/main" val="1132466246"/>
                  </a:ext>
                </a:extLst>
              </a:tr>
              <a:tr h="372480">
                <a:tc>
                  <a:txBody>
                    <a:bodyPr/>
                    <a:lstStyle/>
                    <a:p>
                      <a:pPr lvl="0"/>
                      <a:r>
                        <a:rPr lang="fr-FR">
                          <a:solidFill>
                            <a:srgbClr val="000000"/>
                          </a:solidFill>
                        </a:rPr>
                        <a:t>Programme GEMAPI</a:t>
                      </a:r>
                    </a:p>
                  </a:txBody>
                  <a:tcPr/>
                </a:tc>
                <a:tc>
                  <a:txBody>
                    <a:bodyPr/>
                    <a:lstStyle/>
                    <a:p>
                      <a:pPr lvl="0" algn="r"/>
                      <a:r>
                        <a:rPr lang="fr-FR">
                          <a:solidFill>
                            <a:srgbClr val="000000"/>
                          </a:solidFill>
                        </a:rPr>
                        <a:t>408 000 €</a:t>
                      </a:r>
                    </a:p>
                  </a:txBody>
                  <a:tcPr/>
                </a:tc>
                <a:extLst>
                  <a:ext uri="{0D108BD9-81ED-4DB2-BD59-A6C34878D82A}">
                    <a16:rowId xmlns:a16="http://schemas.microsoft.com/office/drawing/2014/main" val="272771957"/>
                  </a:ext>
                </a:extLst>
              </a:tr>
              <a:tr h="399217">
                <a:tc>
                  <a:txBody>
                    <a:bodyPr/>
                    <a:lstStyle/>
                    <a:p>
                      <a:pPr lvl="0"/>
                      <a:r>
                        <a:rPr lang="fr-FR">
                          <a:solidFill>
                            <a:srgbClr val="000000"/>
                          </a:solidFill>
                        </a:rPr>
                        <a:t>Programme</a:t>
                      </a:r>
                      <a:r>
                        <a:rPr lang="fr-FR" baseline="0">
                          <a:solidFill>
                            <a:srgbClr val="000000"/>
                          </a:solidFill>
                        </a:rPr>
                        <a:t> p</a:t>
                      </a:r>
                      <a:r>
                        <a:rPr lang="fr-FR">
                          <a:solidFill>
                            <a:srgbClr val="000000"/>
                          </a:solidFill>
                        </a:rPr>
                        <a:t>lans</a:t>
                      </a:r>
                      <a:r>
                        <a:rPr lang="fr-FR" baseline="0">
                          <a:solidFill>
                            <a:srgbClr val="000000"/>
                          </a:solidFill>
                        </a:rPr>
                        <a:t> massifs</a:t>
                      </a:r>
                      <a:endParaRPr lang="fr-FR">
                        <a:solidFill>
                          <a:srgbClr val="000000"/>
                        </a:solidFill>
                      </a:endParaRPr>
                    </a:p>
                  </a:txBody>
                  <a:tcPr/>
                </a:tc>
                <a:tc>
                  <a:txBody>
                    <a:bodyPr/>
                    <a:lstStyle/>
                    <a:p>
                      <a:pPr lvl="0" algn="r"/>
                      <a:r>
                        <a:rPr lang="fr-FR">
                          <a:solidFill>
                            <a:srgbClr val="000000"/>
                          </a:solidFill>
                        </a:rPr>
                        <a:t>350</a:t>
                      </a:r>
                      <a:r>
                        <a:rPr lang="fr-FR" baseline="0">
                          <a:solidFill>
                            <a:srgbClr val="000000"/>
                          </a:solidFill>
                        </a:rPr>
                        <a:t> 000 €</a:t>
                      </a:r>
                      <a:endParaRPr lang="fr-FR">
                        <a:solidFill>
                          <a:srgbClr val="000000"/>
                        </a:solidFill>
                      </a:endParaRPr>
                    </a:p>
                  </a:txBody>
                  <a:tcPr/>
                </a:tc>
                <a:extLst>
                  <a:ext uri="{0D108BD9-81ED-4DB2-BD59-A6C34878D82A}">
                    <a16:rowId xmlns:a16="http://schemas.microsoft.com/office/drawing/2014/main" val="905779400"/>
                  </a:ext>
                </a:extLst>
              </a:tr>
              <a:tr h="372480">
                <a:tc>
                  <a:txBody>
                    <a:bodyPr/>
                    <a:lstStyle/>
                    <a:p>
                      <a:pPr lvl="0"/>
                      <a:r>
                        <a:rPr lang="fr-FR">
                          <a:solidFill>
                            <a:srgbClr val="000000"/>
                          </a:solidFill>
                        </a:rPr>
                        <a:t>Déchets verts</a:t>
                      </a:r>
                    </a:p>
                  </a:txBody>
                  <a:tcPr/>
                </a:tc>
                <a:tc>
                  <a:txBody>
                    <a:bodyPr/>
                    <a:lstStyle/>
                    <a:p>
                      <a:pPr lvl="0" algn="r"/>
                      <a:r>
                        <a:rPr lang="fr-FR">
                          <a:solidFill>
                            <a:srgbClr val="000000"/>
                          </a:solidFill>
                        </a:rPr>
                        <a:t>340</a:t>
                      </a:r>
                      <a:r>
                        <a:rPr lang="fr-FR" baseline="0">
                          <a:solidFill>
                            <a:srgbClr val="000000"/>
                          </a:solidFill>
                        </a:rPr>
                        <a:t> 000 €</a:t>
                      </a:r>
                      <a:endParaRPr lang="fr-FR">
                        <a:solidFill>
                          <a:srgbClr val="000000"/>
                        </a:solidFill>
                      </a:endParaRPr>
                    </a:p>
                  </a:txBody>
                  <a:tcPr/>
                </a:tc>
                <a:extLst>
                  <a:ext uri="{0D108BD9-81ED-4DB2-BD59-A6C34878D82A}">
                    <a16:rowId xmlns:a16="http://schemas.microsoft.com/office/drawing/2014/main" val="844137205"/>
                  </a:ext>
                </a:extLst>
              </a:tr>
              <a:tr h="484083">
                <a:tc>
                  <a:txBody>
                    <a:bodyPr/>
                    <a:lstStyle/>
                    <a:p>
                      <a:pPr lvl="0"/>
                      <a:r>
                        <a:rPr lang="fr-FR">
                          <a:solidFill>
                            <a:srgbClr val="000000"/>
                          </a:solidFill>
                        </a:rPr>
                        <a:t>Carzou</a:t>
                      </a:r>
                    </a:p>
                  </a:txBody>
                  <a:tcPr/>
                </a:tc>
                <a:tc>
                  <a:txBody>
                    <a:bodyPr/>
                    <a:lstStyle/>
                    <a:p>
                      <a:pPr lvl="0" algn="r"/>
                      <a:r>
                        <a:rPr lang="fr-FR">
                          <a:solidFill>
                            <a:srgbClr val="000000"/>
                          </a:solidFill>
                        </a:rPr>
                        <a:t>295</a:t>
                      </a:r>
                      <a:r>
                        <a:rPr lang="fr-FR" baseline="0">
                          <a:solidFill>
                            <a:srgbClr val="000000"/>
                          </a:solidFill>
                        </a:rPr>
                        <a:t> 000</a:t>
                      </a:r>
                      <a:r>
                        <a:rPr lang="fr-FR">
                          <a:solidFill>
                            <a:srgbClr val="000000"/>
                          </a:solidFill>
                        </a:rPr>
                        <a:t> €</a:t>
                      </a:r>
                    </a:p>
                  </a:txBody>
                  <a:tcPr/>
                </a:tc>
                <a:extLst>
                  <a:ext uri="{0D108BD9-81ED-4DB2-BD59-A6C34878D82A}">
                    <a16:rowId xmlns:a16="http://schemas.microsoft.com/office/drawing/2014/main" val="85898096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248">
    <p:spTree>
      <p:nvGrpSpPr>
        <p:cNvPr id="1" name=""/>
        <p:cNvGrpSpPr/>
        <p:nvPr/>
      </p:nvGrpSpPr>
      <p:grpSpPr>
        <a:xfrm>
          <a:off x="0" y="0"/>
          <a:ext cx="0" cy="0"/>
          <a:chOff x="0" y="0"/>
          <a:chExt cx="0" cy="0"/>
        </a:xfrm>
      </p:grpSpPr>
      <p:sp>
        <p:nvSpPr>
          <p:cNvPr id="2" name="Text Box 3" descr="Grands confettis"/>
          <p:cNvSpPr txBox="1">
            <a:spLocks noGrp="1"/>
          </p:cNvSpPr>
          <p:nvPr>
            <p:ph type="title"/>
          </p:nvPr>
        </p:nvSpPr>
        <p:spPr>
          <a:xfrm>
            <a:off x="551383" y="0"/>
            <a:ext cx="10873203" cy="548676"/>
          </a:xfrm>
        </p:spPr>
        <p:txBody>
          <a:bodyPr anchor="ctr" anchorCtr="1"/>
          <a:lstStyle/>
          <a:p>
            <a:pPr lvl="0" algn="ctr"/>
            <a:r>
              <a:rPr lang="fr-FR" sz="2900" b="1">
                <a:solidFill>
                  <a:srgbClr val="006EC0"/>
                </a:solidFill>
              </a:rPr>
              <a:t>DETAIL DES INVESTISSEMENTS 2024 (lecture par fonction)</a:t>
            </a:r>
          </a:p>
        </p:txBody>
      </p:sp>
      <p:graphicFrame>
        <p:nvGraphicFramePr>
          <p:cNvPr id="3" name="Objet 1"/>
          <p:cNvGraphicFramePr/>
          <p:nvPr/>
        </p:nvGraphicFramePr>
        <p:xfrm>
          <a:off x="767410" y="692694"/>
          <a:ext cx="10059140" cy="5971251"/>
        </p:xfrm>
        <a:graphic>
          <a:graphicData uri="http://schemas.openxmlformats.org/presentationml/2006/ole">
            <mc:AlternateContent xmlns:mc="http://schemas.openxmlformats.org/markup-compatibility/2006">
              <mc:Choice xmlns:v="urn:schemas-microsoft-com:vml" Requires="v">
                <p:oleObj spid="_x0000_s11270" name="Feuille de calcul" r:id="rId4" imgW="4972951" imgH="2961734" progId="">
                  <p:embed/>
                </p:oleObj>
              </mc:Choice>
              <mc:Fallback>
                <p:oleObj name="Feuille de calcul" r:id="rId4" imgW="4972951" imgH="2961734" progId="">
                  <p:embed/>
                  <p:pic>
                    <p:nvPicPr>
                      <p:cNvPr id="0" name=""/>
                      <p:cNvPicPr/>
                      <p:nvPr/>
                    </p:nvPicPr>
                    <p:blipFill>
                      <a:blip r:embed="rId5"/>
                      <a:stretch>
                        <a:fillRect/>
                      </a:stretch>
                    </p:blipFill>
                    <p:spPr>
                      <a:xfrm>
                        <a:off x="767410" y="692694"/>
                        <a:ext cx="10059140" cy="5971251"/>
                      </a:xfrm>
                      <a:prstGeom prst="rect">
                        <a:avLst/>
                      </a:prstGeom>
                      <a:noFill/>
                      <a:ln cap="flat">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249">
    <p:spTree>
      <p:nvGrpSpPr>
        <p:cNvPr id="1" name=""/>
        <p:cNvGrpSpPr/>
        <p:nvPr/>
      </p:nvGrpSpPr>
      <p:grpSpPr>
        <a:xfrm>
          <a:off x="0" y="0"/>
          <a:ext cx="0" cy="0"/>
          <a:chOff x="0" y="0"/>
          <a:chExt cx="0" cy="0"/>
        </a:xfrm>
      </p:grpSpPr>
      <p:sp>
        <p:nvSpPr>
          <p:cNvPr id="2" name="Text Box 3" descr="Grands confettis"/>
          <p:cNvSpPr txBox="1">
            <a:spLocks noGrp="1"/>
          </p:cNvSpPr>
          <p:nvPr>
            <p:ph type="title"/>
          </p:nvPr>
        </p:nvSpPr>
        <p:spPr>
          <a:xfrm>
            <a:off x="551383" y="0"/>
            <a:ext cx="10873203" cy="548676"/>
          </a:xfrm>
        </p:spPr>
        <p:txBody>
          <a:bodyPr anchor="ctr" anchorCtr="1"/>
          <a:lstStyle/>
          <a:p>
            <a:pPr lvl="0" algn="ctr"/>
            <a:r>
              <a:rPr lang="fr-FR" sz="2900" b="1">
                <a:solidFill>
                  <a:srgbClr val="006EC0"/>
                </a:solidFill>
              </a:rPr>
              <a:t>DETAIL DES INVESTISSEMENTS 2024 (lecture par fonction)</a:t>
            </a:r>
          </a:p>
        </p:txBody>
      </p:sp>
      <p:graphicFrame>
        <p:nvGraphicFramePr>
          <p:cNvPr id="3" name="Objet 3"/>
          <p:cNvGraphicFramePr/>
          <p:nvPr/>
        </p:nvGraphicFramePr>
        <p:xfrm>
          <a:off x="1023615" y="764703"/>
          <a:ext cx="9928738" cy="5893847"/>
        </p:xfrm>
        <a:graphic>
          <a:graphicData uri="http://schemas.openxmlformats.org/presentationml/2006/ole">
            <mc:AlternateContent xmlns:mc="http://schemas.openxmlformats.org/markup-compatibility/2006">
              <mc:Choice xmlns:v="urn:schemas-microsoft-com:vml" Requires="v">
                <p:oleObj spid="_x0000_s12294" name="Feuille de calcul" r:id="rId4" imgW="4972951" imgH="2961734" progId="">
                  <p:embed/>
                </p:oleObj>
              </mc:Choice>
              <mc:Fallback>
                <p:oleObj name="Feuille de calcul" r:id="rId4" imgW="4972951" imgH="2961734" progId="">
                  <p:embed/>
                  <p:pic>
                    <p:nvPicPr>
                      <p:cNvPr id="0" name=""/>
                      <p:cNvPicPr/>
                      <p:nvPr/>
                    </p:nvPicPr>
                    <p:blipFill>
                      <a:blip r:embed="rId5"/>
                      <a:stretch>
                        <a:fillRect/>
                      </a:stretch>
                    </p:blipFill>
                    <p:spPr>
                      <a:xfrm>
                        <a:off x="1023615" y="764703"/>
                        <a:ext cx="9928738" cy="5893847"/>
                      </a:xfrm>
                      <a:prstGeom prst="rect">
                        <a:avLst/>
                      </a:prstGeom>
                      <a:noFill/>
                      <a:ln cap="flat">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210">
    <p:spTree>
      <p:nvGrpSpPr>
        <p:cNvPr id="1" name=""/>
        <p:cNvGrpSpPr/>
        <p:nvPr/>
      </p:nvGrpSpPr>
      <p:grpSpPr>
        <a:xfrm>
          <a:off x="0" y="0"/>
          <a:ext cx="0" cy="0"/>
          <a:chOff x="0" y="0"/>
          <a:chExt cx="0" cy="0"/>
        </a:xfrm>
      </p:grpSpPr>
      <p:graphicFrame>
        <p:nvGraphicFramePr>
          <p:cNvPr id="2" name="Graphique 2"/>
          <p:cNvGraphicFramePr/>
          <p:nvPr>
            <p:extLst>
              <p:ext uri="{D42A27DB-BD31-4B8C-83A1-F6EECF244321}">
                <p14:modId xmlns:p14="http://schemas.microsoft.com/office/powerpoint/2010/main" val="1682080217"/>
              </p:ext>
            </p:extLst>
          </p:nvPr>
        </p:nvGraphicFramePr>
        <p:xfrm>
          <a:off x="911428" y="980730"/>
          <a:ext cx="10225131" cy="5659706"/>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1"/>
          <p:cNvSpPr txBox="1"/>
          <p:nvPr/>
        </p:nvSpPr>
        <p:spPr>
          <a:xfrm>
            <a:off x="2963652" y="188640"/>
            <a:ext cx="6120682" cy="646334"/>
          </a:xfrm>
          <a:prstGeom prst="rect">
            <a:avLst/>
          </a:prstGeom>
          <a:solidFill>
            <a:srgbClr val="FFFF00"/>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Trebuchet MS"/>
              </a:rPr>
              <a:t>Encours et annuité de la dette au 1</a:t>
            </a:r>
            <a:r>
              <a:rPr lang="fr-FR" sz="1800" b="0" i="0" u="none" strike="noStrike" kern="1200" cap="none" spc="0" baseline="30000">
                <a:solidFill>
                  <a:srgbClr val="000000"/>
                </a:solidFill>
                <a:uFillTx/>
                <a:latin typeface="Trebuchet MS"/>
              </a:rPr>
              <a:t>er</a:t>
            </a:r>
            <a:r>
              <a:rPr lang="fr-FR" sz="1800" b="0" i="0" u="none" strike="noStrike" kern="1200" cap="none" spc="0" baseline="0">
                <a:solidFill>
                  <a:srgbClr val="000000"/>
                </a:solidFill>
                <a:uFillTx/>
                <a:latin typeface="Trebuchet MS"/>
              </a:rPr>
              <a:t> janvier de l’année (project° hors emprunt nouveau 2024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228">
    <p:spTree>
      <p:nvGrpSpPr>
        <p:cNvPr id="1" name=""/>
        <p:cNvGrpSpPr/>
        <p:nvPr/>
      </p:nvGrpSpPr>
      <p:grpSpPr>
        <a:xfrm>
          <a:off x="0" y="0"/>
          <a:ext cx="0" cy="0"/>
          <a:chOff x="0" y="0"/>
          <a:chExt cx="0" cy="0"/>
        </a:xfrm>
      </p:grpSpPr>
      <p:sp>
        <p:nvSpPr>
          <p:cNvPr id="2" name="Titre 1"/>
          <p:cNvSpPr txBox="1">
            <a:spLocks noGrp="1"/>
          </p:cNvSpPr>
          <p:nvPr>
            <p:ph type="title"/>
          </p:nvPr>
        </p:nvSpPr>
        <p:spPr>
          <a:xfrm>
            <a:off x="623392" y="274640"/>
            <a:ext cx="10441158" cy="706090"/>
          </a:xfrm>
          <a:solidFill>
            <a:srgbClr val="FFFFFF"/>
          </a:solidFill>
          <a:ln w="19046" cap="rnd">
            <a:solidFill>
              <a:srgbClr val="2E83C3"/>
            </a:solidFill>
            <a:prstDash val="solid"/>
          </a:ln>
        </p:spPr>
        <p:txBody>
          <a:bodyPr anchorCtr="1">
            <a:normAutofit fontScale="90000"/>
          </a:bodyPr>
          <a:lstStyle/>
          <a:p>
            <a:pPr lvl="0" algn="ctr"/>
            <a:r>
              <a:rPr lang="fr-FR" sz="2300" b="1">
                <a:solidFill>
                  <a:srgbClr val="0070C0"/>
                </a:solidFill>
              </a:rPr>
              <a:t>Synthèse grands équilibres 2024</a:t>
            </a:r>
            <a:r>
              <a:rPr lang="fr-FR" sz="2300">
                <a:solidFill>
                  <a:srgbClr val="000000"/>
                </a:solidFill>
              </a:rPr>
              <a:t/>
            </a:r>
            <a:br>
              <a:rPr lang="fr-FR" sz="2300">
                <a:solidFill>
                  <a:srgbClr val="000000"/>
                </a:solidFill>
              </a:rPr>
            </a:br>
            <a:r>
              <a:rPr lang="fr-FR" sz="2300">
                <a:solidFill>
                  <a:srgbClr val="000000"/>
                </a:solidFill>
              </a:rPr>
              <a:t/>
            </a:r>
            <a:br>
              <a:rPr lang="fr-FR" sz="2300">
                <a:solidFill>
                  <a:srgbClr val="000000"/>
                </a:solidFill>
              </a:rPr>
            </a:br>
            <a:r>
              <a:rPr lang="fr-FR" sz="2300" b="1">
                <a:solidFill>
                  <a:srgbClr val="000000"/>
                </a:solidFill>
              </a:rPr>
              <a:t/>
            </a:r>
            <a:br>
              <a:rPr lang="fr-FR" sz="2300" b="1">
                <a:solidFill>
                  <a:srgbClr val="000000"/>
                </a:solidFill>
              </a:rPr>
            </a:br>
            <a:endParaRPr lang="fr-FR" sz="2300" b="1">
              <a:solidFill>
                <a:srgbClr val="000000"/>
              </a:solidFill>
            </a:endParaRPr>
          </a:p>
        </p:txBody>
      </p:sp>
      <p:graphicFrame>
        <p:nvGraphicFramePr>
          <p:cNvPr id="3" name="Objet 2"/>
          <p:cNvGraphicFramePr/>
          <p:nvPr/>
        </p:nvGraphicFramePr>
        <p:xfrm>
          <a:off x="623392" y="1081863"/>
          <a:ext cx="10441158" cy="5460933"/>
        </p:xfrm>
        <a:graphic>
          <a:graphicData uri="http://schemas.openxmlformats.org/presentationml/2006/ole">
            <mc:AlternateContent xmlns:mc="http://schemas.openxmlformats.org/markup-compatibility/2006">
              <mc:Choice xmlns:v="urn:schemas-microsoft-com:vml" Requires="v">
                <p:oleObj spid="_x0000_s14342" name="Feuille de calcul" r:id="rId4" imgW="5450251" imgH="3427334" progId="Excel.Sheet.12">
                  <p:embed/>
                </p:oleObj>
              </mc:Choice>
              <mc:Fallback>
                <p:oleObj name="Feuille de calcul" r:id="rId4" imgW="5450251" imgH="3427334" progId="Excel.Sheet.12">
                  <p:embed/>
                  <p:pic>
                    <p:nvPicPr>
                      <p:cNvPr id="0" name=""/>
                      <p:cNvPicPr/>
                      <p:nvPr/>
                    </p:nvPicPr>
                    <p:blipFill>
                      <a:blip r:embed="rId5"/>
                      <a:stretch>
                        <a:fillRect/>
                      </a:stretch>
                    </p:blipFill>
                    <p:spPr>
                      <a:xfrm>
                        <a:off x="623392" y="1081863"/>
                        <a:ext cx="10441158" cy="5460933"/>
                      </a:xfrm>
                      <a:prstGeom prst="rect">
                        <a:avLst/>
                      </a:prstGeom>
                      <a:noFill/>
                      <a:ln cap="flat">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251">
    <p:spTree>
      <p:nvGrpSpPr>
        <p:cNvPr id="1" name=""/>
        <p:cNvGrpSpPr/>
        <p:nvPr/>
      </p:nvGrpSpPr>
      <p:grpSpPr>
        <a:xfrm>
          <a:off x="0" y="0"/>
          <a:ext cx="0" cy="0"/>
          <a:chOff x="0" y="0"/>
          <a:chExt cx="0" cy="0"/>
        </a:xfrm>
      </p:grpSpPr>
      <p:sp>
        <p:nvSpPr>
          <p:cNvPr id="2" name="Titre 1"/>
          <p:cNvSpPr txBox="1">
            <a:spLocks noGrp="1"/>
          </p:cNvSpPr>
          <p:nvPr>
            <p:ph type="ctrTitle"/>
          </p:nvPr>
        </p:nvSpPr>
        <p:spPr>
          <a:xfrm>
            <a:off x="2855643" y="1484784"/>
            <a:ext cx="5826721" cy="1728188"/>
          </a:xfrm>
        </p:spPr>
        <p:txBody>
          <a:bodyPr anchorCtr="1"/>
          <a:lstStyle/>
          <a:p>
            <a:pPr lvl="0" algn="ctr"/>
            <a:r>
              <a:rPr lang="fr-FR" sz="6000">
                <a:solidFill>
                  <a:srgbClr val="0070C0"/>
                </a:solidFill>
              </a:rPr>
              <a:t>Budget 2024</a:t>
            </a:r>
          </a:p>
        </p:txBody>
      </p:sp>
      <p:sp>
        <p:nvSpPr>
          <p:cNvPr id="3" name="Sous-titre 2"/>
          <p:cNvSpPr txBox="1">
            <a:spLocks noGrp="1"/>
          </p:cNvSpPr>
          <p:nvPr>
            <p:ph type="subTitle" idx="1"/>
          </p:nvPr>
        </p:nvSpPr>
        <p:spPr>
          <a:xfrm>
            <a:off x="2999652" y="3933053"/>
            <a:ext cx="5826721" cy="1296143"/>
          </a:xfrm>
          <a:solidFill>
            <a:srgbClr val="FFFFFF"/>
          </a:solidFill>
          <a:ln w="28575" cap="rnd">
            <a:solidFill>
              <a:srgbClr val="2E83C3"/>
            </a:solidFill>
            <a:prstDash val="solid"/>
          </a:ln>
        </p:spPr>
        <p:txBody>
          <a:bodyPr anchor="ctr" anchorCtr="1">
            <a:noAutofit/>
          </a:bodyPr>
          <a:lstStyle/>
          <a:p>
            <a:pPr lvl="0" algn="ctr"/>
            <a:r>
              <a:rPr lang="fr-FR" sz="3600" b="1">
                <a:solidFill>
                  <a:srgbClr val="000000"/>
                </a:solidFill>
              </a:rPr>
              <a:t>Zones d’activités</a:t>
            </a: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151787" y="332658"/>
            <a:ext cx="3249448" cy="1512170"/>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252">
    <p:spTree>
      <p:nvGrpSpPr>
        <p:cNvPr id="1" name=""/>
        <p:cNvGrpSpPr/>
        <p:nvPr/>
      </p:nvGrpSpPr>
      <p:grpSpPr>
        <a:xfrm>
          <a:off x="0" y="0"/>
          <a:ext cx="0" cy="0"/>
          <a:chOff x="0" y="0"/>
          <a:chExt cx="0" cy="0"/>
        </a:xfrm>
      </p:grpSpPr>
      <p:sp>
        <p:nvSpPr>
          <p:cNvPr id="2" name="Titre 1"/>
          <p:cNvSpPr txBox="1"/>
          <p:nvPr/>
        </p:nvSpPr>
        <p:spPr>
          <a:xfrm>
            <a:off x="551383" y="341379"/>
            <a:ext cx="10513167" cy="803172"/>
          </a:xfrm>
          <a:prstGeom prst="rect">
            <a:avLst/>
          </a:prstGeom>
          <a:noFill/>
          <a:ln w="9528" cap="flat">
            <a:solidFill>
              <a:srgbClr val="006EC0"/>
            </a:solidFill>
            <a:prstDash val="solid"/>
            <a:miter/>
          </a:ln>
        </p:spPr>
        <p:txBody>
          <a:bodyPr vert="horz" wrap="square" lIns="91440" tIns="45720" rIns="91440" bIns="45720" anchor="t"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6EC0"/>
                </a:solidFill>
                <a:uFillTx/>
                <a:latin typeface="Trebuchet MS"/>
              </a:rPr>
              <a:t>Budgets 2024 Zones d’activités</a:t>
            </a:r>
          </a:p>
        </p:txBody>
      </p:sp>
      <p:graphicFrame>
        <p:nvGraphicFramePr>
          <p:cNvPr id="5" name="Objet 4"/>
          <p:cNvGraphicFramePr>
            <a:graphicFrameLocks noChangeAspect="1"/>
          </p:cNvGraphicFramePr>
          <p:nvPr>
            <p:extLst>
              <p:ext uri="{D42A27DB-BD31-4B8C-83A1-F6EECF244321}">
                <p14:modId xmlns:p14="http://schemas.microsoft.com/office/powerpoint/2010/main" val="2768599320"/>
              </p:ext>
            </p:extLst>
          </p:nvPr>
        </p:nvGraphicFramePr>
        <p:xfrm>
          <a:off x="551383" y="1463040"/>
          <a:ext cx="10513167" cy="4364736"/>
        </p:xfrm>
        <a:graphic>
          <a:graphicData uri="http://schemas.openxmlformats.org/presentationml/2006/ole">
            <mc:AlternateContent xmlns:mc="http://schemas.openxmlformats.org/markup-compatibility/2006">
              <mc:Choice xmlns:v="urn:schemas-microsoft-com:vml" Requires="v">
                <p:oleObj spid="_x0000_s15366" name="Feuille de calcul" r:id="rId4" imgW="10264246" imgH="2811639" progId="Excel.Sheet.12">
                  <p:embed/>
                </p:oleObj>
              </mc:Choice>
              <mc:Fallback>
                <p:oleObj name="Feuille de calcul" r:id="rId4" imgW="10264246" imgH="2811639" progId="Excel.Sheet.12">
                  <p:embed/>
                  <p:pic>
                    <p:nvPicPr>
                      <p:cNvPr id="0" name=""/>
                      <p:cNvPicPr/>
                      <p:nvPr/>
                    </p:nvPicPr>
                    <p:blipFill>
                      <a:blip r:embed="rId5"/>
                      <a:stretch>
                        <a:fillRect/>
                      </a:stretch>
                    </p:blipFill>
                    <p:spPr>
                      <a:xfrm>
                        <a:off x="551383" y="1463040"/>
                        <a:ext cx="10513167" cy="436473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p:nvPr/>
        </p:nvSpPr>
        <p:spPr>
          <a:xfrm>
            <a:off x="551383" y="341379"/>
            <a:ext cx="10513167" cy="803172"/>
          </a:xfrm>
          <a:prstGeom prst="rect">
            <a:avLst/>
          </a:prstGeom>
          <a:noFill/>
          <a:ln w="9528" cap="flat">
            <a:solidFill>
              <a:srgbClr val="006EC0"/>
            </a:solidFill>
            <a:prstDash val="solid"/>
            <a:miter/>
          </a:ln>
        </p:spPr>
        <p:txBody>
          <a:bodyPr vert="horz" wrap="square" lIns="91440" tIns="45720" rIns="91440" bIns="45720" anchor="t"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6EC0"/>
                </a:solidFill>
                <a:uFillTx/>
                <a:latin typeface="Trebuchet MS"/>
              </a:rPr>
              <a:t>Budgets 2024 Zones d’activités</a:t>
            </a:r>
          </a:p>
        </p:txBody>
      </p:sp>
      <p:graphicFrame>
        <p:nvGraphicFramePr>
          <p:cNvPr id="3" name="Objet 2"/>
          <p:cNvGraphicFramePr>
            <a:graphicFrameLocks noChangeAspect="1"/>
          </p:cNvGraphicFramePr>
          <p:nvPr>
            <p:extLst>
              <p:ext uri="{D42A27DB-BD31-4B8C-83A1-F6EECF244321}">
                <p14:modId xmlns:p14="http://schemas.microsoft.com/office/powerpoint/2010/main" val="850061268"/>
              </p:ext>
            </p:extLst>
          </p:nvPr>
        </p:nvGraphicFramePr>
        <p:xfrm>
          <a:off x="551383" y="1536192"/>
          <a:ext cx="10599814" cy="4474464"/>
        </p:xfrm>
        <a:graphic>
          <a:graphicData uri="http://schemas.openxmlformats.org/presentationml/2006/ole">
            <mc:AlternateContent xmlns:mc="http://schemas.openxmlformats.org/markup-compatibility/2006">
              <mc:Choice xmlns:v="urn:schemas-microsoft-com:vml" Requires="v">
                <p:oleObj spid="_x0000_s17413" name="Feuille de calcul" r:id="rId4" imgW="10264246" imgH="3009743" progId="Excel.Sheet.12">
                  <p:embed/>
                </p:oleObj>
              </mc:Choice>
              <mc:Fallback>
                <p:oleObj name="Feuille de calcul" r:id="rId4" imgW="10264246" imgH="3009743" progId="Excel.Sheet.12">
                  <p:embed/>
                  <p:pic>
                    <p:nvPicPr>
                      <p:cNvPr id="0" name=""/>
                      <p:cNvPicPr/>
                      <p:nvPr/>
                    </p:nvPicPr>
                    <p:blipFill>
                      <a:blip r:embed="rId5"/>
                      <a:stretch>
                        <a:fillRect/>
                      </a:stretch>
                    </p:blipFill>
                    <p:spPr>
                      <a:xfrm>
                        <a:off x="551383" y="1536192"/>
                        <a:ext cx="10599814" cy="4474464"/>
                      </a:xfrm>
                      <a:prstGeom prst="rect">
                        <a:avLst/>
                      </a:prstGeom>
                    </p:spPr>
                  </p:pic>
                </p:oleObj>
              </mc:Fallback>
            </mc:AlternateContent>
          </a:graphicData>
        </a:graphic>
      </p:graphicFrame>
    </p:spTree>
    <p:extLst>
      <p:ext uri="{BB962C8B-B14F-4D97-AF65-F5344CB8AC3E}">
        <p14:creationId xmlns:p14="http://schemas.microsoft.com/office/powerpoint/2010/main" val="122058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53">
    <p:spTree>
      <p:nvGrpSpPr>
        <p:cNvPr id="1" name=""/>
        <p:cNvGrpSpPr/>
        <p:nvPr/>
      </p:nvGrpSpPr>
      <p:grpSpPr>
        <a:xfrm>
          <a:off x="0" y="0"/>
          <a:ext cx="0" cy="0"/>
          <a:chOff x="0" y="0"/>
          <a:chExt cx="0" cy="0"/>
        </a:xfrm>
      </p:grpSpPr>
      <p:sp>
        <p:nvSpPr>
          <p:cNvPr id="2" name="Titre 1"/>
          <p:cNvSpPr txBox="1">
            <a:spLocks noGrp="1"/>
          </p:cNvSpPr>
          <p:nvPr>
            <p:ph type="ctrTitle"/>
          </p:nvPr>
        </p:nvSpPr>
        <p:spPr>
          <a:xfrm>
            <a:off x="2855643" y="1484784"/>
            <a:ext cx="5826721" cy="1728188"/>
          </a:xfrm>
        </p:spPr>
        <p:txBody>
          <a:bodyPr anchorCtr="1"/>
          <a:lstStyle/>
          <a:p>
            <a:pPr lvl="0" algn="ctr"/>
            <a:r>
              <a:rPr lang="fr-FR" sz="6000">
                <a:solidFill>
                  <a:srgbClr val="0070C0"/>
                </a:solidFill>
              </a:rPr>
              <a:t>Budget 2024</a:t>
            </a:r>
          </a:p>
        </p:txBody>
      </p:sp>
      <p:sp>
        <p:nvSpPr>
          <p:cNvPr id="3" name="Sous-titre 2"/>
          <p:cNvSpPr txBox="1">
            <a:spLocks noGrp="1"/>
          </p:cNvSpPr>
          <p:nvPr>
            <p:ph type="subTitle" idx="1"/>
          </p:nvPr>
        </p:nvSpPr>
        <p:spPr>
          <a:xfrm>
            <a:off x="2999652" y="3933053"/>
            <a:ext cx="5826721" cy="1296143"/>
          </a:xfrm>
          <a:solidFill>
            <a:srgbClr val="FFFFFF"/>
          </a:solidFill>
          <a:ln w="28575" cap="rnd">
            <a:solidFill>
              <a:srgbClr val="2E83C3"/>
            </a:solidFill>
            <a:prstDash val="solid"/>
          </a:ln>
        </p:spPr>
        <p:txBody>
          <a:bodyPr anchor="ctr" anchorCtr="1">
            <a:noAutofit/>
          </a:bodyPr>
          <a:lstStyle/>
          <a:p>
            <a:pPr lvl="0" algn="ctr"/>
            <a:r>
              <a:rPr lang="fr-FR" sz="3600" b="1">
                <a:solidFill>
                  <a:srgbClr val="000000"/>
                </a:solidFill>
              </a:rPr>
              <a:t>Assainissement Vinon (affermage SEERC)</a:t>
            </a: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151787" y="332658"/>
            <a:ext cx="3249448" cy="1512170"/>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54">
    <p:spTree>
      <p:nvGrpSpPr>
        <p:cNvPr id="1" name=""/>
        <p:cNvGrpSpPr/>
        <p:nvPr/>
      </p:nvGrpSpPr>
      <p:grpSpPr>
        <a:xfrm>
          <a:off x="0" y="0"/>
          <a:ext cx="0" cy="0"/>
          <a:chOff x="0" y="0"/>
          <a:chExt cx="0" cy="0"/>
        </a:xfrm>
      </p:grpSpPr>
      <p:graphicFrame>
        <p:nvGraphicFramePr>
          <p:cNvPr id="2" name="Objet 2"/>
          <p:cNvGraphicFramePr/>
          <p:nvPr/>
        </p:nvGraphicFramePr>
        <p:xfrm>
          <a:off x="1316736" y="236820"/>
          <a:ext cx="11914632" cy="7638815"/>
        </p:xfrm>
        <a:graphic>
          <a:graphicData uri="http://schemas.openxmlformats.org/presentationml/2006/ole">
            <mc:AlternateContent xmlns:mc="http://schemas.openxmlformats.org/markup-compatibility/2006">
              <mc:Choice xmlns:v="urn:schemas-microsoft-com:vml" Requires="v">
                <p:oleObj spid="_x0000_s16390" name="Feuille de calcul" r:id="rId4" imgW="7998001" imgH="5141001" progId="">
                  <p:embed/>
                </p:oleObj>
              </mc:Choice>
              <mc:Fallback>
                <p:oleObj name="Feuille de calcul" r:id="rId4" imgW="7998001" imgH="5141001" progId="">
                  <p:embed/>
                  <p:pic>
                    <p:nvPicPr>
                      <p:cNvPr id="0" name=""/>
                      <p:cNvPicPr/>
                      <p:nvPr/>
                    </p:nvPicPr>
                    <p:blipFill>
                      <a:blip r:embed="rId5"/>
                      <a:stretch>
                        <a:fillRect/>
                      </a:stretch>
                    </p:blipFill>
                    <p:spPr>
                      <a:xfrm>
                        <a:off x="1316736" y="236820"/>
                        <a:ext cx="11914632" cy="7638815"/>
                      </a:xfrm>
                      <a:prstGeom prst="rect">
                        <a:avLst/>
                      </a:prstGeom>
                      <a:noFill/>
                      <a:ln cap="flat">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2" name="Titre 1"/>
          <p:cNvSpPr txBox="1">
            <a:spLocks noGrp="1"/>
          </p:cNvSpPr>
          <p:nvPr>
            <p:ph type="title"/>
          </p:nvPr>
        </p:nvSpPr>
        <p:spPr>
          <a:xfrm>
            <a:off x="551383" y="609603"/>
            <a:ext cx="10369149" cy="1320795"/>
          </a:xfrm>
          <a:ln w="9528">
            <a:solidFill>
              <a:srgbClr val="006EC0"/>
            </a:solidFill>
            <a:prstDash val="solid"/>
          </a:ln>
        </p:spPr>
        <p:txBody>
          <a:bodyPr/>
          <a:lstStyle/>
          <a:p>
            <a:pPr lvl="0"/>
            <a:r>
              <a:rPr lang="fr-FR">
                <a:solidFill>
                  <a:srgbClr val="006EC0"/>
                </a:solidFill>
              </a:rPr>
              <a:t>Rappels des réunions relatives aux résultats 2023 et aux budgets 2024</a:t>
            </a:r>
          </a:p>
        </p:txBody>
      </p:sp>
      <p:sp>
        <p:nvSpPr>
          <p:cNvPr id="3" name="Espace réservé du contenu 2"/>
          <p:cNvSpPr txBox="1">
            <a:spLocks noGrp="1"/>
          </p:cNvSpPr>
          <p:nvPr>
            <p:ph idx="1"/>
          </p:nvPr>
        </p:nvSpPr>
        <p:spPr>
          <a:xfrm>
            <a:off x="551383" y="2060847"/>
            <a:ext cx="10369149" cy="4680520"/>
          </a:xfrm>
          <a:ln w="9528">
            <a:solidFill>
              <a:srgbClr val="006EC0"/>
            </a:solidFill>
            <a:prstDash val="solid"/>
          </a:ln>
        </p:spPr>
        <p:txBody>
          <a:bodyPr/>
          <a:lstStyle/>
          <a:p>
            <a:pPr lvl="0"/>
            <a:endParaRPr lang="fr-FR" sz="2000"/>
          </a:p>
          <a:p>
            <a:pPr lvl="0"/>
            <a:r>
              <a:rPr lang="fr-FR" sz="2000"/>
              <a:t>Débat d’orientations budgétaires: </a:t>
            </a:r>
            <a:r>
              <a:rPr lang="fr-FR" sz="2000" b="1"/>
              <a:t>13/02/2024</a:t>
            </a:r>
          </a:p>
          <a:p>
            <a:pPr lvl="0"/>
            <a:endParaRPr lang="fr-FR" sz="2000" b="1"/>
          </a:p>
          <a:p>
            <a:pPr lvl="0"/>
            <a:r>
              <a:rPr lang="fr-FR" sz="2000"/>
              <a:t>Commission Finances: </a:t>
            </a:r>
            <a:r>
              <a:rPr lang="fr-FR" sz="2000" b="1"/>
              <a:t>14/03/2024</a:t>
            </a:r>
          </a:p>
          <a:p>
            <a:pPr lvl="0"/>
            <a:endParaRPr lang="fr-FR" sz="2000" b="1"/>
          </a:p>
          <a:p>
            <a:pPr lvl="0"/>
            <a:r>
              <a:rPr lang="fr-FR" sz="2000"/>
              <a:t>Conférence des Maires : </a:t>
            </a:r>
            <a:r>
              <a:rPr lang="fr-FR" sz="2000" b="1"/>
              <a:t>19/03/2024</a:t>
            </a:r>
          </a:p>
          <a:p>
            <a:pPr lvl="0"/>
            <a:endParaRPr lang="fr-FR" sz="2000" b="1"/>
          </a:p>
          <a:p>
            <a:pPr lvl="0"/>
            <a:r>
              <a:rPr lang="fr-FR" sz="2000"/>
              <a:t>Conseil de développement </a:t>
            </a:r>
            <a:r>
              <a:rPr lang="fr-FR" sz="2000" b="1"/>
              <a:t>: 27/03/2024</a:t>
            </a:r>
          </a:p>
          <a:p>
            <a:pPr marL="0" lvl="0" indent="0">
              <a:buNone/>
            </a:pPr>
            <a:endParaRPr lang="fr-FR" sz="2000" b="1"/>
          </a:p>
          <a:p>
            <a:pPr lvl="0"/>
            <a:r>
              <a:rPr lang="fr-FR" sz="2000" u="sng"/>
              <a:t>Vote CFU 2023 et budgets 2024: </a:t>
            </a:r>
            <a:r>
              <a:rPr lang="fr-FR" sz="2000" b="1" u="sng"/>
              <a:t>02/04/2024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255">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327132" y="950976"/>
            <a:ext cx="12247180" cy="608990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89">
    <p:spTree>
      <p:nvGrpSpPr>
        <p:cNvPr id="1" name=""/>
        <p:cNvGrpSpPr/>
        <p:nvPr/>
      </p:nvGrpSpPr>
      <p:grpSpPr>
        <a:xfrm>
          <a:off x="0" y="0"/>
          <a:ext cx="0" cy="0"/>
          <a:chOff x="0" y="0"/>
          <a:chExt cx="0" cy="0"/>
        </a:xfrm>
      </p:grpSpPr>
      <p:sp>
        <p:nvSpPr>
          <p:cNvPr id="2" name="Titre 1"/>
          <p:cNvSpPr txBox="1">
            <a:spLocks noGrp="1"/>
          </p:cNvSpPr>
          <p:nvPr>
            <p:ph type="ctrTitle"/>
          </p:nvPr>
        </p:nvSpPr>
        <p:spPr>
          <a:xfrm>
            <a:off x="2855643" y="1484784"/>
            <a:ext cx="5826721" cy="1728188"/>
          </a:xfrm>
        </p:spPr>
        <p:txBody>
          <a:bodyPr anchorCtr="1"/>
          <a:lstStyle/>
          <a:p>
            <a:pPr lvl="0" algn="ctr"/>
            <a:r>
              <a:rPr lang="fr-FR" sz="6000">
                <a:solidFill>
                  <a:srgbClr val="0070C0"/>
                </a:solidFill>
              </a:rPr>
              <a:t>Budget 2024</a:t>
            </a:r>
          </a:p>
        </p:txBody>
      </p:sp>
      <p:sp>
        <p:nvSpPr>
          <p:cNvPr id="3" name="Sous-titre 2"/>
          <p:cNvSpPr txBox="1">
            <a:spLocks noGrp="1"/>
          </p:cNvSpPr>
          <p:nvPr>
            <p:ph type="subTitle" idx="1"/>
          </p:nvPr>
        </p:nvSpPr>
        <p:spPr>
          <a:xfrm>
            <a:off x="2999652" y="3933053"/>
            <a:ext cx="5826721" cy="1296143"/>
          </a:xfrm>
          <a:solidFill>
            <a:srgbClr val="FFFFFF"/>
          </a:solidFill>
          <a:ln w="28575" cap="rnd">
            <a:solidFill>
              <a:srgbClr val="2E83C3"/>
            </a:solidFill>
            <a:prstDash val="solid"/>
          </a:ln>
        </p:spPr>
        <p:txBody>
          <a:bodyPr anchorCtr="1">
            <a:noAutofit/>
          </a:bodyPr>
          <a:lstStyle/>
          <a:p>
            <a:pPr lvl="0" algn="ctr"/>
            <a:r>
              <a:rPr lang="fr-FR" sz="3600" b="1">
                <a:solidFill>
                  <a:srgbClr val="000000"/>
                </a:solidFill>
              </a:rPr>
              <a:t>Budget Principal</a:t>
            </a:r>
          </a:p>
          <a:p>
            <a:pPr lvl="0" algn="ctr"/>
            <a:r>
              <a:rPr lang="fr-FR" sz="3600" b="1">
                <a:solidFill>
                  <a:srgbClr val="000000"/>
                </a:solidFill>
              </a:rPr>
              <a:t>DLVAgglo</a:t>
            </a: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151787" y="332658"/>
            <a:ext cx="3249448" cy="1512170"/>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244">
    <p:spTree>
      <p:nvGrpSpPr>
        <p:cNvPr id="1" name=""/>
        <p:cNvGrpSpPr/>
        <p:nvPr/>
      </p:nvGrpSpPr>
      <p:grpSpPr>
        <a:xfrm>
          <a:off x="0" y="0"/>
          <a:ext cx="0" cy="0"/>
          <a:chOff x="0" y="0"/>
          <a:chExt cx="0" cy="0"/>
        </a:xfrm>
      </p:grpSpPr>
      <p:sp>
        <p:nvSpPr>
          <p:cNvPr id="2" name="Titre 1"/>
          <p:cNvSpPr txBox="1">
            <a:spLocks noGrp="1"/>
          </p:cNvSpPr>
          <p:nvPr>
            <p:ph type="title"/>
          </p:nvPr>
        </p:nvSpPr>
        <p:spPr>
          <a:xfrm>
            <a:off x="695401" y="91979"/>
            <a:ext cx="10585176" cy="1320795"/>
          </a:xfrm>
          <a:solidFill>
            <a:srgbClr val="FFFFFF"/>
          </a:solidFill>
          <a:ln w="19046" cap="rnd">
            <a:solidFill>
              <a:srgbClr val="2E83C3"/>
            </a:solidFill>
            <a:prstDash val="solid"/>
          </a:ln>
        </p:spPr>
        <p:txBody>
          <a:bodyPr anchor="ctr" anchorCtr="1"/>
          <a:lstStyle/>
          <a:p>
            <a:pPr lvl="0" algn="ctr"/>
            <a:r>
              <a:rPr lang="fr-FR" b="1">
                <a:solidFill>
                  <a:srgbClr val="006EC0"/>
                </a:solidFill>
              </a:rPr>
              <a:t>Budget 2024 fonctionnement</a:t>
            </a:r>
          </a:p>
        </p:txBody>
      </p:sp>
      <p:sp>
        <p:nvSpPr>
          <p:cNvPr id="3" name="Espace réservé du contenu 2"/>
          <p:cNvSpPr txBox="1">
            <a:spLocks noGrp="1"/>
          </p:cNvSpPr>
          <p:nvPr>
            <p:ph idx="1"/>
          </p:nvPr>
        </p:nvSpPr>
        <p:spPr>
          <a:xfrm>
            <a:off x="695401" y="1484784"/>
            <a:ext cx="10585176" cy="5112565"/>
          </a:xfrm>
          <a:solidFill>
            <a:srgbClr val="FFFFFF"/>
          </a:solidFill>
        </p:spPr>
        <p:txBody>
          <a:bodyPr/>
          <a:lstStyle/>
          <a:p>
            <a:pPr lvl="0"/>
            <a:r>
              <a:rPr lang="fr-FR" sz="2000" dirty="0">
                <a:latin typeface="Calibri"/>
              </a:rPr>
              <a:t>Equilibre à </a:t>
            </a:r>
            <a:r>
              <a:rPr lang="fr-FR" sz="2000" b="1" dirty="0">
                <a:latin typeface="Calibri"/>
              </a:rPr>
              <a:t>73 986 229 € </a:t>
            </a:r>
            <a:r>
              <a:rPr lang="fr-FR" sz="2000" i="1" dirty="0">
                <a:latin typeface="Calibri"/>
              </a:rPr>
              <a:t>( contre 69 275 797 € en 2023 y/c DM)</a:t>
            </a:r>
          </a:p>
          <a:p>
            <a:pPr marL="457200" lvl="1" indent="0">
              <a:buNone/>
            </a:pPr>
            <a:r>
              <a:rPr lang="fr-FR" sz="1800" dirty="0">
                <a:latin typeface="Calibri"/>
              </a:rPr>
              <a:t>	</a:t>
            </a:r>
            <a:r>
              <a:rPr lang="fr-FR" sz="1800" dirty="0" smtClean="0">
                <a:latin typeface="Calibri"/>
              </a:rPr>
              <a:t>dont résultat </a:t>
            </a:r>
            <a:r>
              <a:rPr lang="fr-FR" sz="1800" dirty="0">
                <a:latin typeface="Calibri"/>
              </a:rPr>
              <a:t>reporté = </a:t>
            </a:r>
            <a:r>
              <a:rPr lang="fr-FR" sz="1800" b="1" dirty="0">
                <a:latin typeface="Calibri"/>
              </a:rPr>
              <a:t>8 820 370 € </a:t>
            </a:r>
            <a:r>
              <a:rPr lang="fr-FR" sz="1800" i="1" dirty="0">
                <a:latin typeface="Calibri"/>
              </a:rPr>
              <a:t>(contre 6 239 786 € au budget 2023)</a:t>
            </a:r>
          </a:p>
          <a:p>
            <a:pPr marL="320040" lvl="1" indent="0">
              <a:buNone/>
            </a:pPr>
            <a:endParaRPr lang="fr-FR" sz="1800" dirty="0">
              <a:latin typeface="Calibri"/>
            </a:endParaRPr>
          </a:p>
          <a:p>
            <a:pPr marL="457200" lvl="1" indent="0">
              <a:buNone/>
            </a:pPr>
            <a:r>
              <a:rPr lang="fr-FR" sz="1800" b="1" u="sng" dirty="0">
                <a:solidFill>
                  <a:srgbClr val="2108B8"/>
                </a:solidFill>
                <a:latin typeface="Calibri"/>
                <a:cs typeface="Calibri" pitchFamily="34"/>
              </a:rPr>
              <a:t>RECETTES</a:t>
            </a:r>
          </a:p>
          <a:p>
            <a:pPr lvl="1"/>
            <a:r>
              <a:rPr lang="fr-FR" sz="1800" u="sng" dirty="0">
                <a:latin typeface="Calibri"/>
              </a:rPr>
              <a:t>Recettes réelles = </a:t>
            </a:r>
            <a:r>
              <a:rPr lang="fr-FR" sz="1800" b="1" u="sng" dirty="0">
                <a:latin typeface="Calibri"/>
              </a:rPr>
              <a:t>65 072 798 €</a:t>
            </a:r>
            <a:r>
              <a:rPr lang="fr-FR" sz="1800" b="1" dirty="0">
                <a:latin typeface="Calibri"/>
              </a:rPr>
              <a:t>  </a:t>
            </a:r>
            <a:r>
              <a:rPr lang="fr-FR" sz="1800" i="1" dirty="0">
                <a:latin typeface="Calibri"/>
              </a:rPr>
              <a:t>(contre 61 443 169 € au budget primitif 2023)</a:t>
            </a:r>
          </a:p>
          <a:p>
            <a:pPr lvl="1"/>
            <a:endParaRPr lang="fr-FR" sz="1800" b="1" dirty="0">
              <a:latin typeface="Calibri"/>
            </a:endParaRPr>
          </a:p>
          <a:p>
            <a:pPr marL="457200" lvl="1" indent="0">
              <a:buNone/>
            </a:pPr>
            <a:r>
              <a:rPr lang="fr-FR" sz="1800" b="1" u="sng" dirty="0">
                <a:solidFill>
                  <a:srgbClr val="FF0000"/>
                </a:solidFill>
                <a:latin typeface="Calibri"/>
                <a:cs typeface="Calibri" pitchFamily="34"/>
              </a:rPr>
              <a:t>DEPENSES</a:t>
            </a:r>
            <a:endParaRPr lang="fr-FR" sz="1800" b="1" dirty="0">
              <a:latin typeface="Calibri"/>
            </a:endParaRPr>
          </a:p>
          <a:p>
            <a:pPr lvl="1"/>
            <a:r>
              <a:rPr lang="fr-FR" sz="1800" u="sng" dirty="0">
                <a:latin typeface="Calibri"/>
              </a:rPr>
              <a:t>Dépenses réelles = </a:t>
            </a:r>
            <a:r>
              <a:rPr lang="fr-FR" sz="1800" b="1" u="sng" dirty="0">
                <a:latin typeface="Calibri"/>
              </a:rPr>
              <a:t>61 466 580 € </a:t>
            </a:r>
            <a:r>
              <a:rPr lang="fr-FR" sz="1800" i="1" dirty="0">
                <a:latin typeface="Calibri"/>
              </a:rPr>
              <a:t>(contre 59 104 968</a:t>
            </a:r>
            <a:r>
              <a:rPr lang="fr-FR" sz="1800" i="1" dirty="0">
                <a:solidFill>
                  <a:srgbClr val="FF0000"/>
                </a:solidFill>
                <a:latin typeface="Calibri"/>
              </a:rPr>
              <a:t> </a:t>
            </a:r>
            <a:r>
              <a:rPr lang="fr-FR" sz="1800" i="1" dirty="0">
                <a:latin typeface="Calibri"/>
              </a:rPr>
              <a:t>€ au budget primitif 2023)</a:t>
            </a:r>
          </a:p>
          <a:p>
            <a:pPr lvl="1"/>
            <a:r>
              <a:rPr lang="fr-FR" sz="1800" dirty="0">
                <a:latin typeface="Calibri"/>
              </a:rPr>
              <a:t>Dotations aux amortissements de biens = </a:t>
            </a:r>
            <a:r>
              <a:rPr lang="fr-FR" sz="1800" b="1" dirty="0">
                <a:latin typeface="Calibri"/>
              </a:rPr>
              <a:t>2 326 800 </a:t>
            </a:r>
            <a:r>
              <a:rPr lang="fr-FR" sz="1800" b="1" dirty="0" smtClean="0">
                <a:latin typeface="Calibri"/>
              </a:rPr>
              <a:t>€</a:t>
            </a:r>
          </a:p>
          <a:p>
            <a:pPr lvl="1"/>
            <a:endParaRPr lang="fr-FR" sz="1800" b="1" dirty="0">
              <a:latin typeface="Calibri"/>
            </a:endParaRPr>
          </a:p>
          <a:p>
            <a:pPr lvl="1"/>
            <a:r>
              <a:rPr lang="fr-FR" sz="1800" b="1" dirty="0">
                <a:latin typeface="Calibri"/>
              </a:rPr>
              <a:t>L’autofinancement prévisionnel net de l’année est de 2 145 000 €, </a:t>
            </a:r>
            <a:r>
              <a:rPr lang="fr-FR" sz="1800" dirty="0">
                <a:latin typeface="Calibri"/>
              </a:rPr>
              <a:t>(avant couverture des restes à réaliser, et avant prise en compte de la dotation aux amortissements</a:t>
            </a:r>
            <a:r>
              <a:rPr lang="fr-FR" sz="1800" dirty="0" smtClean="0">
                <a:latin typeface="Calibri"/>
              </a:rPr>
              <a:t>)</a:t>
            </a:r>
            <a:endParaRPr lang="fr-FR" sz="1800" b="1" dirty="0">
              <a:latin typeface="Calibri"/>
            </a:endParaRPr>
          </a:p>
          <a:p>
            <a:pPr marL="457200" lvl="1" indent="0">
              <a:buNone/>
            </a:pPr>
            <a:r>
              <a:rPr lang="fr-FR" sz="1800" dirty="0">
                <a:latin typeface="Calibri"/>
              </a:rPr>
              <a:t> </a:t>
            </a:r>
            <a:r>
              <a:rPr lang="fr-FR" sz="1800" dirty="0" smtClean="0">
                <a:latin typeface="Calibri"/>
              </a:rPr>
              <a:t>     Il en résulte un virement </a:t>
            </a:r>
            <a:r>
              <a:rPr lang="fr-FR" sz="1800" dirty="0">
                <a:latin typeface="Calibri"/>
              </a:rPr>
              <a:t>à la section d’investissement = </a:t>
            </a:r>
            <a:r>
              <a:rPr lang="fr-FR" sz="1800" b="1" dirty="0">
                <a:latin typeface="Calibri"/>
              </a:rPr>
              <a:t>10 086 176 € </a:t>
            </a:r>
            <a:r>
              <a:rPr lang="fr-FR" sz="1800" i="1" dirty="0" smtClean="0">
                <a:latin typeface="Calibri"/>
              </a:rPr>
              <a:t>(</a:t>
            </a:r>
            <a:r>
              <a:rPr lang="fr-FR" sz="1800" i="1" dirty="0" smtClean="0">
                <a:solidFill>
                  <a:srgbClr val="FF0000"/>
                </a:solidFill>
                <a:latin typeface="Calibri"/>
              </a:rPr>
              <a:t>5 </a:t>
            </a:r>
            <a:r>
              <a:rPr lang="fr-FR" sz="1800" i="1" dirty="0">
                <a:solidFill>
                  <a:srgbClr val="FF0000"/>
                </a:solidFill>
                <a:latin typeface="Calibri"/>
              </a:rPr>
              <a:t>585 262 € </a:t>
            </a:r>
            <a:r>
              <a:rPr lang="fr-FR" sz="1800" i="1" dirty="0">
                <a:latin typeface="Calibri"/>
              </a:rPr>
              <a:t>au budget 2023</a:t>
            </a:r>
            <a:r>
              <a:rPr lang="fr-FR" sz="1800" i="1" dirty="0" smtClean="0">
                <a:latin typeface="Calibri"/>
              </a:rPr>
              <a:t>)</a:t>
            </a:r>
            <a:endParaRPr lang="fr-FR" sz="1800" i="1"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91">
    <p:spTree>
      <p:nvGrpSpPr>
        <p:cNvPr id="1" name=""/>
        <p:cNvGrpSpPr/>
        <p:nvPr/>
      </p:nvGrpSpPr>
      <p:grpSpPr>
        <a:xfrm>
          <a:off x="0" y="0"/>
          <a:ext cx="0" cy="0"/>
          <a:chOff x="0" y="0"/>
          <a:chExt cx="0" cy="0"/>
        </a:xfrm>
      </p:grpSpPr>
      <p:sp>
        <p:nvSpPr>
          <p:cNvPr id="2" name="Titre 1"/>
          <p:cNvSpPr txBox="1">
            <a:spLocks noGrp="1"/>
          </p:cNvSpPr>
          <p:nvPr>
            <p:ph type="title"/>
          </p:nvPr>
        </p:nvSpPr>
        <p:spPr>
          <a:xfrm>
            <a:off x="551383" y="0"/>
            <a:ext cx="10801203" cy="542550"/>
          </a:xfrm>
          <a:solidFill>
            <a:srgbClr val="FFFFFF"/>
          </a:solidFill>
          <a:ln w="19046" cap="rnd">
            <a:solidFill>
              <a:srgbClr val="2E83C3"/>
            </a:solidFill>
            <a:prstDash val="solid"/>
          </a:ln>
        </p:spPr>
        <p:txBody>
          <a:bodyPr anchorCtr="1">
            <a:noAutofit/>
          </a:bodyPr>
          <a:lstStyle/>
          <a:p>
            <a:pPr lvl="0" algn="ctr"/>
            <a:r>
              <a:rPr lang="fr-FR" sz="2800" b="1">
                <a:solidFill>
                  <a:srgbClr val="006EC0"/>
                </a:solidFill>
              </a:rPr>
              <a:t>Les Recettes Réelles de Fonctionnement</a:t>
            </a:r>
            <a:r>
              <a:rPr lang="fr-FR" sz="2800" b="1">
                <a:solidFill>
                  <a:srgbClr val="000000"/>
                </a:solidFill>
              </a:rPr>
              <a:t/>
            </a:r>
            <a:br>
              <a:rPr lang="fr-FR" sz="2800" b="1">
                <a:solidFill>
                  <a:srgbClr val="000000"/>
                </a:solidFill>
              </a:rPr>
            </a:br>
            <a:r>
              <a:rPr lang="fr-FR" sz="2800">
                <a:solidFill>
                  <a:srgbClr val="000000"/>
                </a:solidFill>
              </a:rPr>
              <a:t/>
            </a:r>
            <a:br>
              <a:rPr lang="fr-FR" sz="2800">
                <a:solidFill>
                  <a:srgbClr val="000000"/>
                </a:solidFill>
              </a:rPr>
            </a:br>
            <a:r>
              <a:rPr lang="fr-FR" sz="2800">
                <a:solidFill>
                  <a:srgbClr val="000000"/>
                </a:solidFill>
              </a:rPr>
              <a:t/>
            </a:r>
            <a:br>
              <a:rPr lang="fr-FR" sz="2800">
                <a:solidFill>
                  <a:srgbClr val="000000"/>
                </a:solidFill>
              </a:rPr>
            </a:br>
            <a:r>
              <a:rPr lang="fr-FR" sz="2800" b="1">
                <a:solidFill>
                  <a:srgbClr val="000000"/>
                </a:solidFill>
              </a:rPr>
              <a:t>Comparatif recettes réelles fonctionnement </a:t>
            </a:r>
            <a:br>
              <a:rPr lang="fr-FR" sz="2800" b="1">
                <a:solidFill>
                  <a:srgbClr val="000000"/>
                </a:solidFill>
              </a:rPr>
            </a:br>
            <a:r>
              <a:rPr lang="fr-FR" sz="2800" b="1">
                <a:solidFill>
                  <a:srgbClr val="000000"/>
                </a:solidFill>
              </a:rPr>
              <a:t>Budget 2021 /  Budget 2020</a:t>
            </a:r>
          </a:p>
        </p:txBody>
      </p:sp>
      <p:graphicFrame>
        <p:nvGraphicFramePr>
          <p:cNvPr id="3" name="Espace réservé du contenu 3"/>
          <p:cNvGraphicFramePr>
            <a:graphicFrameLocks noGrp="1"/>
          </p:cNvGraphicFramePr>
          <p:nvPr>
            <p:ph idx="1"/>
          </p:nvPr>
        </p:nvGraphicFramePr>
        <p:xfrm>
          <a:off x="529666" y="908721"/>
          <a:ext cx="10801192" cy="5406311"/>
        </p:xfrm>
        <a:graphic>
          <a:graphicData uri="http://schemas.openxmlformats.org/drawingml/2006/table">
            <a:tbl>
              <a:tblPr firstRow="1" bandRow="1">
                <a:effectLst/>
                <a:tableStyleId>{5C22544A-7EE6-4342-B048-85BDC9FD1C3A}</a:tableStyleId>
              </a:tblPr>
              <a:tblGrid>
                <a:gridCol w="4198184">
                  <a:extLst>
                    <a:ext uri="{9D8B030D-6E8A-4147-A177-3AD203B41FA5}">
                      <a16:colId xmlns:a16="http://schemas.microsoft.com/office/drawing/2014/main" val="4216894063"/>
                    </a:ext>
                  </a:extLst>
                </a:gridCol>
                <a:gridCol w="1656179">
                  <a:extLst>
                    <a:ext uri="{9D8B030D-6E8A-4147-A177-3AD203B41FA5}">
                      <a16:colId xmlns:a16="http://schemas.microsoft.com/office/drawing/2014/main" val="2612624004"/>
                    </a:ext>
                  </a:extLst>
                </a:gridCol>
                <a:gridCol w="1728188">
                  <a:extLst>
                    <a:ext uri="{9D8B030D-6E8A-4147-A177-3AD203B41FA5}">
                      <a16:colId xmlns:a16="http://schemas.microsoft.com/office/drawing/2014/main" val="3532517618"/>
                    </a:ext>
                  </a:extLst>
                </a:gridCol>
                <a:gridCol w="1944215">
                  <a:extLst>
                    <a:ext uri="{9D8B030D-6E8A-4147-A177-3AD203B41FA5}">
                      <a16:colId xmlns:a16="http://schemas.microsoft.com/office/drawing/2014/main" val="1292381485"/>
                    </a:ext>
                  </a:extLst>
                </a:gridCol>
                <a:gridCol w="1274426">
                  <a:extLst>
                    <a:ext uri="{9D8B030D-6E8A-4147-A177-3AD203B41FA5}">
                      <a16:colId xmlns:a16="http://schemas.microsoft.com/office/drawing/2014/main" val="226001635"/>
                    </a:ext>
                  </a:extLst>
                </a:gridCol>
              </a:tblGrid>
              <a:tr h="625202">
                <a:tc>
                  <a:txBody>
                    <a:bodyPr/>
                    <a:lstStyle/>
                    <a:p>
                      <a:pPr lvl="0" algn="ctr"/>
                      <a:r>
                        <a:rPr lang="fr-FR"/>
                        <a:t>Chapitres</a:t>
                      </a:r>
                    </a:p>
                  </a:txBody>
                  <a:tcPr/>
                </a:tc>
                <a:tc>
                  <a:txBody>
                    <a:bodyPr/>
                    <a:lstStyle/>
                    <a:p>
                      <a:pPr lvl="0" algn="ctr"/>
                      <a:r>
                        <a:rPr lang="fr-FR">
                          <a:solidFill>
                            <a:srgbClr val="FFFFFF"/>
                          </a:solidFill>
                        </a:rPr>
                        <a:t>Budget</a:t>
                      </a:r>
                      <a:r>
                        <a:rPr lang="fr-FR" baseline="0">
                          <a:solidFill>
                            <a:srgbClr val="FFFFFF"/>
                          </a:solidFill>
                        </a:rPr>
                        <a:t> </a:t>
                      </a:r>
                      <a:r>
                        <a:rPr lang="fr-FR">
                          <a:solidFill>
                            <a:srgbClr val="FFFFFF"/>
                          </a:solidFill>
                        </a:rPr>
                        <a:t>2024</a:t>
                      </a:r>
                    </a:p>
                    <a:p>
                      <a:pPr lvl="0" algn="ctr"/>
                      <a:r>
                        <a:rPr lang="fr-FR">
                          <a:solidFill>
                            <a:srgbClr val="FFFFFF"/>
                          </a:solidFill>
                        </a:rPr>
                        <a:t>(y/c</a:t>
                      </a:r>
                      <a:r>
                        <a:rPr lang="fr-FR" baseline="0">
                          <a:solidFill>
                            <a:srgbClr val="FFFFFF"/>
                          </a:solidFill>
                        </a:rPr>
                        <a:t> RAR)</a:t>
                      </a:r>
                      <a:endParaRPr lang="fr-FR">
                        <a:solidFill>
                          <a:srgbClr val="FFFFFF"/>
                        </a:solidFill>
                      </a:endParaRPr>
                    </a:p>
                  </a:txBody>
                  <a:tcPr/>
                </a:tc>
                <a:tc>
                  <a:txBody>
                    <a:bodyPr/>
                    <a:lstStyle/>
                    <a:p>
                      <a:pPr lvl="0" algn="ctr"/>
                      <a:r>
                        <a:rPr lang="fr-FR"/>
                        <a:t>Budget 2023</a:t>
                      </a:r>
                      <a:r>
                        <a:rPr lang="fr-FR" baseline="0"/>
                        <a:t> </a:t>
                      </a:r>
                      <a:r>
                        <a:rPr lang="fr-FR"/>
                        <a:t>(y/c DM et VC)</a:t>
                      </a:r>
                    </a:p>
                  </a:txBody>
                  <a:tcPr/>
                </a:tc>
                <a:tc>
                  <a:txBody>
                    <a:bodyPr/>
                    <a:lstStyle/>
                    <a:p>
                      <a:pPr lvl="0" algn="ctr"/>
                      <a:r>
                        <a:rPr lang="fr-FR"/>
                        <a:t>Ecarts</a:t>
                      </a:r>
                      <a:r>
                        <a:rPr lang="fr-FR" baseline="0"/>
                        <a:t> en €</a:t>
                      </a:r>
                      <a:endParaRPr lang="fr-FR"/>
                    </a:p>
                  </a:txBody>
                  <a:tcPr/>
                </a:tc>
                <a:tc>
                  <a:txBody>
                    <a:bodyPr/>
                    <a:lstStyle/>
                    <a:p>
                      <a:pPr lvl="0" algn="ctr"/>
                      <a:r>
                        <a:rPr lang="fr-FR"/>
                        <a:t>Ecarts en %</a:t>
                      </a:r>
                    </a:p>
                  </a:txBody>
                  <a:tcPr/>
                </a:tc>
                <a:extLst>
                  <a:ext uri="{0D108BD9-81ED-4DB2-BD59-A6C34878D82A}">
                    <a16:rowId xmlns:a16="http://schemas.microsoft.com/office/drawing/2014/main" val="2354510408"/>
                  </a:ext>
                </a:extLst>
              </a:tr>
              <a:tr h="512045">
                <a:tc>
                  <a:txBody>
                    <a:bodyPr/>
                    <a:lstStyle/>
                    <a:p>
                      <a:pPr lvl="0"/>
                      <a:r>
                        <a:rPr lang="fr-FR"/>
                        <a:t>Atténuations de charges</a:t>
                      </a:r>
                    </a:p>
                  </a:txBody>
                  <a:tcPr anchor="ctr"/>
                </a:tc>
                <a:tc>
                  <a:txBody>
                    <a:bodyPr/>
                    <a:lstStyle/>
                    <a:p>
                      <a:pPr lvl="0" algn="r"/>
                      <a:r>
                        <a:rPr lang="fr-FR"/>
                        <a:t>80</a:t>
                      </a:r>
                      <a:r>
                        <a:rPr lang="fr-FR" baseline="0"/>
                        <a:t> 000 €</a:t>
                      </a:r>
                      <a:endParaRPr lang="fr-FR"/>
                    </a:p>
                  </a:txBody>
                  <a:tcPr anchor="ctr"/>
                </a:tc>
                <a:tc>
                  <a:txBody>
                    <a:bodyPr/>
                    <a:lstStyle/>
                    <a:p>
                      <a:pPr lvl="0" algn="r"/>
                      <a:r>
                        <a:rPr lang="fr-FR"/>
                        <a:t>80</a:t>
                      </a:r>
                      <a:r>
                        <a:rPr lang="fr-FR" baseline="0"/>
                        <a:t> 000 €</a:t>
                      </a:r>
                      <a:endParaRPr lang="fr-FR"/>
                    </a:p>
                  </a:txBody>
                  <a:tcPr anchor="ctr"/>
                </a:tc>
                <a:tc>
                  <a:txBody>
                    <a:bodyPr/>
                    <a:lstStyle/>
                    <a:p>
                      <a:pPr lvl="0" algn="r"/>
                      <a:r>
                        <a:rPr lang="fr-FR">
                          <a:solidFill>
                            <a:srgbClr val="000000"/>
                          </a:solidFill>
                        </a:rPr>
                        <a:t>0 €</a:t>
                      </a:r>
                    </a:p>
                  </a:txBody>
                  <a:tcPr anchor="ctr"/>
                </a:tc>
                <a:tc>
                  <a:txBody>
                    <a:bodyPr/>
                    <a:lstStyle/>
                    <a:p>
                      <a:pPr lvl="0" algn="r"/>
                      <a:r>
                        <a:rPr lang="fr-FR">
                          <a:solidFill>
                            <a:srgbClr val="000000"/>
                          </a:solidFill>
                        </a:rPr>
                        <a:t>0 %</a:t>
                      </a:r>
                    </a:p>
                  </a:txBody>
                  <a:tcPr anchor="ctr"/>
                </a:tc>
                <a:extLst>
                  <a:ext uri="{0D108BD9-81ED-4DB2-BD59-A6C34878D82A}">
                    <a16:rowId xmlns:a16="http://schemas.microsoft.com/office/drawing/2014/main" val="1618006883"/>
                  </a:ext>
                </a:extLst>
              </a:tr>
              <a:tr h="648071">
                <a:tc>
                  <a:txBody>
                    <a:bodyPr/>
                    <a:lstStyle/>
                    <a:p>
                      <a:pPr lvl="0"/>
                      <a:r>
                        <a:rPr lang="fr-FR">
                          <a:solidFill>
                            <a:srgbClr val="2E75B6"/>
                          </a:solidFill>
                        </a:rPr>
                        <a:t>Produits des services</a:t>
                      </a:r>
                    </a:p>
                  </a:txBody>
                  <a:tcPr anchor="ctr">
                    <a:solidFill>
                      <a:srgbClr val="FFFF00"/>
                    </a:solidFill>
                  </a:tcPr>
                </a:tc>
                <a:tc>
                  <a:txBody>
                    <a:bodyPr/>
                    <a:lstStyle/>
                    <a:p>
                      <a:pPr lvl="0" algn="r"/>
                      <a:r>
                        <a:rPr lang="fr-FR"/>
                        <a:t>2 768 540 €</a:t>
                      </a:r>
                    </a:p>
                  </a:txBody>
                  <a:tcPr anchor="ctr"/>
                </a:tc>
                <a:tc>
                  <a:txBody>
                    <a:bodyPr/>
                    <a:lstStyle/>
                    <a:p>
                      <a:pPr lvl="0" algn="r"/>
                      <a:r>
                        <a:rPr lang="fr-FR"/>
                        <a:t>2 821 800 €</a:t>
                      </a:r>
                    </a:p>
                  </a:txBody>
                  <a:tcPr anchor="ctr"/>
                </a:tc>
                <a:tc>
                  <a:txBody>
                    <a:bodyPr/>
                    <a:lstStyle/>
                    <a:p>
                      <a:pPr lvl="0" algn="r"/>
                      <a:r>
                        <a:rPr lang="fr-FR">
                          <a:solidFill>
                            <a:srgbClr val="FF0000"/>
                          </a:solidFill>
                        </a:rPr>
                        <a:t>- 53 260 €</a:t>
                      </a:r>
                    </a:p>
                  </a:txBody>
                  <a:tcPr anchor="ctr"/>
                </a:tc>
                <a:tc>
                  <a:txBody>
                    <a:bodyPr/>
                    <a:lstStyle/>
                    <a:p>
                      <a:pPr lvl="0" algn="r"/>
                      <a:r>
                        <a:rPr lang="fr-FR">
                          <a:solidFill>
                            <a:srgbClr val="FF0000"/>
                          </a:solidFill>
                        </a:rPr>
                        <a:t> -</a:t>
                      </a:r>
                      <a:r>
                        <a:rPr lang="fr-FR" baseline="0">
                          <a:solidFill>
                            <a:srgbClr val="FF0000"/>
                          </a:solidFill>
                        </a:rPr>
                        <a:t> 1,89</a:t>
                      </a:r>
                      <a:r>
                        <a:rPr lang="fr-FR">
                          <a:solidFill>
                            <a:srgbClr val="FF0000"/>
                          </a:solidFill>
                        </a:rPr>
                        <a:t> %</a:t>
                      </a:r>
                    </a:p>
                  </a:txBody>
                  <a:tcPr anchor="ctr"/>
                </a:tc>
                <a:extLst>
                  <a:ext uri="{0D108BD9-81ED-4DB2-BD59-A6C34878D82A}">
                    <a16:rowId xmlns:a16="http://schemas.microsoft.com/office/drawing/2014/main" val="3010402974"/>
                  </a:ext>
                </a:extLst>
              </a:tr>
              <a:tr h="720080">
                <a:tc>
                  <a:txBody>
                    <a:bodyPr/>
                    <a:lstStyle/>
                    <a:p>
                      <a:pPr lvl="0"/>
                      <a:r>
                        <a:rPr lang="fr-FR">
                          <a:solidFill>
                            <a:srgbClr val="2E75B6"/>
                          </a:solidFill>
                        </a:rPr>
                        <a:t>Impôts et Taxes</a:t>
                      </a:r>
                    </a:p>
                  </a:txBody>
                  <a:tcPr anchor="ctr">
                    <a:solidFill>
                      <a:srgbClr val="FFFF00"/>
                    </a:solidFill>
                  </a:tcPr>
                </a:tc>
                <a:tc>
                  <a:txBody>
                    <a:bodyPr/>
                    <a:lstStyle/>
                    <a:p>
                      <a:pPr lvl="0" algn="r"/>
                      <a:r>
                        <a:rPr lang="fr-FR"/>
                        <a:t>48 869 652</a:t>
                      </a:r>
                      <a:r>
                        <a:rPr lang="fr-FR" baseline="0"/>
                        <a:t> €</a:t>
                      </a:r>
                      <a:endParaRPr lang="fr-FR"/>
                    </a:p>
                  </a:txBody>
                  <a:tcPr anchor="ctr"/>
                </a:tc>
                <a:tc>
                  <a:txBody>
                    <a:bodyPr/>
                    <a:lstStyle/>
                    <a:p>
                      <a:pPr lvl="0" algn="r"/>
                      <a:r>
                        <a:rPr lang="fr-FR"/>
                        <a:t>47 152 202</a:t>
                      </a:r>
                      <a:r>
                        <a:rPr lang="fr-FR" baseline="0"/>
                        <a:t> €</a:t>
                      </a:r>
                      <a:endParaRPr lang="fr-FR"/>
                    </a:p>
                  </a:txBody>
                  <a:tcPr anchor="ctr"/>
                </a:tc>
                <a:tc>
                  <a:txBody>
                    <a:bodyPr/>
                    <a:lstStyle/>
                    <a:p>
                      <a:pPr lvl="0" algn="r"/>
                      <a:r>
                        <a:rPr lang="fr-FR">
                          <a:solidFill>
                            <a:srgbClr val="000000"/>
                          </a:solidFill>
                        </a:rPr>
                        <a:t>+ 1 717 450 €</a:t>
                      </a:r>
                    </a:p>
                  </a:txBody>
                  <a:tcPr anchor="ctr"/>
                </a:tc>
                <a:tc>
                  <a:txBody>
                    <a:bodyPr/>
                    <a:lstStyle/>
                    <a:p>
                      <a:pPr lvl="0" algn="r"/>
                      <a:r>
                        <a:rPr lang="fr-FR">
                          <a:solidFill>
                            <a:srgbClr val="000000"/>
                          </a:solidFill>
                        </a:rPr>
                        <a:t>+ 3,64 %</a:t>
                      </a:r>
                    </a:p>
                  </a:txBody>
                  <a:tcPr anchor="ctr"/>
                </a:tc>
                <a:extLst>
                  <a:ext uri="{0D108BD9-81ED-4DB2-BD59-A6C34878D82A}">
                    <a16:rowId xmlns:a16="http://schemas.microsoft.com/office/drawing/2014/main" val="2899697987"/>
                  </a:ext>
                </a:extLst>
              </a:tr>
              <a:tr h="648071">
                <a:tc>
                  <a:txBody>
                    <a:bodyPr/>
                    <a:lstStyle/>
                    <a:p>
                      <a:pPr lvl="0"/>
                      <a:r>
                        <a:rPr lang="fr-FR">
                          <a:solidFill>
                            <a:srgbClr val="2E75B6"/>
                          </a:solidFill>
                        </a:rPr>
                        <a:t>Dotations et participations</a:t>
                      </a:r>
                    </a:p>
                  </a:txBody>
                  <a:tcPr anchor="ctr">
                    <a:solidFill>
                      <a:srgbClr val="FFFF00"/>
                    </a:solidFill>
                  </a:tcPr>
                </a:tc>
                <a:tc>
                  <a:txBody>
                    <a:bodyPr/>
                    <a:lstStyle/>
                    <a:p>
                      <a:pPr lvl="0" algn="r"/>
                      <a:r>
                        <a:rPr lang="fr-FR"/>
                        <a:t>12 008 485 €</a:t>
                      </a:r>
                    </a:p>
                  </a:txBody>
                  <a:tcPr anchor="ctr"/>
                </a:tc>
                <a:tc>
                  <a:txBody>
                    <a:bodyPr/>
                    <a:lstStyle/>
                    <a:p>
                      <a:pPr lvl="0" algn="r"/>
                      <a:r>
                        <a:rPr lang="fr-FR"/>
                        <a:t>11 822 964 €</a:t>
                      </a:r>
                    </a:p>
                  </a:txBody>
                  <a:tcPr anchor="ctr"/>
                </a:tc>
                <a:tc>
                  <a:txBody>
                    <a:bodyPr/>
                    <a:lstStyle/>
                    <a:p>
                      <a:pPr lvl="0" algn="r"/>
                      <a:r>
                        <a:rPr lang="fr-FR">
                          <a:solidFill>
                            <a:srgbClr val="000000"/>
                          </a:solidFill>
                        </a:rPr>
                        <a:t>+ 185 520 €</a:t>
                      </a:r>
                    </a:p>
                  </a:txBody>
                  <a:tcPr anchor="ctr"/>
                </a:tc>
                <a:tc>
                  <a:txBody>
                    <a:bodyPr/>
                    <a:lstStyle/>
                    <a:p>
                      <a:pPr lvl="0" algn="r"/>
                      <a:r>
                        <a:rPr lang="fr-FR">
                          <a:solidFill>
                            <a:srgbClr val="000000"/>
                          </a:solidFill>
                        </a:rPr>
                        <a:t>+ 1,57 </a:t>
                      </a:r>
                      <a:r>
                        <a:rPr lang="fr-FR" baseline="0">
                          <a:solidFill>
                            <a:srgbClr val="000000"/>
                          </a:solidFill>
                        </a:rPr>
                        <a:t>%</a:t>
                      </a:r>
                      <a:endParaRPr lang="fr-FR">
                        <a:solidFill>
                          <a:srgbClr val="000000"/>
                        </a:solidFill>
                      </a:endParaRPr>
                    </a:p>
                  </a:txBody>
                  <a:tcPr anchor="ctr"/>
                </a:tc>
                <a:extLst>
                  <a:ext uri="{0D108BD9-81ED-4DB2-BD59-A6C34878D82A}">
                    <a16:rowId xmlns:a16="http://schemas.microsoft.com/office/drawing/2014/main" val="3196781272"/>
                  </a:ext>
                </a:extLst>
              </a:tr>
              <a:tr h="720080">
                <a:tc>
                  <a:txBody>
                    <a:bodyPr/>
                    <a:lstStyle/>
                    <a:p>
                      <a:pPr lvl="0"/>
                      <a:r>
                        <a:rPr lang="fr-FR">
                          <a:solidFill>
                            <a:srgbClr val="2E75B6"/>
                          </a:solidFill>
                        </a:rPr>
                        <a:t>Autres produits de gestion courante</a:t>
                      </a:r>
                    </a:p>
                  </a:txBody>
                  <a:tcPr anchor="ctr">
                    <a:solidFill>
                      <a:srgbClr val="FFFF00"/>
                    </a:solidFill>
                  </a:tcPr>
                </a:tc>
                <a:tc>
                  <a:txBody>
                    <a:bodyPr/>
                    <a:lstStyle/>
                    <a:p>
                      <a:pPr lvl="0" algn="r"/>
                      <a:r>
                        <a:rPr lang="fr-FR"/>
                        <a:t>1 158 675 €</a:t>
                      </a:r>
                    </a:p>
                  </a:txBody>
                  <a:tcPr anchor="ctr"/>
                </a:tc>
                <a:tc>
                  <a:txBody>
                    <a:bodyPr/>
                    <a:lstStyle/>
                    <a:p>
                      <a:pPr lvl="0" algn="r"/>
                      <a:r>
                        <a:rPr lang="fr-FR"/>
                        <a:t>950 740 €</a:t>
                      </a:r>
                    </a:p>
                  </a:txBody>
                  <a:tcPr anchor="ctr"/>
                </a:tc>
                <a:tc>
                  <a:txBody>
                    <a:bodyPr/>
                    <a:lstStyle/>
                    <a:p>
                      <a:pPr lvl="0" algn="r"/>
                      <a:r>
                        <a:rPr lang="fr-FR">
                          <a:solidFill>
                            <a:srgbClr val="000000"/>
                          </a:solidFill>
                        </a:rPr>
                        <a:t>+ 207 935</a:t>
                      </a:r>
                      <a:r>
                        <a:rPr lang="fr-FR" baseline="0">
                          <a:solidFill>
                            <a:srgbClr val="000000"/>
                          </a:solidFill>
                        </a:rPr>
                        <a:t> €</a:t>
                      </a:r>
                      <a:endParaRPr lang="fr-FR">
                        <a:solidFill>
                          <a:srgbClr val="000000"/>
                        </a:solidFill>
                      </a:endParaRPr>
                    </a:p>
                  </a:txBody>
                  <a:tcPr anchor="ctr"/>
                </a:tc>
                <a:tc>
                  <a:txBody>
                    <a:bodyPr/>
                    <a:lstStyle/>
                    <a:p>
                      <a:pPr lvl="0" algn="r"/>
                      <a:r>
                        <a:rPr lang="fr-FR">
                          <a:solidFill>
                            <a:srgbClr val="000000"/>
                          </a:solidFill>
                        </a:rPr>
                        <a:t>+ 21,87 %</a:t>
                      </a:r>
                    </a:p>
                  </a:txBody>
                  <a:tcPr anchor="ctr"/>
                </a:tc>
                <a:extLst>
                  <a:ext uri="{0D108BD9-81ED-4DB2-BD59-A6C34878D82A}">
                    <a16:rowId xmlns:a16="http://schemas.microsoft.com/office/drawing/2014/main" val="9828458"/>
                  </a:ext>
                </a:extLst>
              </a:tr>
              <a:tr h="576062">
                <a:tc>
                  <a:txBody>
                    <a:bodyPr/>
                    <a:lstStyle/>
                    <a:p>
                      <a:pPr lvl="0"/>
                      <a:r>
                        <a:rPr lang="fr-FR"/>
                        <a:t>Produits financiers</a:t>
                      </a:r>
                    </a:p>
                  </a:txBody>
                  <a:tcPr anchor="ctr"/>
                </a:tc>
                <a:tc>
                  <a:txBody>
                    <a:bodyPr/>
                    <a:lstStyle/>
                    <a:p>
                      <a:pPr lvl="0" algn="r"/>
                      <a:r>
                        <a:rPr lang="fr-FR"/>
                        <a:t>11 100 €</a:t>
                      </a:r>
                    </a:p>
                  </a:txBody>
                  <a:tcPr anchor="ctr"/>
                </a:tc>
                <a:tc>
                  <a:txBody>
                    <a:bodyPr/>
                    <a:lstStyle/>
                    <a:p>
                      <a:pPr lvl="0" algn="r"/>
                      <a:r>
                        <a:rPr lang="fr-FR"/>
                        <a:t>11 100 €</a:t>
                      </a:r>
                    </a:p>
                  </a:txBody>
                  <a:tcPr anchor="ctr"/>
                </a:tc>
                <a:tc>
                  <a:txBody>
                    <a:bodyPr/>
                    <a:lstStyle/>
                    <a:p>
                      <a:pPr lvl="0" algn="r"/>
                      <a:r>
                        <a:rPr lang="fr-FR">
                          <a:solidFill>
                            <a:srgbClr val="000000"/>
                          </a:solidFill>
                        </a:rPr>
                        <a:t>0 €</a:t>
                      </a:r>
                    </a:p>
                  </a:txBody>
                  <a:tcPr anchor="ctr"/>
                </a:tc>
                <a:tc>
                  <a:txBody>
                    <a:bodyPr/>
                    <a:lstStyle/>
                    <a:p>
                      <a:pPr lvl="0" algn="r"/>
                      <a:r>
                        <a:rPr lang="fr-FR">
                          <a:solidFill>
                            <a:srgbClr val="000000"/>
                          </a:solidFill>
                        </a:rPr>
                        <a:t>0 %</a:t>
                      </a:r>
                    </a:p>
                  </a:txBody>
                  <a:tcPr anchor="ctr"/>
                </a:tc>
                <a:extLst>
                  <a:ext uri="{0D108BD9-81ED-4DB2-BD59-A6C34878D82A}">
                    <a16:rowId xmlns:a16="http://schemas.microsoft.com/office/drawing/2014/main" val="2929683933"/>
                  </a:ext>
                </a:extLst>
              </a:tr>
              <a:tr h="576062">
                <a:tc>
                  <a:txBody>
                    <a:bodyPr/>
                    <a:lstStyle/>
                    <a:p>
                      <a:pPr lvl="0"/>
                      <a:r>
                        <a:rPr lang="fr-FR" b="0"/>
                        <a:t>Reprise sur provisions</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t>176 346 €</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t>103 905 €</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solidFill>
                            <a:srgbClr val="000000"/>
                          </a:solidFill>
                        </a:rPr>
                        <a:t>+ 72 441 €</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solidFill>
                            <a:srgbClr val="000000"/>
                          </a:solidFill>
                        </a:rPr>
                        <a:t>+ 69,72 %</a:t>
                      </a:r>
                    </a:p>
                  </a:txBody>
                  <a:tcPr anchor="ctr">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70640"/>
                  </a:ext>
                </a:extLst>
              </a:tr>
              <a:tr h="357256">
                <a:tc>
                  <a:txBody>
                    <a:bodyPr/>
                    <a:lstStyle/>
                    <a:p>
                      <a:pPr lvl="0"/>
                      <a:r>
                        <a:rPr lang="fr-FR" b="1"/>
                        <a:t>TOTAL</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r"/>
                      <a:r>
                        <a:rPr lang="fr-FR" b="1"/>
                        <a:t>65 072 798 €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a:txBody>
                    <a:bodyPr/>
                    <a:lstStyle/>
                    <a:p>
                      <a:pPr lvl="0" algn="r"/>
                      <a:r>
                        <a:rPr lang="fr-FR" b="1"/>
                        <a:t>62 942 711 €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r"/>
                      <a:r>
                        <a:rPr lang="fr-FR" b="1"/>
                        <a:t>+ 2 130 087 €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r"/>
                      <a:r>
                        <a:rPr lang="fr-FR" b="1"/>
                        <a:t>+ 3,38 %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42515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192">
    <p:spTree>
      <p:nvGrpSpPr>
        <p:cNvPr id="1" name=""/>
        <p:cNvGrpSpPr/>
        <p:nvPr/>
      </p:nvGrpSpPr>
      <p:grpSpPr>
        <a:xfrm>
          <a:off x="0" y="0"/>
          <a:ext cx="0" cy="0"/>
          <a:chOff x="0" y="0"/>
          <a:chExt cx="0" cy="0"/>
        </a:xfrm>
      </p:grpSpPr>
      <p:sp>
        <p:nvSpPr>
          <p:cNvPr id="2" name="Titre 1"/>
          <p:cNvSpPr txBox="1">
            <a:spLocks noGrp="1"/>
          </p:cNvSpPr>
          <p:nvPr>
            <p:ph type="title"/>
          </p:nvPr>
        </p:nvSpPr>
        <p:spPr>
          <a:xfrm>
            <a:off x="479374" y="116631"/>
            <a:ext cx="10729194" cy="792089"/>
          </a:xfrm>
          <a:solidFill>
            <a:srgbClr val="FFFFFF"/>
          </a:solidFill>
          <a:ln w="19046" cap="rnd">
            <a:solidFill>
              <a:srgbClr val="2E83C3"/>
            </a:solidFill>
            <a:prstDash val="solid"/>
          </a:ln>
        </p:spPr>
        <p:txBody>
          <a:bodyPr anchorCtr="1">
            <a:noAutofit/>
          </a:bodyPr>
          <a:lstStyle/>
          <a:p>
            <a:pPr lvl="0" algn="ctr"/>
            <a:r>
              <a:rPr lang="fr-FR" sz="3200" b="1">
                <a:solidFill>
                  <a:srgbClr val="006EC0"/>
                </a:solidFill>
              </a:rPr>
              <a:t>Les Dépenses Réelles de Fonctionnement</a:t>
            </a:r>
            <a:br>
              <a:rPr lang="fr-FR" sz="3200" b="1">
                <a:solidFill>
                  <a:srgbClr val="006EC0"/>
                </a:solidFill>
              </a:rPr>
            </a:br>
            <a:r>
              <a:rPr lang="fr-FR" sz="2800">
                <a:solidFill>
                  <a:srgbClr val="000000"/>
                </a:solidFill>
              </a:rPr>
              <a:t/>
            </a:r>
            <a:br>
              <a:rPr lang="fr-FR" sz="2800">
                <a:solidFill>
                  <a:srgbClr val="000000"/>
                </a:solidFill>
              </a:rPr>
            </a:br>
            <a:r>
              <a:rPr lang="fr-FR" sz="2800">
                <a:solidFill>
                  <a:srgbClr val="000000"/>
                </a:solidFill>
              </a:rPr>
              <a:t/>
            </a:r>
            <a:br>
              <a:rPr lang="fr-FR" sz="2800">
                <a:solidFill>
                  <a:srgbClr val="000000"/>
                </a:solidFill>
              </a:rPr>
            </a:br>
            <a:r>
              <a:rPr lang="fr-FR" sz="2800" b="1">
                <a:solidFill>
                  <a:srgbClr val="000000"/>
                </a:solidFill>
              </a:rPr>
              <a:t>Comparatif dépenses réelles fonctionnement </a:t>
            </a:r>
            <a:br>
              <a:rPr lang="fr-FR" sz="2800" b="1">
                <a:solidFill>
                  <a:srgbClr val="000000"/>
                </a:solidFill>
              </a:rPr>
            </a:br>
            <a:r>
              <a:rPr lang="fr-FR" sz="2800" b="1">
                <a:solidFill>
                  <a:srgbClr val="000000"/>
                </a:solidFill>
              </a:rPr>
              <a:t> Budget 2021 /  Budget 2020</a:t>
            </a:r>
          </a:p>
        </p:txBody>
      </p:sp>
      <p:graphicFrame>
        <p:nvGraphicFramePr>
          <p:cNvPr id="3" name="Espace réservé du contenu 3"/>
          <p:cNvGraphicFramePr>
            <a:graphicFrameLocks noGrp="1"/>
          </p:cNvGraphicFramePr>
          <p:nvPr>
            <p:ph idx="1"/>
          </p:nvPr>
        </p:nvGraphicFramePr>
        <p:xfrm>
          <a:off x="479374" y="1124739"/>
          <a:ext cx="10729173" cy="5031387"/>
        </p:xfrm>
        <a:graphic>
          <a:graphicData uri="http://schemas.openxmlformats.org/drawingml/2006/table">
            <a:tbl>
              <a:tblPr firstRow="1" bandRow="1">
                <a:effectLst/>
                <a:tableStyleId>{5C22544A-7EE6-4342-B048-85BDC9FD1C3A}</a:tableStyleId>
              </a:tblPr>
              <a:tblGrid>
                <a:gridCol w="4392484">
                  <a:extLst>
                    <a:ext uri="{9D8B030D-6E8A-4147-A177-3AD203B41FA5}">
                      <a16:colId xmlns:a16="http://schemas.microsoft.com/office/drawing/2014/main" val="537869622"/>
                    </a:ext>
                  </a:extLst>
                </a:gridCol>
                <a:gridCol w="1872206">
                  <a:extLst>
                    <a:ext uri="{9D8B030D-6E8A-4147-A177-3AD203B41FA5}">
                      <a16:colId xmlns:a16="http://schemas.microsoft.com/office/drawing/2014/main" val="2552975556"/>
                    </a:ext>
                  </a:extLst>
                </a:gridCol>
                <a:gridCol w="1656179">
                  <a:extLst>
                    <a:ext uri="{9D8B030D-6E8A-4147-A177-3AD203B41FA5}">
                      <a16:colId xmlns:a16="http://schemas.microsoft.com/office/drawing/2014/main" val="2820165158"/>
                    </a:ext>
                  </a:extLst>
                </a:gridCol>
                <a:gridCol w="1656179">
                  <a:extLst>
                    <a:ext uri="{9D8B030D-6E8A-4147-A177-3AD203B41FA5}">
                      <a16:colId xmlns:a16="http://schemas.microsoft.com/office/drawing/2014/main" val="315706478"/>
                    </a:ext>
                  </a:extLst>
                </a:gridCol>
                <a:gridCol w="1152125">
                  <a:extLst>
                    <a:ext uri="{9D8B030D-6E8A-4147-A177-3AD203B41FA5}">
                      <a16:colId xmlns:a16="http://schemas.microsoft.com/office/drawing/2014/main" val="387892274"/>
                    </a:ext>
                  </a:extLst>
                </a:gridCol>
              </a:tblGrid>
              <a:tr h="633587">
                <a:tc>
                  <a:txBody>
                    <a:bodyPr/>
                    <a:lstStyle/>
                    <a:p>
                      <a:pPr lvl="0" algn="ctr"/>
                      <a:r>
                        <a:rPr lang="fr-FR"/>
                        <a:t>Chapitres</a:t>
                      </a:r>
                    </a:p>
                  </a:txBody>
                  <a:tcPr/>
                </a:tc>
                <a:tc>
                  <a:txBody>
                    <a:bodyPr/>
                    <a:lstStyle/>
                    <a:p>
                      <a:pPr lvl="0" algn="ctr"/>
                      <a:r>
                        <a:rPr lang="fr-FR">
                          <a:solidFill>
                            <a:srgbClr val="FFFFFF"/>
                          </a:solidFill>
                        </a:rPr>
                        <a:t>Budget 2024</a:t>
                      </a:r>
                    </a:p>
                    <a:p>
                      <a:pPr lvl="0" algn="ctr"/>
                      <a:r>
                        <a:rPr lang="fr-FR">
                          <a:solidFill>
                            <a:srgbClr val="FFFFFF"/>
                          </a:solidFill>
                        </a:rPr>
                        <a:t>(y/c RAR)</a:t>
                      </a:r>
                    </a:p>
                  </a:txBody>
                  <a:tcPr/>
                </a:tc>
                <a:tc>
                  <a:txBody>
                    <a:bodyPr/>
                    <a:lstStyle/>
                    <a:p>
                      <a:pPr lvl="0" algn="ctr"/>
                      <a:r>
                        <a:rPr lang="fr-FR"/>
                        <a:t>Budget 2023</a:t>
                      </a:r>
                      <a:r>
                        <a:rPr lang="fr-FR" baseline="0"/>
                        <a:t> </a:t>
                      </a:r>
                      <a:r>
                        <a:rPr lang="fr-FR"/>
                        <a:t>(y/c DM et VC)</a:t>
                      </a:r>
                    </a:p>
                  </a:txBody>
                  <a:tcPr/>
                </a:tc>
                <a:tc>
                  <a:txBody>
                    <a:bodyPr/>
                    <a:lstStyle/>
                    <a:p>
                      <a:pPr lvl="0" algn="ctr"/>
                      <a:r>
                        <a:rPr lang="fr-FR"/>
                        <a:t>Ecarts</a:t>
                      </a:r>
                      <a:r>
                        <a:rPr lang="fr-FR" baseline="0"/>
                        <a:t> en €</a:t>
                      </a:r>
                      <a:endParaRPr lang="fr-FR"/>
                    </a:p>
                  </a:txBody>
                  <a:tcPr/>
                </a:tc>
                <a:tc>
                  <a:txBody>
                    <a:bodyPr/>
                    <a:lstStyle/>
                    <a:p>
                      <a:pPr lvl="0" algn="ctr"/>
                      <a:r>
                        <a:rPr lang="fr-FR"/>
                        <a:t>Ecarts en %</a:t>
                      </a:r>
                    </a:p>
                  </a:txBody>
                  <a:tcPr/>
                </a:tc>
                <a:extLst>
                  <a:ext uri="{0D108BD9-81ED-4DB2-BD59-A6C34878D82A}">
                    <a16:rowId xmlns:a16="http://schemas.microsoft.com/office/drawing/2014/main" val="2231500673"/>
                  </a:ext>
                </a:extLst>
              </a:tr>
              <a:tr h="525761">
                <a:tc>
                  <a:txBody>
                    <a:bodyPr/>
                    <a:lstStyle/>
                    <a:p>
                      <a:pPr lvl="0"/>
                      <a:r>
                        <a:rPr lang="fr-FR"/>
                        <a:t>Charges</a:t>
                      </a:r>
                      <a:r>
                        <a:rPr lang="fr-FR" baseline="0"/>
                        <a:t> à caractère général</a:t>
                      </a:r>
                      <a:endParaRPr lang="fr-FR"/>
                    </a:p>
                  </a:txBody>
                  <a:tcPr anchor="ctr"/>
                </a:tc>
                <a:tc>
                  <a:txBody>
                    <a:bodyPr/>
                    <a:lstStyle/>
                    <a:p>
                      <a:pPr lvl="0" algn="r"/>
                      <a:r>
                        <a:rPr lang="fr-FR" b="0"/>
                        <a:t>27 203 877 €</a:t>
                      </a:r>
                    </a:p>
                  </a:txBody>
                  <a:tcPr anchor="ctr"/>
                </a:tc>
                <a:tc>
                  <a:txBody>
                    <a:bodyPr/>
                    <a:lstStyle/>
                    <a:p>
                      <a:pPr lvl="0" algn="r"/>
                      <a:r>
                        <a:rPr lang="fr-FR" b="0"/>
                        <a:t>26 743 435 €</a:t>
                      </a:r>
                    </a:p>
                  </a:txBody>
                  <a:tcPr anchor="ctr"/>
                </a:tc>
                <a:tc>
                  <a:txBody>
                    <a:bodyPr/>
                    <a:lstStyle/>
                    <a:p>
                      <a:pPr lvl="0" algn="r"/>
                      <a:r>
                        <a:rPr lang="fr-FR">
                          <a:solidFill>
                            <a:srgbClr val="FF0000"/>
                          </a:solidFill>
                        </a:rPr>
                        <a:t>+ 460 442 €</a:t>
                      </a:r>
                    </a:p>
                  </a:txBody>
                  <a:tcPr anchor="ctr"/>
                </a:tc>
                <a:tc>
                  <a:txBody>
                    <a:bodyPr/>
                    <a:lstStyle/>
                    <a:p>
                      <a:pPr lvl="0" algn="r"/>
                      <a:r>
                        <a:rPr lang="fr-FR">
                          <a:solidFill>
                            <a:srgbClr val="FF0000"/>
                          </a:solidFill>
                        </a:rPr>
                        <a:t>+ 1,72 %</a:t>
                      </a:r>
                    </a:p>
                  </a:txBody>
                  <a:tcPr anchor="ctr"/>
                </a:tc>
                <a:extLst>
                  <a:ext uri="{0D108BD9-81ED-4DB2-BD59-A6C34878D82A}">
                    <a16:rowId xmlns:a16="http://schemas.microsoft.com/office/drawing/2014/main" val="2628619868"/>
                  </a:ext>
                </a:extLst>
              </a:tr>
              <a:tr h="432044">
                <a:tc>
                  <a:txBody>
                    <a:bodyPr/>
                    <a:lstStyle/>
                    <a:p>
                      <a:pPr lvl="0"/>
                      <a:r>
                        <a:rPr lang="fr-FR"/>
                        <a:t>Charges de Personnel</a:t>
                      </a:r>
                    </a:p>
                  </a:txBody>
                  <a:tcPr anchor="ctr"/>
                </a:tc>
                <a:tc>
                  <a:txBody>
                    <a:bodyPr/>
                    <a:lstStyle/>
                    <a:p>
                      <a:pPr lvl="0" algn="r"/>
                      <a:r>
                        <a:rPr lang="fr-FR" b="0"/>
                        <a:t>13 165 797 €</a:t>
                      </a:r>
                    </a:p>
                  </a:txBody>
                  <a:tcPr anchor="ctr"/>
                </a:tc>
                <a:tc>
                  <a:txBody>
                    <a:bodyPr/>
                    <a:lstStyle/>
                    <a:p>
                      <a:pPr lvl="0" algn="r"/>
                      <a:r>
                        <a:rPr lang="fr-FR" b="0"/>
                        <a:t>13 417 283 </a:t>
                      </a:r>
                      <a:r>
                        <a:rPr lang="fr-FR" b="0" baseline="0"/>
                        <a:t>€</a:t>
                      </a:r>
                      <a:endParaRPr lang="fr-FR" b="0"/>
                    </a:p>
                  </a:txBody>
                  <a:tcPr anchor="ctr"/>
                </a:tc>
                <a:tc>
                  <a:txBody>
                    <a:bodyPr/>
                    <a:lstStyle/>
                    <a:p>
                      <a:pPr marL="0" lvl="0" algn="r" defTabSz="457200" rtl="0" hangingPunct="1"/>
                      <a:r>
                        <a:rPr lang="fr-FR" sz="1800" kern="1200">
                          <a:solidFill>
                            <a:srgbClr val="2108B8"/>
                          </a:solidFill>
                          <a:latin typeface="Trebuchet MS"/>
                        </a:rPr>
                        <a:t>- 251 486 €</a:t>
                      </a:r>
                    </a:p>
                  </a:txBody>
                  <a:tcPr anchor="ctr"/>
                </a:tc>
                <a:tc>
                  <a:txBody>
                    <a:bodyPr/>
                    <a:lstStyle/>
                    <a:p>
                      <a:pPr marL="0" lvl="0" algn="r" defTabSz="457200" rtl="0" hangingPunct="1"/>
                      <a:r>
                        <a:rPr lang="fr-FR" sz="1800" kern="1200">
                          <a:solidFill>
                            <a:srgbClr val="2108B8"/>
                          </a:solidFill>
                          <a:latin typeface="Trebuchet MS"/>
                        </a:rPr>
                        <a:t>- 1,87 %</a:t>
                      </a:r>
                    </a:p>
                  </a:txBody>
                  <a:tcPr anchor="ctr"/>
                </a:tc>
                <a:extLst>
                  <a:ext uri="{0D108BD9-81ED-4DB2-BD59-A6C34878D82A}">
                    <a16:rowId xmlns:a16="http://schemas.microsoft.com/office/drawing/2014/main" val="3350888886"/>
                  </a:ext>
                </a:extLst>
              </a:tr>
              <a:tr h="570155">
                <a:tc>
                  <a:txBody>
                    <a:bodyPr/>
                    <a:lstStyle/>
                    <a:p>
                      <a:pPr marL="0" lvl="0" algn="just" defTabSz="457200" rtl="0" hangingPunct="1"/>
                      <a:r>
                        <a:rPr lang="fr-FR" sz="1800" kern="1200">
                          <a:solidFill>
                            <a:srgbClr val="FFFFFF"/>
                          </a:solidFill>
                          <a:latin typeface="Trebuchet MS"/>
                        </a:rPr>
                        <a:t>Charges de personnel corrigées </a:t>
                      </a:r>
                      <a:r>
                        <a:rPr lang="fr-FR" sz="1600" kern="1200">
                          <a:solidFill>
                            <a:srgbClr val="FFFFFF"/>
                          </a:solidFill>
                          <a:latin typeface="Trebuchet MS"/>
                        </a:rPr>
                        <a:t>(</a:t>
                      </a:r>
                      <a:r>
                        <a:rPr lang="fr-FR" sz="1600" i="1" kern="1200" baseline="0">
                          <a:solidFill>
                            <a:srgbClr val="FFFFFF"/>
                          </a:solidFill>
                          <a:latin typeface="Trebuchet MS"/>
                        </a:rPr>
                        <a:t>retraitmt remboursmts et refactur° postes mutualisés)</a:t>
                      </a:r>
                    </a:p>
                  </a:txBody>
                  <a:tcPr>
                    <a:solidFill>
                      <a:srgbClr val="B0B0B0"/>
                    </a:solidFill>
                  </a:tcPr>
                </a:tc>
                <a:tc>
                  <a:txBody>
                    <a:bodyPr/>
                    <a:lstStyle/>
                    <a:p>
                      <a:pPr marL="0" lvl="0" algn="r" defTabSz="457200" rtl="0" fontAlgn="ctr" hangingPunct="1"/>
                      <a:r>
                        <a:rPr lang="fr-FR" sz="1800" kern="1200">
                          <a:solidFill>
                            <a:srgbClr val="FFFFFF"/>
                          </a:solidFill>
                          <a:latin typeface="Trebuchet MS"/>
                        </a:rPr>
                        <a:t>11 117</a:t>
                      </a:r>
                      <a:r>
                        <a:rPr lang="fr-FR" sz="1800" kern="1200" baseline="0">
                          <a:solidFill>
                            <a:srgbClr val="FFFFFF"/>
                          </a:solidFill>
                          <a:latin typeface="Trebuchet MS"/>
                        </a:rPr>
                        <a:t> 000</a:t>
                      </a:r>
                      <a:r>
                        <a:rPr lang="fr-FR" sz="1800" kern="1200">
                          <a:solidFill>
                            <a:srgbClr val="FFFFFF"/>
                          </a:solidFill>
                          <a:latin typeface="Trebuchet MS"/>
                        </a:rPr>
                        <a:t> €</a:t>
                      </a:r>
                    </a:p>
                  </a:txBody>
                  <a:tcPr marL="7616" marR="7616" marT="7616" marB="0" anchor="ctr">
                    <a:solidFill>
                      <a:srgbClr val="B0B0B0"/>
                    </a:solidFill>
                  </a:tcPr>
                </a:tc>
                <a:tc>
                  <a:txBody>
                    <a:bodyPr/>
                    <a:lstStyle/>
                    <a:p>
                      <a:pPr marL="0" lvl="0" algn="r" defTabSz="457200" rtl="0" hangingPunct="1"/>
                      <a:r>
                        <a:rPr lang="fr-FR" sz="1800" kern="1200">
                          <a:solidFill>
                            <a:srgbClr val="FFFFFF"/>
                          </a:solidFill>
                          <a:latin typeface="Trebuchet MS"/>
                        </a:rPr>
                        <a:t>10 721 000 €</a:t>
                      </a:r>
                    </a:p>
                  </a:txBody>
                  <a:tcPr anchor="ctr">
                    <a:solidFill>
                      <a:srgbClr val="B0B0B0"/>
                    </a:solidFill>
                  </a:tcPr>
                </a:tc>
                <a:tc>
                  <a:txBody>
                    <a:bodyPr/>
                    <a:lstStyle/>
                    <a:p>
                      <a:pPr marL="0" lvl="0" algn="r" defTabSz="457200" rtl="0" hangingPunct="1"/>
                      <a:r>
                        <a:rPr lang="fr-FR" sz="1800" kern="1200">
                          <a:solidFill>
                            <a:srgbClr val="FFFFFF"/>
                          </a:solidFill>
                          <a:latin typeface="Trebuchet MS"/>
                        </a:rPr>
                        <a:t>+ 396 000 €</a:t>
                      </a:r>
                    </a:p>
                  </a:txBody>
                  <a:tcPr anchor="ctr">
                    <a:solidFill>
                      <a:srgbClr val="B0B0B0"/>
                    </a:solidFill>
                  </a:tcPr>
                </a:tc>
                <a:tc>
                  <a:txBody>
                    <a:bodyPr/>
                    <a:lstStyle/>
                    <a:p>
                      <a:pPr marL="0" lvl="0" algn="r" defTabSz="457200" rtl="0" hangingPunct="1"/>
                      <a:r>
                        <a:rPr lang="fr-FR" sz="1800" kern="1200">
                          <a:solidFill>
                            <a:srgbClr val="FFFFFF"/>
                          </a:solidFill>
                          <a:latin typeface="Trebuchet MS"/>
                        </a:rPr>
                        <a:t>+ 3,7 %</a:t>
                      </a:r>
                    </a:p>
                  </a:txBody>
                  <a:tcPr anchor="ctr">
                    <a:solidFill>
                      <a:srgbClr val="B0B0B0"/>
                    </a:solidFill>
                  </a:tcPr>
                </a:tc>
                <a:extLst>
                  <a:ext uri="{0D108BD9-81ED-4DB2-BD59-A6C34878D82A}">
                    <a16:rowId xmlns:a16="http://schemas.microsoft.com/office/drawing/2014/main" val="3514972087"/>
                  </a:ext>
                </a:extLst>
              </a:tr>
              <a:tr h="514715">
                <a:tc>
                  <a:txBody>
                    <a:bodyPr/>
                    <a:lstStyle/>
                    <a:p>
                      <a:pPr lvl="0"/>
                      <a:r>
                        <a:rPr lang="fr-FR"/>
                        <a:t>Atténuations produits</a:t>
                      </a:r>
                    </a:p>
                  </a:txBody>
                  <a:tcPr anchor="ctr"/>
                </a:tc>
                <a:tc>
                  <a:txBody>
                    <a:bodyPr/>
                    <a:lstStyle/>
                    <a:p>
                      <a:pPr lvl="0" algn="r"/>
                      <a:r>
                        <a:rPr lang="fr-FR" b="0"/>
                        <a:t>15 884 296 €</a:t>
                      </a:r>
                    </a:p>
                  </a:txBody>
                  <a:tcPr anchor="ctr"/>
                </a:tc>
                <a:tc>
                  <a:txBody>
                    <a:bodyPr/>
                    <a:lstStyle/>
                    <a:p>
                      <a:pPr lvl="0" algn="r"/>
                      <a:r>
                        <a:rPr lang="fr-FR" b="0"/>
                        <a:t>16 157 736 €</a:t>
                      </a:r>
                    </a:p>
                  </a:txBody>
                  <a:tcPr anchor="ctr"/>
                </a:tc>
                <a:tc>
                  <a:txBody>
                    <a:bodyPr/>
                    <a:lstStyle/>
                    <a:p>
                      <a:pPr marL="0" lvl="0" algn="r" defTabSz="457200" rtl="0" hangingPunct="1"/>
                      <a:r>
                        <a:rPr lang="fr-FR" sz="1800" kern="1200">
                          <a:solidFill>
                            <a:srgbClr val="2108B8"/>
                          </a:solidFill>
                          <a:latin typeface="Trebuchet MS"/>
                        </a:rPr>
                        <a:t>- 273 440 €</a:t>
                      </a:r>
                    </a:p>
                  </a:txBody>
                  <a:tcPr anchor="ctr"/>
                </a:tc>
                <a:tc>
                  <a:txBody>
                    <a:bodyPr/>
                    <a:lstStyle/>
                    <a:p>
                      <a:pPr marL="0" lvl="0" algn="r" defTabSz="457200" rtl="0" hangingPunct="1"/>
                      <a:r>
                        <a:rPr lang="fr-FR" sz="1800" kern="1200">
                          <a:solidFill>
                            <a:srgbClr val="2108B8"/>
                          </a:solidFill>
                          <a:latin typeface="Trebuchet MS"/>
                        </a:rPr>
                        <a:t>- 1,69 %</a:t>
                      </a:r>
                    </a:p>
                  </a:txBody>
                  <a:tcPr anchor="ctr"/>
                </a:tc>
                <a:extLst>
                  <a:ext uri="{0D108BD9-81ED-4DB2-BD59-A6C34878D82A}">
                    <a16:rowId xmlns:a16="http://schemas.microsoft.com/office/drawing/2014/main" val="704201360"/>
                  </a:ext>
                </a:extLst>
              </a:tr>
              <a:tr h="531869">
                <a:tc>
                  <a:txBody>
                    <a:bodyPr/>
                    <a:lstStyle/>
                    <a:p>
                      <a:pPr lvl="0"/>
                      <a:r>
                        <a:rPr lang="fr-FR"/>
                        <a:t>Autres charges de gestion courante</a:t>
                      </a:r>
                    </a:p>
                  </a:txBody>
                  <a:tcPr anchor="ctr">
                    <a:solidFill>
                      <a:srgbClr val="EAF6FC"/>
                    </a:solidFill>
                  </a:tcPr>
                </a:tc>
                <a:tc>
                  <a:txBody>
                    <a:bodyPr/>
                    <a:lstStyle/>
                    <a:p>
                      <a:pPr lvl="0" algn="r"/>
                      <a:r>
                        <a:rPr lang="fr-FR" b="0"/>
                        <a:t>4 344 955 €</a:t>
                      </a:r>
                    </a:p>
                  </a:txBody>
                  <a:tcPr anchor="ctr">
                    <a:solidFill>
                      <a:srgbClr val="EAF6FC"/>
                    </a:solidFill>
                  </a:tcPr>
                </a:tc>
                <a:tc>
                  <a:txBody>
                    <a:bodyPr/>
                    <a:lstStyle/>
                    <a:p>
                      <a:pPr lvl="0" algn="r"/>
                      <a:r>
                        <a:rPr lang="fr-FR" b="0"/>
                        <a:t>3 245 568 €</a:t>
                      </a:r>
                    </a:p>
                  </a:txBody>
                  <a:tcPr anchor="ctr">
                    <a:solidFill>
                      <a:srgbClr val="EAF6FC"/>
                    </a:solidFill>
                  </a:tcPr>
                </a:tc>
                <a:tc>
                  <a:txBody>
                    <a:bodyPr/>
                    <a:lstStyle/>
                    <a:p>
                      <a:pPr lvl="0" algn="r"/>
                      <a:r>
                        <a:rPr lang="fr-FR">
                          <a:solidFill>
                            <a:srgbClr val="FF0000"/>
                          </a:solidFill>
                        </a:rPr>
                        <a:t>+</a:t>
                      </a:r>
                      <a:r>
                        <a:rPr lang="fr-FR" baseline="0">
                          <a:solidFill>
                            <a:srgbClr val="FF0000"/>
                          </a:solidFill>
                        </a:rPr>
                        <a:t> </a:t>
                      </a:r>
                      <a:r>
                        <a:rPr lang="fr-FR">
                          <a:solidFill>
                            <a:srgbClr val="FF0000"/>
                          </a:solidFill>
                        </a:rPr>
                        <a:t>1 099 387</a:t>
                      </a:r>
                      <a:r>
                        <a:rPr lang="fr-FR" baseline="0">
                          <a:solidFill>
                            <a:srgbClr val="FF0000"/>
                          </a:solidFill>
                        </a:rPr>
                        <a:t> €</a:t>
                      </a:r>
                      <a:endParaRPr lang="fr-FR">
                        <a:solidFill>
                          <a:srgbClr val="FF0000"/>
                        </a:solidFill>
                      </a:endParaRPr>
                    </a:p>
                  </a:txBody>
                  <a:tcPr anchor="ctr"/>
                </a:tc>
                <a:tc>
                  <a:txBody>
                    <a:bodyPr/>
                    <a:lstStyle/>
                    <a:p>
                      <a:pPr lvl="0" algn="r"/>
                      <a:r>
                        <a:rPr lang="fr-FR">
                          <a:solidFill>
                            <a:srgbClr val="FF0000"/>
                          </a:solidFill>
                        </a:rPr>
                        <a:t>+ 33,87 % </a:t>
                      </a:r>
                    </a:p>
                  </a:txBody>
                  <a:tcPr anchor="ctr"/>
                </a:tc>
                <a:extLst>
                  <a:ext uri="{0D108BD9-81ED-4DB2-BD59-A6C34878D82A}">
                    <a16:rowId xmlns:a16="http://schemas.microsoft.com/office/drawing/2014/main" val="3248065330"/>
                  </a:ext>
                </a:extLst>
              </a:tr>
              <a:tr h="541745">
                <a:tc>
                  <a:txBody>
                    <a:bodyPr/>
                    <a:lstStyle/>
                    <a:p>
                      <a:pPr lvl="0"/>
                      <a:r>
                        <a:rPr lang="fr-FR"/>
                        <a:t>Charges</a:t>
                      </a:r>
                      <a:r>
                        <a:rPr lang="fr-FR" baseline="0"/>
                        <a:t> financières</a:t>
                      </a:r>
                      <a:endParaRPr lang="fr-FR"/>
                    </a:p>
                  </a:txBody>
                  <a:tcPr anchor="ctr"/>
                </a:tc>
                <a:tc>
                  <a:txBody>
                    <a:bodyPr/>
                    <a:lstStyle/>
                    <a:p>
                      <a:pPr lvl="0" algn="r"/>
                      <a:r>
                        <a:rPr lang="fr-FR" b="0"/>
                        <a:t>850 510 €</a:t>
                      </a:r>
                    </a:p>
                  </a:txBody>
                  <a:tcPr anchor="ctr"/>
                </a:tc>
                <a:tc>
                  <a:txBody>
                    <a:bodyPr/>
                    <a:lstStyle/>
                    <a:p>
                      <a:pPr lvl="0" algn="r"/>
                      <a:r>
                        <a:rPr lang="fr-FR" b="0"/>
                        <a:t>585 510 €</a:t>
                      </a:r>
                    </a:p>
                  </a:txBody>
                  <a:tcPr anchor="ctr"/>
                </a:tc>
                <a:tc>
                  <a:txBody>
                    <a:bodyPr/>
                    <a:lstStyle/>
                    <a:p>
                      <a:pPr lvl="0" algn="r"/>
                      <a:r>
                        <a:rPr lang="fr-FR">
                          <a:solidFill>
                            <a:srgbClr val="FF0000"/>
                          </a:solidFill>
                        </a:rPr>
                        <a:t>+ 265 000 €</a:t>
                      </a:r>
                    </a:p>
                  </a:txBody>
                  <a:tcPr anchor="ctr"/>
                </a:tc>
                <a:tc>
                  <a:txBody>
                    <a:bodyPr/>
                    <a:lstStyle/>
                    <a:p>
                      <a:pPr lvl="0" algn="r"/>
                      <a:r>
                        <a:rPr lang="fr-FR">
                          <a:solidFill>
                            <a:srgbClr val="FF0000"/>
                          </a:solidFill>
                        </a:rPr>
                        <a:t>+ 45,26</a:t>
                      </a:r>
                      <a:r>
                        <a:rPr lang="fr-FR" baseline="0">
                          <a:solidFill>
                            <a:srgbClr val="FF0000"/>
                          </a:solidFill>
                        </a:rPr>
                        <a:t> %</a:t>
                      </a:r>
                      <a:endParaRPr lang="fr-FR">
                        <a:solidFill>
                          <a:srgbClr val="FF0000"/>
                        </a:solidFill>
                      </a:endParaRPr>
                    </a:p>
                  </a:txBody>
                  <a:tcPr anchor="ctr"/>
                </a:tc>
                <a:extLst>
                  <a:ext uri="{0D108BD9-81ED-4DB2-BD59-A6C34878D82A}">
                    <a16:rowId xmlns:a16="http://schemas.microsoft.com/office/drawing/2014/main" val="749954246"/>
                  </a:ext>
                </a:extLst>
              </a:tr>
              <a:tr h="504053">
                <a:tc>
                  <a:txBody>
                    <a:bodyPr/>
                    <a:lstStyle/>
                    <a:p>
                      <a:pPr lvl="0"/>
                      <a:r>
                        <a:rPr lang="fr-FR"/>
                        <a:t>Charges exceptionnelles</a:t>
                      </a:r>
                    </a:p>
                  </a:txBody>
                  <a:tcPr anchor="ctr"/>
                </a:tc>
                <a:tc>
                  <a:txBody>
                    <a:bodyPr/>
                    <a:lstStyle/>
                    <a:p>
                      <a:pPr lvl="0" algn="r"/>
                      <a:r>
                        <a:rPr lang="fr-FR" b="0"/>
                        <a:t>5 520 €</a:t>
                      </a:r>
                    </a:p>
                  </a:txBody>
                  <a:tcPr anchor="ctr"/>
                </a:tc>
                <a:tc>
                  <a:txBody>
                    <a:bodyPr/>
                    <a:lstStyle/>
                    <a:p>
                      <a:pPr lvl="0" algn="r"/>
                      <a:r>
                        <a:rPr lang="fr-FR" b="0"/>
                        <a:t>40 518 €</a:t>
                      </a:r>
                    </a:p>
                  </a:txBody>
                  <a:tcPr anchor="ctr"/>
                </a:tc>
                <a:tc>
                  <a:txBody>
                    <a:bodyPr/>
                    <a:lstStyle/>
                    <a:p>
                      <a:pPr marL="0" lvl="0" indent="0" algn="r">
                        <a:buNone/>
                      </a:pPr>
                      <a:r>
                        <a:rPr lang="fr-FR" baseline="0">
                          <a:solidFill>
                            <a:srgbClr val="2108B8"/>
                          </a:solidFill>
                        </a:rPr>
                        <a:t>- 34 998 €</a:t>
                      </a:r>
                    </a:p>
                  </a:txBody>
                  <a:tcPr anchor="ctr"/>
                </a:tc>
                <a:tc>
                  <a:txBody>
                    <a:bodyPr/>
                    <a:lstStyle/>
                    <a:p>
                      <a:pPr lvl="0" algn="r"/>
                      <a:r>
                        <a:rPr lang="fr-FR">
                          <a:solidFill>
                            <a:srgbClr val="2108B8"/>
                          </a:solidFill>
                        </a:rPr>
                        <a:t>- 86,38 %</a:t>
                      </a:r>
                    </a:p>
                  </a:txBody>
                  <a:tcPr anchor="ctr"/>
                </a:tc>
                <a:extLst>
                  <a:ext uri="{0D108BD9-81ED-4DB2-BD59-A6C34878D82A}">
                    <a16:rowId xmlns:a16="http://schemas.microsoft.com/office/drawing/2014/main" val="2595712109"/>
                  </a:ext>
                </a:extLst>
              </a:tr>
              <a:tr h="362047">
                <a:tc>
                  <a:txBody>
                    <a:bodyPr/>
                    <a:lstStyle/>
                    <a:p>
                      <a:pPr lvl="0"/>
                      <a:r>
                        <a:rPr lang="fr-FR" b="0"/>
                        <a:t>Dotations aux provisions</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t>11 625 €</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t>61 930 </a:t>
                      </a:r>
                      <a:r>
                        <a:rPr lang="fr-FR" b="0" baseline="0"/>
                        <a:t>€</a:t>
                      </a:r>
                      <a:endParaRPr lang="fr-FR" b="0"/>
                    </a:p>
                  </a:txBody>
                  <a:tcPr anchor="ctr">
                    <a:lnB w="12701" cap="flat" cmpd="sng" algn="ctr">
                      <a:solidFill>
                        <a:srgbClr val="000000"/>
                      </a:solidFill>
                      <a:prstDash val="solid"/>
                      <a:round/>
                      <a:headEnd type="none" w="med" len="med"/>
                      <a:tailEnd type="none" w="med" len="med"/>
                    </a:lnB>
                  </a:tcPr>
                </a:tc>
                <a:tc>
                  <a:txBody>
                    <a:bodyPr/>
                    <a:lstStyle/>
                    <a:p>
                      <a:pPr lvl="0" algn="r"/>
                      <a:r>
                        <a:rPr lang="fr-FR" b="0">
                          <a:solidFill>
                            <a:srgbClr val="2108B8"/>
                          </a:solidFill>
                        </a:rPr>
                        <a:t>- </a:t>
                      </a:r>
                      <a:r>
                        <a:rPr lang="fr-FR" b="0" baseline="0">
                          <a:solidFill>
                            <a:srgbClr val="2108B8"/>
                          </a:solidFill>
                        </a:rPr>
                        <a:t> 50 305</a:t>
                      </a:r>
                      <a:r>
                        <a:rPr lang="fr-FR" b="0">
                          <a:solidFill>
                            <a:srgbClr val="2108B8"/>
                          </a:solidFill>
                        </a:rPr>
                        <a:t> €</a:t>
                      </a:r>
                    </a:p>
                  </a:txBody>
                  <a:tcPr anchor="ctr">
                    <a:lnB w="12701" cap="flat" cmpd="sng" algn="ctr">
                      <a:solidFill>
                        <a:srgbClr val="000000"/>
                      </a:solidFill>
                      <a:prstDash val="solid"/>
                      <a:round/>
                      <a:headEnd type="none" w="med" len="med"/>
                      <a:tailEnd type="none" w="med" len="med"/>
                    </a:lnB>
                  </a:tcPr>
                </a:tc>
                <a:tc>
                  <a:txBody>
                    <a:bodyPr/>
                    <a:lstStyle/>
                    <a:p>
                      <a:pPr lvl="0" algn="r"/>
                      <a:r>
                        <a:rPr lang="fr-FR" b="0">
                          <a:solidFill>
                            <a:srgbClr val="2108B8"/>
                          </a:solidFill>
                        </a:rPr>
                        <a:t>- 81,23 %</a:t>
                      </a:r>
                    </a:p>
                  </a:txBody>
                  <a:tcPr anchor="ctr">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247939"/>
                  </a:ext>
                </a:extLst>
              </a:tr>
              <a:tr h="362047">
                <a:tc>
                  <a:txBody>
                    <a:bodyPr/>
                    <a:lstStyle/>
                    <a:p>
                      <a:pPr lvl="0"/>
                      <a:r>
                        <a:rPr lang="fr-FR" b="1"/>
                        <a:t>TOTAL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r"/>
                      <a:r>
                        <a:rPr lang="fr-FR" b="1"/>
                        <a:t>61 466 580</a:t>
                      </a:r>
                      <a:r>
                        <a:rPr lang="fr-FR" b="1" baseline="0"/>
                        <a:t> €</a:t>
                      </a:r>
                      <a:endParaRPr lang="fr-FR" b="1"/>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00"/>
                    </a:solidFill>
                  </a:tcPr>
                </a:tc>
                <a:tc>
                  <a:txBody>
                    <a:bodyPr/>
                    <a:lstStyle/>
                    <a:p>
                      <a:pPr lvl="0" algn="r"/>
                      <a:r>
                        <a:rPr lang="fr-FR" b="1"/>
                        <a:t>60 251 980 €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r"/>
                      <a:r>
                        <a:rPr lang="fr-FR" b="1">
                          <a:solidFill>
                            <a:srgbClr val="2108B8"/>
                          </a:solidFill>
                        </a:rPr>
                        <a:t>+ 1 214 600 €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r"/>
                      <a:r>
                        <a:rPr lang="fr-FR" b="1">
                          <a:solidFill>
                            <a:srgbClr val="2108B8"/>
                          </a:solidFill>
                        </a:rPr>
                        <a:t>+ 2,02 %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7747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245">
    <p:spTree>
      <p:nvGrpSpPr>
        <p:cNvPr id="1" name=""/>
        <p:cNvGrpSpPr/>
        <p:nvPr/>
      </p:nvGrpSpPr>
      <p:grpSpPr>
        <a:xfrm>
          <a:off x="0" y="0"/>
          <a:ext cx="0" cy="0"/>
          <a:chOff x="0" y="0"/>
          <a:chExt cx="0" cy="0"/>
        </a:xfrm>
      </p:grpSpPr>
      <p:sp>
        <p:nvSpPr>
          <p:cNvPr id="2" name="Titre 1"/>
          <p:cNvSpPr txBox="1">
            <a:spLocks noGrp="1"/>
          </p:cNvSpPr>
          <p:nvPr>
            <p:ph type="title"/>
          </p:nvPr>
        </p:nvSpPr>
        <p:spPr>
          <a:xfrm>
            <a:off x="551383" y="188640"/>
            <a:ext cx="10729194" cy="808073"/>
          </a:xfrm>
          <a:solidFill>
            <a:srgbClr val="FFFFFF"/>
          </a:solidFill>
          <a:ln w="19046" cap="rnd">
            <a:solidFill>
              <a:srgbClr val="2E83C3"/>
            </a:solidFill>
            <a:prstDash val="solid"/>
          </a:ln>
        </p:spPr>
        <p:txBody>
          <a:bodyPr anchor="ctr" anchorCtr="1"/>
          <a:lstStyle/>
          <a:p>
            <a:pPr lvl="0" algn="ctr"/>
            <a:r>
              <a:rPr lang="fr-FR" sz="2400" b="1">
                <a:solidFill>
                  <a:srgbClr val="006EC0"/>
                </a:solidFill>
              </a:rPr>
              <a:t>Evol° charges financières et détail du chap. 65</a:t>
            </a:r>
            <a:endParaRPr lang="fr-FR" sz="2400" b="1" u="sng">
              <a:solidFill>
                <a:srgbClr val="006EC0"/>
              </a:solidFill>
            </a:endParaRPr>
          </a:p>
        </p:txBody>
      </p:sp>
      <p:graphicFrame>
        <p:nvGraphicFramePr>
          <p:cNvPr id="3" name="Objet 6"/>
          <p:cNvGraphicFramePr/>
          <p:nvPr/>
        </p:nvGraphicFramePr>
        <p:xfrm>
          <a:off x="551383" y="1556793"/>
          <a:ext cx="11273207" cy="1787286"/>
        </p:xfrm>
        <a:graphic>
          <a:graphicData uri="http://schemas.openxmlformats.org/presentationml/2006/ole">
            <mc:AlternateContent xmlns:mc="http://schemas.openxmlformats.org/markup-compatibility/2006">
              <mc:Choice xmlns:v="urn:schemas-microsoft-com:vml" Requires="v">
                <p:oleObj spid="_x0000_s8198" name="Feuille de calcul" r:id="rId4" imgW="5134201" imgH="821267" progId="">
                  <p:embed/>
                </p:oleObj>
              </mc:Choice>
              <mc:Fallback>
                <p:oleObj name="Feuille de calcul" r:id="rId4" imgW="5134201" imgH="821267" progId="">
                  <p:embed/>
                  <p:pic>
                    <p:nvPicPr>
                      <p:cNvPr id="0" name=""/>
                      <p:cNvPicPr/>
                      <p:nvPr/>
                    </p:nvPicPr>
                    <p:blipFill>
                      <a:blip r:embed="rId5"/>
                      <a:stretch>
                        <a:fillRect/>
                      </a:stretch>
                    </p:blipFill>
                    <p:spPr>
                      <a:xfrm>
                        <a:off x="551383" y="1556793"/>
                        <a:ext cx="11273207" cy="1787286"/>
                      </a:xfrm>
                      <a:prstGeom prst="rect">
                        <a:avLst/>
                      </a:prstGeom>
                      <a:noFill/>
                      <a:ln cap="flat">
                        <a:noFill/>
                      </a:ln>
                    </p:spPr>
                  </p:pic>
                </p:oleObj>
              </mc:Fallback>
            </mc:AlternateContent>
          </a:graphicData>
        </a:graphic>
      </p:graphicFrame>
      <p:graphicFrame>
        <p:nvGraphicFramePr>
          <p:cNvPr id="4" name="Tableau 8"/>
          <p:cNvGraphicFramePr>
            <a:graphicFrameLocks noGrp="1"/>
          </p:cNvGraphicFramePr>
          <p:nvPr>
            <p:extLst>
              <p:ext uri="{D42A27DB-BD31-4B8C-83A1-F6EECF244321}">
                <p14:modId xmlns:p14="http://schemas.microsoft.com/office/powerpoint/2010/main" val="1044019266"/>
              </p:ext>
            </p:extLst>
          </p:nvPr>
        </p:nvGraphicFramePr>
        <p:xfrm>
          <a:off x="551383" y="3501009"/>
          <a:ext cx="11273205" cy="2923501"/>
        </p:xfrm>
        <a:graphic>
          <a:graphicData uri="http://schemas.openxmlformats.org/drawingml/2006/table">
            <a:tbl>
              <a:tblPr firstRow="1" bandRow="1">
                <a:effectLst/>
                <a:tableStyleId>{5C22544A-7EE6-4342-B048-85BDC9FD1C3A}</a:tableStyleId>
              </a:tblPr>
              <a:tblGrid>
                <a:gridCol w="5274826">
                  <a:extLst>
                    <a:ext uri="{9D8B030D-6E8A-4147-A177-3AD203B41FA5}">
                      <a16:colId xmlns:a16="http://schemas.microsoft.com/office/drawing/2014/main" val="549196389"/>
                    </a:ext>
                  </a:extLst>
                </a:gridCol>
                <a:gridCol w="1709955">
                  <a:extLst>
                    <a:ext uri="{9D8B030D-6E8A-4147-A177-3AD203B41FA5}">
                      <a16:colId xmlns:a16="http://schemas.microsoft.com/office/drawing/2014/main" val="1311744192"/>
                    </a:ext>
                  </a:extLst>
                </a:gridCol>
                <a:gridCol w="1656179">
                  <a:extLst>
                    <a:ext uri="{9D8B030D-6E8A-4147-A177-3AD203B41FA5}">
                      <a16:colId xmlns:a16="http://schemas.microsoft.com/office/drawing/2014/main" val="3548873424"/>
                    </a:ext>
                  </a:extLst>
                </a:gridCol>
                <a:gridCol w="1368152">
                  <a:extLst>
                    <a:ext uri="{9D8B030D-6E8A-4147-A177-3AD203B41FA5}">
                      <a16:colId xmlns:a16="http://schemas.microsoft.com/office/drawing/2014/main" val="1222789361"/>
                    </a:ext>
                  </a:extLst>
                </a:gridCol>
                <a:gridCol w="1264093">
                  <a:extLst>
                    <a:ext uri="{9D8B030D-6E8A-4147-A177-3AD203B41FA5}">
                      <a16:colId xmlns:a16="http://schemas.microsoft.com/office/drawing/2014/main" val="2675352047"/>
                    </a:ext>
                  </a:extLst>
                </a:gridCol>
              </a:tblGrid>
              <a:tr h="417643">
                <a:tc>
                  <a:txBody>
                    <a:bodyPr/>
                    <a:lstStyle/>
                    <a:p>
                      <a:pPr lvl="0"/>
                      <a:r>
                        <a:rPr lang="fr-FR"/>
                        <a:t>(en</a:t>
                      </a:r>
                      <a:r>
                        <a:rPr lang="fr-FR" baseline="0"/>
                        <a:t> K€)</a:t>
                      </a:r>
                      <a:endParaRPr lang="fr-FR"/>
                    </a:p>
                  </a:txBody>
                  <a:tcPr/>
                </a:tc>
                <a:tc>
                  <a:txBody>
                    <a:bodyPr/>
                    <a:lstStyle/>
                    <a:p>
                      <a:pPr lvl="0" algn="ctr"/>
                      <a:r>
                        <a:rPr lang="fr-FR"/>
                        <a:t>Budget</a:t>
                      </a:r>
                      <a:r>
                        <a:rPr lang="fr-FR" baseline="0"/>
                        <a:t> 2023</a:t>
                      </a:r>
                      <a:endParaRPr lang="fr-FR"/>
                    </a:p>
                  </a:txBody>
                  <a:tcPr/>
                </a:tc>
                <a:tc>
                  <a:txBody>
                    <a:bodyPr/>
                    <a:lstStyle/>
                    <a:p>
                      <a:pPr lvl="0" algn="ctr"/>
                      <a:r>
                        <a:rPr lang="fr-FR"/>
                        <a:t>Budget</a:t>
                      </a:r>
                      <a:r>
                        <a:rPr lang="fr-FR" baseline="0"/>
                        <a:t> 2024</a:t>
                      </a:r>
                      <a:endParaRPr lang="fr-FR"/>
                    </a:p>
                  </a:txBody>
                  <a:tcPr/>
                </a:tc>
                <a:tc>
                  <a:txBody>
                    <a:bodyPr/>
                    <a:lstStyle/>
                    <a:p>
                      <a:pPr lvl="0"/>
                      <a:r>
                        <a:rPr lang="fr-FR"/>
                        <a:t>Var. brute</a:t>
                      </a:r>
                    </a:p>
                  </a:txBody>
                  <a:tcPr/>
                </a:tc>
                <a:tc>
                  <a:txBody>
                    <a:bodyPr/>
                    <a:lstStyle/>
                    <a:p>
                      <a:pPr lvl="0"/>
                      <a:r>
                        <a:rPr lang="fr-FR"/>
                        <a:t>Var. %age</a:t>
                      </a:r>
                    </a:p>
                  </a:txBody>
                  <a:tcPr/>
                </a:tc>
                <a:extLst>
                  <a:ext uri="{0D108BD9-81ED-4DB2-BD59-A6C34878D82A}">
                    <a16:rowId xmlns:a16="http://schemas.microsoft.com/office/drawing/2014/main" val="1379046832"/>
                  </a:ext>
                </a:extLst>
              </a:tr>
              <a:tr h="417643">
                <a:tc>
                  <a:txBody>
                    <a:bodyPr/>
                    <a:lstStyle/>
                    <a:p>
                      <a:pPr lvl="0"/>
                      <a:r>
                        <a:rPr lang="fr-FR"/>
                        <a:t>Subventions</a:t>
                      </a:r>
                      <a:r>
                        <a:rPr lang="fr-FR" baseline="0"/>
                        <a:t> aux associations</a:t>
                      </a:r>
                      <a:endParaRPr lang="fr-FR"/>
                    </a:p>
                  </a:txBody>
                  <a:tcPr/>
                </a:tc>
                <a:tc>
                  <a:txBody>
                    <a:bodyPr/>
                    <a:lstStyle/>
                    <a:p>
                      <a:pPr lvl="0" algn="r"/>
                      <a:r>
                        <a:rPr lang="fr-FR" dirty="0" smtClean="0"/>
                        <a:t>806</a:t>
                      </a:r>
                      <a:endParaRPr lang="fr-FR" dirty="0"/>
                    </a:p>
                  </a:txBody>
                  <a:tcPr/>
                </a:tc>
                <a:tc>
                  <a:txBody>
                    <a:bodyPr/>
                    <a:lstStyle/>
                    <a:p>
                      <a:pPr lvl="0" algn="r"/>
                      <a:r>
                        <a:rPr lang="fr-FR"/>
                        <a:t>753</a:t>
                      </a:r>
                    </a:p>
                  </a:txBody>
                  <a:tcPr/>
                </a:tc>
                <a:tc>
                  <a:txBody>
                    <a:bodyPr/>
                    <a:lstStyle/>
                    <a:p>
                      <a:pPr lvl="0" algn="r"/>
                      <a:r>
                        <a:rPr lang="fr-FR" dirty="0"/>
                        <a:t>- </a:t>
                      </a:r>
                      <a:r>
                        <a:rPr lang="fr-FR" dirty="0" smtClean="0"/>
                        <a:t>53</a:t>
                      </a:r>
                      <a:endParaRPr lang="fr-FR" dirty="0"/>
                    </a:p>
                  </a:txBody>
                  <a:tcPr/>
                </a:tc>
                <a:tc>
                  <a:txBody>
                    <a:bodyPr/>
                    <a:lstStyle/>
                    <a:p>
                      <a:pPr lvl="0" algn="r"/>
                      <a:r>
                        <a:rPr lang="fr-FR" dirty="0"/>
                        <a:t>- </a:t>
                      </a:r>
                      <a:r>
                        <a:rPr lang="fr-FR" dirty="0" smtClean="0"/>
                        <a:t>6,5 </a:t>
                      </a:r>
                      <a:r>
                        <a:rPr lang="fr-FR" dirty="0"/>
                        <a:t>%</a:t>
                      </a:r>
                    </a:p>
                  </a:txBody>
                  <a:tcPr/>
                </a:tc>
                <a:extLst>
                  <a:ext uri="{0D108BD9-81ED-4DB2-BD59-A6C34878D82A}">
                    <a16:rowId xmlns:a16="http://schemas.microsoft.com/office/drawing/2014/main" val="3300398786"/>
                  </a:ext>
                </a:extLst>
              </a:tr>
              <a:tr h="417643">
                <a:tc>
                  <a:txBody>
                    <a:bodyPr/>
                    <a:lstStyle/>
                    <a:p>
                      <a:pPr lvl="0"/>
                      <a:r>
                        <a:rPr lang="fr-FR"/>
                        <a:t>Subventions</a:t>
                      </a:r>
                      <a:r>
                        <a:rPr lang="fr-FR" baseline="0"/>
                        <a:t> EPIC (tourime)</a:t>
                      </a:r>
                      <a:endParaRPr lang="fr-FR"/>
                    </a:p>
                  </a:txBody>
                  <a:tcPr/>
                </a:tc>
                <a:tc>
                  <a:txBody>
                    <a:bodyPr/>
                    <a:lstStyle/>
                    <a:p>
                      <a:pPr lvl="0" algn="r"/>
                      <a:r>
                        <a:rPr lang="fr-FR"/>
                        <a:t>597</a:t>
                      </a:r>
                    </a:p>
                  </a:txBody>
                  <a:tcPr/>
                </a:tc>
                <a:tc>
                  <a:txBody>
                    <a:bodyPr/>
                    <a:lstStyle/>
                    <a:p>
                      <a:pPr lvl="0" algn="r"/>
                      <a:r>
                        <a:rPr lang="fr-FR"/>
                        <a:t>697</a:t>
                      </a:r>
                    </a:p>
                  </a:txBody>
                  <a:tcPr/>
                </a:tc>
                <a:tc>
                  <a:txBody>
                    <a:bodyPr/>
                    <a:lstStyle/>
                    <a:p>
                      <a:pPr lvl="0" algn="r"/>
                      <a:r>
                        <a:rPr lang="fr-FR"/>
                        <a:t>+ 100</a:t>
                      </a:r>
                    </a:p>
                  </a:txBody>
                  <a:tcPr/>
                </a:tc>
                <a:tc>
                  <a:txBody>
                    <a:bodyPr/>
                    <a:lstStyle/>
                    <a:p>
                      <a:pPr lvl="0" algn="r"/>
                      <a:r>
                        <a:rPr lang="fr-FR" dirty="0"/>
                        <a:t>+ </a:t>
                      </a:r>
                      <a:r>
                        <a:rPr lang="fr-FR" dirty="0" smtClean="0"/>
                        <a:t>16,7 </a:t>
                      </a:r>
                      <a:r>
                        <a:rPr lang="fr-FR" dirty="0"/>
                        <a:t>%</a:t>
                      </a:r>
                    </a:p>
                  </a:txBody>
                  <a:tcPr/>
                </a:tc>
                <a:extLst>
                  <a:ext uri="{0D108BD9-81ED-4DB2-BD59-A6C34878D82A}">
                    <a16:rowId xmlns:a16="http://schemas.microsoft.com/office/drawing/2014/main" val="1178482119"/>
                  </a:ext>
                </a:extLst>
              </a:tr>
              <a:tr h="417643">
                <a:tc>
                  <a:txBody>
                    <a:bodyPr/>
                    <a:lstStyle/>
                    <a:p>
                      <a:pPr lvl="0"/>
                      <a:r>
                        <a:rPr lang="fr-FR" baseline="0"/>
                        <a:t>Particip° pour charge de SP délégataire piscine</a:t>
                      </a:r>
                      <a:endParaRPr lang="fr-FR"/>
                    </a:p>
                  </a:txBody>
                  <a:tcPr/>
                </a:tc>
                <a:tc>
                  <a:txBody>
                    <a:bodyPr/>
                    <a:lstStyle/>
                    <a:p>
                      <a:pPr lvl="0" algn="r"/>
                      <a:endParaRPr lang="fr-FR"/>
                    </a:p>
                  </a:txBody>
                  <a:tcPr/>
                </a:tc>
                <a:tc>
                  <a:txBody>
                    <a:bodyPr/>
                    <a:lstStyle/>
                    <a:p>
                      <a:pPr lvl="0" algn="r"/>
                      <a:r>
                        <a:rPr lang="fr-FR"/>
                        <a:t>685</a:t>
                      </a:r>
                    </a:p>
                  </a:txBody>
                  <a:tcPr/>
                </a:tc>
                <a:tc>
                  <a:txBody>
                    <a:bodyPr/>
                    <a:lstStyle/>
                    <a:p>
                      <a:pPr lvl="0" algn="r"/>
                      <a:r>
                        <a:rPr lang="fr-FR"/>
                        <a:t>+ 685</a:t>
                      </a:r>
                    </a:p>
                  </a:txBody>
                  <a:tcPr/>
                </a:tc>
                <a:tc>
                  <a:txBody>
                    <a:bodyPr/>
                    <a:lstStyle/>
                    <a:p>
                      <a:pPr lvl="0" algn="r"/>
                      <a:r>
                        <a:rPr lang="fr-FR"/>
                        <a:t>+ 100</a:t>
                      </a:r>
                      <a:r>
                        <a:rPr lang="fr-FR" baseline="0"/>
                        <a:t> %</a:t>
                      </a:r>
                      <a:endParaRPr lang="fr-FR"/>
                    </a:p>
                  </a:txBody>
                  <a:tcPr/>
                </a:tc>
                <a:extLst>
                  <a:ext uri="{0D108BD9-81ED-4DB2-BD59-A6C34878D82A}">
                    <a16:rowId xmlns:a16="http://schemas.microsoft.com/office/drawing/2014/main" val="3385012488"/>
                  </a:ext>
                </a:extLst>
              </a:tr>
              <a:tr h="417643">
                <a:tc>
                  <a:txBody>
                    <a:bodyPr/>
                    <a:lstStyle/>
                    <a:p>
                      <a:pPr lvl="0"/>
                      <a:r>
                        <a:rPr lang="fr-FR"/>
                        <a:t>Autres participations</a:t>
                      </a:r>
                    </a:p>
                  </a:txBody>
                  <a:tcPr/>
                </a:tc>
                <a:tc>
                  <a:txBody>
                    <a:bodyPr/>
                    <a:lstStyle/>
                    <a:p>
                      <a:pPr lvl="0" algn="r"/>
                      <a:r>
                        <a:rPr lang="fr-FR" dirty="0"/>
                        <a:t>1 </a:t>
                      </a:r>
                      <a:r>
                        <a:rPr lang="fr-FR" dirty="0" smtClean="0"/>
                        <a:t>842</a:t>
                      </a:r>
                      <a:endParaRPr lang="fr-FR" dirty="0"/>
                    </a:p>
                  </a:txBody>
                  <a:tcPr/>
                </a:tc>
                <a:tc>
                  <a:txBody>
                    <a:bodyPr/>
                    <a:lstStyle/>
                    <a:p>
                      <a:pPr lvl="0" algn="r"/>
                      <a:r>
                        <a:rPr lang="fr-FR"/>
                        <a:t>1 871</a:t>
                      </a:r>
                    </a:p>
                  </a:txBody>
                  <a:tcPr/>
                </a:tc>
                <a:tc>
                  <a:txBody>
                    <a:bodyPr/>
                    <a:lstStyle/>
                    <a:p>
                      <a:pPr lvl="0" algn="r"/>
                      <a:r>
                        <a:rPr lang="fr-FR" dirty="0"/>
                        <a:t>+ </a:t>
                      </a:r>
                      <a:r>
                        <a:rPr lang="fr-FR" dirty="0" smtClean="0"/>
                        <a:t>29</a:t>
                      </a:r>
                      <a:endParaRPr lang="fr-FR" dirty="0"/>
                    </a:p>
                  </a:txBody>
                  <a:tcPr/>
                </a:tc>
                <a:tc>
                  <a:txBody>
                    <a:bodyPr/>
                    <a:lstStyle/>
                    <a:p>
                      <a:pPr lvl="0" algn="r"/>
                      <a:r>
                        <a:rPr lang="fr-FR" dirty="0"/>
                        <a:t>+ </a:t>
                      </a:r>
                      <a:r>
                        <a:rPr lang="fr-FR" dirty="0" smtClean="0"/>
                        <a:t>1,5 </a:t>
                      </a:r>
                      <a:r>
                        <a:rPr lang="fr-FR" dirty="0"/>
                        <a:t>%</a:t>
                      </a:r>
                    </a:p>
                  </a:txBody>
                  <a:tcPr/>
                </a:tc>
                <a:extLst>
                  <a:ext uri="{0D108BD9-81ED-4DB2-BD59-A6C34878D82A}">
                    <a16:rowId xmlns:a16="http://schemas.microsoft.com/office/drawing/2014/main" val="2936686378"/>
                  </a:ext>
                </a:extLst>
              </a:tr>
              <a:tr h="417643">
                <a:tc>
                  <a:txBody>
                    <a:bodyPr/>
                    <a:lstStyle/>
                    <a:p>
                      <a:pPr lvl="0"/>
                      <a:r>
                        <a:rPr lang="fr-FR"/>
                        <a:t>Charge</a:t>
                      </a:r>
                      <a:r>
                        <a:rPr lang="fr-FR" baseline="0"/>
                        <a:t> exceptionnelle répar° toiture Ecocampus</a:t>
                      </a:r>
                      <a:endParaRPr lang="fr-FR"/>
                    </a:p>
                  </a:txBody>
                  <a:tcPr/>
                </a:tc>
                <a:tc>
                  <a:txBody>
                    <a:bodyPr/>
                    <a:lstStyle/>
                    <a:p>
                      <a:pPr lvl="0" algn="r"/>
                      <a:endParaRPr lang="fr-FR"/>
                    </a:p>
                  </a:txBody>
                  <a:tcPr/>
                </a:tc>
                <a:tc>
                  <a:txBody>
                    <a:bodyPr/>
                    <a:lstStyle/>
                    <a:p>
                      <a:pPr lvl="0" algn="r"/>
                      <a:r>
                        <a:rPr lang="fr-FR"/>
                        <a:t>339</a:t>
                      </a:r>
                    </a:p>
                  </a:txBody>
                  <a:tcPr/>
                </a:tc>
                <a:tc>
                  <a:txBody>
                    <a:bodyPr/>
                    <a:lstStyle/>
                    <a:p>
                      <a:pPr lvl="0" algn="r"/>
                      <a:r>
                        <a:rPr lang="fr-FR"/>
                        <a:t>+ 339</a:t>
                      </a:r>
                    </a:p>
                  </a:txBody>
                  <a:tcPr/>
                </a:tc>
                <a:tc>
                  <a:txBody>
                    <a:bodyPr/>
                    <a:lstStyle/>
                    <a:p>
                      <a:pPr lvl="0" algn="r"/>
                      <a:r>
                        <a:rPr lang="fr-FR"/>
                        <a:t>+ 100 %</a:t>
                      </a:r>
                    </a:p>
                  </a:txBody>
                  <a:tcPr/>
                </a:tc>
                <a:extLst>
                  <a:ext uri="{0D108BD9-81ED-4DB2-BD59-A6C34878D82A}">
                    <a16:rowId xmlns:a16="http://schemas.microsoft.com/office/drawing/2014/main" val="3403376336"/>
                  </a:ext>
                </a:extLst>
              </a:tr>
              <a:tr h="417643">
                <a:tc>
                  <a:txBody>
                    <a:bodyPr/>
                    <a:lstStyle/>
                    <a:p>
                      <a:pPr lvl="0"/>
                      <a:r>
                        <a:rPr lang="fr-FR"/>
                        <a:t>TOTAL</a:t>
                      </a:r>
                      <a:r>
                        <a:rPr lang="fr-FR" baseline="0"/>
                        <a:t> AUTRES CHRGES DE GEST° COURANTE</a:t>
                      </a:r>
                      <a:endParaRPr lang="fr-FR"/>
                    </a:p>
                  </a:txBody>
                  <a:tcPr>
                    <a:solidFill>
                      <a:srgbClr val="42D0A2"/>
                    </a:solidFill>
                  </a:tcPr>
                </a:tc>
                <a:tc>
                  <a:txBody>
                    <a:bodyPr/>
                    <a:lstStyle/>
                    <a:p>
                      <a:pPr lvl="0" algn="r"/>
                      <a:r>
                        <a:rPr lang="fr-FR"/>
                        <a:t>3 245</a:t>
                      </a:r>
                    </a:p>
                  </a:txBody>
                  <a:tcPr>
                    <a:solidFill>
                      <a:srgbClr val="42D0A2"/>
                    </a:solidFill>
                  </a:tcPr>
                </a:tc>
                <a:tc>
                  <a:txBody>
                    <a:bodyPr/>
                    <a:lstStyle/>
                    <a:p>
                      <a:pPr lvl="0" algn="r"/>
                      <a:r>
                        <a:rPr lang="fr-FR"/>
                        <a:t>4 345</a:t>
                      </a:r>
                    </a:p>
                  </a:txBody>
                  <a:tcPr>
                    <a:solidFill>
                      <a:srgbClr val="42D0A2"/>
                    </a:solidFill>
                  </a:tcPr>
                </a:tc>
                <a:tc>
                  <a:txBody>
                    <a:bodyPr/>
                    <a:lstStyle/>
                    <a:p>
                      <a:pPr lvl="0" algn="r"/>
                      <a:r>
                        <a:rPr lang="fr-FR"/>
                        <a:t>+ 1 100</a:t>
                      </a:r>
                    </a:p>
                  </a:txBody>
                  <a:tcPr>
                    <a:solidFill>
                      <a:srgbClr val="42D0A2"/>
                    </a:solidFill>
                  </a:tcPr>
                </a:tc>
                <a:tc>
                  <a:txBody>
                    <a:bodyPr/>
                    <a:lstStyle/>
                    <a:p>
                      <a:pPr lvl="0" algn="r"/>
                      <a:r>
                        <a:rPr lang="fr-FR" dirty="0"/>
                        <a:t>+ </a:t>
                      </a:r>
                      <a:r>
                        <a:rPr lang="fr-FR" dirty="0" smtClean="0"/>
                        <a:t>33,8 </a:t>
                      </a:r>
                      <a:r>
                        <a:rPr lang="fr-FR" dirty="0"/>
                        <a:t>%</a:t>
                      </a:r>
                    </a:p>
                  </a:txBody>
                  <a:tcPr>
                    <a:solidFill>
                      <a:srgbClr val="42D0A2"/>
                    </a:solidFill>
                  </a:tcPr>
                </a:tc>
                <a:extLst>
                  <a:ext uri="{0D108BD9-81ED-4DB2-BD59-A6C34878D82A}">
                    <a16:rowId xmlns:a16="http://schemas.microsoft.com/office/drawing/2014/main" val="340993696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98">
    <p:spTree>
      <p:nvGrpSpPr>
        <p:cNvPr id="1" name=""/>
        <p:cNvGrpSpPr/>
        <p:nvPr/>
      </p:nvGrpSpPr>
      <p:grpSpPr>
        <a:xfrm>
          <a:off x="0" y="0"/>
          <a:ext cx="0" cy="0"/>
          <a:chOff x="0" y="0"/>
          <a:chExt cx="0" cy="0"/>
        </a:xfrm>
      </p:grpSpPr>
      <p:sp>
        <p:nvSpPr>
          <p:cNvPr id="2" name="Titre 1"/>
          <p:cNvSpPr txBox="1">
            <a:spLocks noGrp="1"/>
          </p:cNvSpPr>
          <p:nvPr>
            <p:ph type="title"/>
          </p:nvPr>
        </p:nvSpPr>
        <p:spPr>
          <a:xfrm>
            <a:off x="623392" y="116631"/>
            <a:ext cx="10945212" cy="1008107"/>
          </a:xfrm>
          <a:solidFill>
            <a:srgbClr val="FFFFFF"/>
          </a:solidFill>
          <a:ln w="19046" cap="rnd">
            <a:solidFill>
              <a:srgbClr val="2E83C3"/>
            </a:solidFill>
            <a:prstDash val="solid"/>
          </a:ln>
        </p:spPr>
        <p:txBody>
          <a:bodyPr anchor="ctr" anchorCtr="1"/>
          <a:lstStyle/>
          <a:p>
            <a:pPr lvl="0" algn="ctr"/>
            <a:r>
              <a:rPr lang="fr-FR" b="1">
                <a:solidFill>
                  <a:srgbClr val="006EC0"/>
                </a:solidFill>
              </a:rPr>
              <a:t>Budget 2024 investissement</a:t>
            </a:r>
          </a:p>
        </p:txBody>
      </p:sp>
      <p:sp>
        <p:nvSpPr>
          <p:cNvPr id="3" name="Espace réservé du contenu 2"/>
          <p:cNvSpPr txBox="1">
            <a:spLocks noGrp="1"/>
          </p:cNvSpPr>
          <p:nvPr>
            <p:ph idx="1"/>
          </p:nvPr>
        </p:nvSpPr>
        <p:spPr>
          <a:xfrm>
            <a:off x="407365" y="1447796"/>
            <a:ext cx="11161239" cy="5221562"/>
          </a:xfrm>
        </p:spPr>
        <p:txBody>
          <a:bodyPr/>
          <a:lstStyle/>
          <a:p>
            <a:pPr marL="0" lvl="0" indent="0">
              <a:lnSpc>
                <a:spcPct val="90000"/>
              </a:lnSpc>
              <a:buNone/>
            </a:pPr>
            <a:r>
              <a:rPr lang="fr-FR" b="1" u="sng" dirty="0">
                <a:solidFill>
                  <a:srgbClr val="31843D"/>
                </a:solidFill>
                <a:latin typeface="Calibri" pitchFamily="34"/>
                <a:cs typeface="Calibri" pitchFamily="34"/>
              </a:rPr>
              <a:t>EQUILIBRE GLOBAL </a:t>
            </a:r>
            <a:r>
              <a:rPr lang="fr-FR" sz="2100" dirty="0"/>
              <a:t> à </a:t>
            </a:r>
            <a:r>
              <a:rPr lang="fr-FR" sz="2100" b="1" dirty="0"/>
              <a:t>36 571 836 € , </a:t>
            </a:r>
            <a:r>
              <a:rPr lang="fr-FR" sz="1600" dirty="0"/>
              <a:t>avec un résultat reporté de + 4 978 971 € et une affectation = 14 537 691 €</a:t>
            </a:r>
          </a:p>
          <a:p>
            <a:pPr marL="320040" lvl="1" indent="0">
              <a:lnSpc>
                <a:spcPct val="90000"/>
              </a:lnSpc>
              <a:buNone/>
            </a:pPr>
            <a:endParaRPr lang="fr-FR" b="1" u="sng" dirty="0">
              <a:solidFill>
                <a:srgbClr val="2108B8"/>
              </a:solidFill>
              <a:latin typeface="Calibri" pitchFamily="34"/>
              <a:cs typeface="Calibri" pitchFamily="34"/>
            </a:endParaRPr>
          </a:p>
          <a:p>
            <a:pPr marL="320040" lvl="1" indent="0">
              <a:lnSpc>
                <a:spcPct val="90000"/>
              </a:lnSpc>
              <a:buNone/>
            </a:pPr>
            <a:r>
              <a:rPr lang="fr-FR" sz="1800" b="1" u="sng" dirty="0">
                <a:solidFill>
                  <a:srgbClr val="2108B8"/>
                </a:solidFill>
                <a:latin typeface="Calibri" pitchFamily="34"/>
                <a:cs typeface="Calibri" pitchFamily="34"/>
              </a:rPr>
              <a:t>RECETTES DE L’ANNEE + RAR : </a:t>
            </a:r>
          </a:p>
          <a:p>
            <a:pPr lvl="1">
              <a:lnSpc>
                <a:spcPct val="90000"/>
              </a:lnSpc>
            </a:pPr>
            <a:r>
              <a:rPr lang="fr-FR" sz="2000" u="sng" dirty="0">
                <a:solidFill>
                  <a:srgbClr val="17B0E4"/>
                </a:solidFill>
              </a:rPr>
              <a:t>Recettes réelles = </a:t>
            </a:r>
            <a:r>
              <a:rPr lang="fr-FR" sz="2000" b="1" u="sng" dirty="0">
                <a:solidFill>
                  <a:srgbClr val="17B0E4"/>
                </a:solidFill>
              </a:rPr>
              <a:t>9 466 795 €  </a:t>
            </a:r>
            <a:r>
              <a:rPr lang="fr-FR" sz="2000" b="1" i="1" u="sng" dirty="0">
                <a:solidFill>
                  <a:srgbClr val="17B0E4"/>
                </a:solidFill>
              </a:rPr>
              <a:t>(dont 4 523 569 € de RAR 2023)</a:t>
            </a:r>
          </a:p>
          <a:p>
            <a:pPr marL="457200" lvl="1" indent="0">
              <a:lnSpc>
                <a:spcPct val="90000"/>
              </a:lnSpc>
              <a:buNone/>
            </a:pPr>
            <a:endParaRPr lang="fr-FR" sz="2000" b="1" i="1" u="sng" dirty="0">
              <a:solidFill>
                <a:srgbClr val="17B0E4"/>
              </a:solidFill>
            </a:endParaRPr>
          </a:p>
          <a:p>
            <a:pPr lvl="1">
              <a:lnSpc>
                <a:spcPct val="90000"/>
              </a:lnSpc>
            </a:pPr>
            <a:r>
              <a:rPr lang="fr-FR" sz="1800" dirty="0"/>
              <a:t>Amortissements de biens et des charges à répartir = </a:t>
            </a:r>
            <a:r>
              <a:rPr lang="fr-FR" sz="1800" b="1" dirty="0"/>
              <a:t>2 433 472 €</a:t>
            </a:r>
          </a:p>
          <a:p>
            <a:pPr lvl="1">
              <a:lnSpc>
                <a:spcPct val="90000"/>
              </a:lnSpc>
            </a:pPr>
            <a:r>
              <a:rPr lang="fr-FR" sz="1800" dirty="0"/>
              <a:t>Virement de la section fonctionnement </a:t>
            </a:r>
            <a:r>
              <a:rPr lang="fr-FR" sz="1800" b="1" dirty="0"/>
              <a:t>= 10 086 176 €</a:t>
            </a:r>
          </a:p>
          <a:p>
            <a:pPr lvl="1">
              <a:lnSpc>
                <a:spcPct val="90000"/>
              </a:lnSpc>
            </a:pPr>
            <a:endParaRPr lang="fr-FR" sz="1800" b="1" dirty="0"/>
          </a:p>
          <a:p>
            <a:pPr marL="457200" lvl="1" indent="0">
              <a:lnSpc>
                <a:spcPct val="90000"/>
              </a:lnSpc>
              <a:buNone/>
            </a:pPr>
            <a:r>
              <a:rPr lang="fr-FR" sz="1800" b="1" u="sng" dirty="0">
                <a:solidFill>
                  <a:srgbClr val="FF0000"/>
                </a:solidFill>
                <a:latin typeface="Calibri" pitchFamily="34"/>
                <a:cs typeface="Calibri" pitchFamily="34"/>
              </a:rPr>
              <a:t>DEPENSES DE L’ANNEE + RAR :</a:t>
            </a:r>
          </a:p>
          <a:p>
            <a:pPr lvl="1">
              <a:lnSpc>
                <a:spcPct val="90000"/>
              </a:lnSpc>
            </a:pPr>
            <a:r>
              <a:rPr lang="fr-FR" sz="1900" u="sng" dirty="0">
                <a:solidFill>
                  <a:srgbClr val="D64214"/>
                </a:solidFill>
              </a:rPr>
              <a:t>Dépenses réelles = </a:t>
            </a:r>
            <a:r>
              <a:rPr lang="fr-FR" sz="1900" b="1" u="sng" dirty="0">
                <a:solidFill>
                  <a:srgbClr val="D64214"/>
                </a:solidFill>
              </a:rPr>
              <a:t>25 636 </a:t>
            </a:r>
            <a:r>
              <a:rPr lang="fr-FR" sz="1900" b="1" u="sng" dirty="0" smtClean="0">
                <a:solidFill>
                  <a:srgbClr val="D64214"/>
                </a:solidFill>
              </a:rPr>
              <a:t>847 </a:t>
            </a:r>
            <a:r>
              <a:rPr lang="fr-FR" sz="1900" b="1" u="sng" dirty="0">
                <a:solidFill>
                  <a:srgbClr val="D64214"/>
                </a:solidFill>
              </a:rPr>
              <a:t>€ </a:t>
            </a:r>
            <a:r>
              <a:rPr lang="fr-FR" sz="1900" b="1" i="1" u="sng" dirty="0">
                <a:solidFill>
                  <a:srgbClr val="D64214"/>
                </a:solidFill>
              </a:rPr>
              <a:t>(dont 8 267 033 € de RAR 2023)</a:t>
            </a:r>
          </a:p>
          <a:p>
            <a:pPr marL="457200" lvl="1" indent="0">
              <a:lnSpc>
                <a:spcPct val="90000"/>
              </a:lnSpc>
              <a:buNone/>
            </a:pPr>
            <a:endParaRPr lang="fr-FR" sz="1900" b="1" i="1" u="sng" dirty="0">
              <a:solidFill>
                <a:srgbClr val="D64214"/>
              </a:solidFill>
            </a:endParaRPr>
          </a:p>
          <a:p>
            <a:pPr lvl="1">
              <a:lnSpc>
                <a:spcPct val="90000"/>
              </a:lnSpc>
            </a:pPr>
            <a:r>
              <a:rPr lang="fr-FR" sz="1800" b="1" i="1" dirty="0">
                <a:solidFill>
                  <a:srgbClr val="000000"/>
                </a:solidFill>
              </a:rPr>
              <a:t>Constitution dotation initiale EPIC Régie des Eaux DLVA : 5 815 256 €</a:t>
            </a:r>
            <a:endParaRPr lang="fr-FR" sz="1800" i="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99">
    <p:spTree>
      <p:nvGrpSpPr>
        <p:cNvPr id="1" name=""/>
        <p:cNvGrpSpPr/>
        <p:nvPr/>
      </p:nvGrpSpPr>
      <p:grpSpPr>
        <a:xfrm>
          <a:off x="0" y="0"/>
          <a:ext cx="0" cy="0"/>
          <a:chOff x="0" y="0"/>
          <a:chExt cx="0" cy="0"/>
        </a:xfrm>
      </p:grpSpPr>
      <p:sp>
        <p:nvSpPr>
          <p:cNvPr id="2" name="Titre 1"/>
          <p:cNvSpPr txBox="1">
            <a:spLocks noGrp="1"/>
          </p:cNvSpPr>
          <p:nvPr>
            <p:ph type="title"/>
          </p:nvPr>
        </p:nvSpPr>
        <p:spPr>
          <a:xfrm>
            <a:off x="407365" y="274640"/>
            <a:ext cx="10801194" cy="850108"/>
          </a:xfrm>
          <a:solidFill>
            <a:srgbClr val="FFFFFF"/>
          </a:solidFill>
          <a:ln w="19046" cap="rnd">
            <a:solidFill>
              <a:srgbClr val="2E83C3"/>
            </a:solidFill>
            <a:prstDash val="solid"/>
          </a:ln>
        </p:spPr>
        <p:txBody>
          <a:bodyPr anchor="ctr" anchorCtr="1"/>
          <a:lstStyle/>
          <a:p>
            <a:pPr lvl="0" algn="ctr"/>
            <a:r>
              <a:rPr lang="fr-FR" b="1">
                <a:solidFill>
                  <a:srgbClr val="006EC0"/>
                </a:solidFill>
              </a:rPr>
              <a:t>Les Recettes réelles d’investissements</a:t>
            </a:r>
          </a:p>
        </p:txBody>
      </p:sp>
      <p:sp>
        <p:nvSpPr>
          <p:cNvPr id="3" name="Espace réservé du contenu 2"/>
          <p:cNvSpPr txBox="1">
            <a:spLocks noGrp="1"/>
          </p:cNvSpPr>
          <p:nvPr>
            <p:ph idx="1"/>
          </p:nvPr>
        </p:nvSpPr>
        <p:spPr>
          <a:xfrm>
            <a:off x="407365" y="1340766"/>
            <a:ext cx="11089230" cy="5256583"/>
          </a:xfrm>
        </p:spPr>
        <p:txBody>
          <a:bodyPr/>
          <a:lstStyle/>
          <a:p>
            <a:pPr lvl="0"/>
            <a:endParaRPr lang="fr-FR"/>
          </a:p>
          <a:p>
            <a:pPr lvl="0"/>
            <a:r>
              <a:rPr lang="fr-FR"/>
              <a:t>FCTVA : 									2 100 000 €</a:t>
            </a:r>
          </a:p>
          <a:p>
            <a:pPr lvl="0"/>
            <a:endParaRPr lang="fr-FR"/>
          </a:p>
          <a:p>
            <a:pPr lvl="0"/>
            <a:r>
              <a:rPr lang="fr-FR"/>
              <a:t>Subventions : 								5 364 800 € 		(dont 4 274 071 € de RAR 2023)</a:t>
            </a:r>
          </a:p>
          <a:p>
            <a:pPr lvl="0"/>
            <a:endParaRPr lang="fr-FR"/>
          </a:p>
          <a:p>
            <a:pPr lvl="0"/>
            <a:r>
              <a:rPr lang="fr-FR"/>
              <a:t>Opérations ss mandat  ou compte de tiers: 	   249 497 € 		(plans massifs espaces forestiers)</a:t>
            </a:r>
          </a:p>
          <a:p>
            <a:pPr lvl="0"/>
            <a:endParaRPr lang="fr-FR"/>
          </a:p>
          <a:p>
            <a:pPr lvl="0"/>
            <a:r>
              <a:rPr lang="fr-FR"/>
              <a:t>Produits de cessions : 					         580 495 €		(partage terrain St Maurice Manosque)</a:t>
            </a:r>
          </a:p>
          <a:p>
            <a:pPr lvl="0"/>
            <a:endParaRPr lang="fr-FR"/>
          </a:p>
          <a:p>
            <a:pPr lvl="0"/>
            <a:r>
              <a:rPr lang="fr-FR" b="1">
                <a:solidFill>
                  <a:srgbClr val="0070C0"/>
                </a:solidFill>
              </a:rPr>
              <a:t>Emprunt inscrit en équilibre du budget :    	1 172 001 €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il Communautaire 2 avril 2024" id="{A43EED90-07FA-4CBD-95EE-E830C6DC774D}" vid="{D64D03EA-7F58-4AEF-BE87-FCB0123F8522}"/>
    </a:ext>
  </a:extLst>
</a:theme>
</file>

<file path=ppt/theme/theme2.xml><?xml version="1.0" encoding="utf-8"?>
<a:theme xmlns:a="http://schemas.openxmlformats.org/drawingml/2006/main" name="4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il Communautaire 2 avril 2024" id="{A43EED90-07FA-4CBD-95EE-E830C6DC774D}" vid="{A0691A44-2F05-4D31-9D9B-E908F5EA0B76}"/>
    </a:ext>
  </a:extLst>
</a:theme>
</file>

<file path=ppt/theme/theme3.xml><?xml version="1.0" encoding="utf-8"?>
<a:theme xmlns:a="http://schemas.openxmlformats.org/drawingml/2006/main" name="6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il Communautaire 2 avril 2024" id="{A43EED90-07FA-4CBD-95EE-E830C6DC774D}" vid="{E2C0AFA4-C2EC-4600-B85F-38540EF0DA8C}"/>
    </a:ext>
  </a:extLst>
</a:theme>
</file>

<file path=ppt/theme/theme4.xml><?xml version="1.0" encoding="utf-8"?>
<a:theme xmlns:a="http://schemas.openxmlformats.org/drawingml/2006/main" name="7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il Communautaire 2 avril 2024" id="{A43EED90-07FA-4CBD-95EE-E830C6DC774D}" vid="{087AC4F0-16FF-458E-A665-51D870FDB3B7}"/>
    </a:ext>
  </a:extLst>
</a:theme>
</file>

<file path=ppt/theme/theme5.xml><?xml version="1.0" encoding="utf-8"?>
<a:theme xmlns:a="http://schemas.openxmlformats.org/drawingml/2006/main" name="8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eil Communautaire 2 avril 2024" id="{A43EED90-07FA-4CBD-95EE-E830C6DC774D}" vid="{BCA1827E-7C8B-4C6E-A577-9966764002A1}"/>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Conseil Communautaire 2 avril 2024 (2)</Template>
  <TotalTime>34</TotalTime>
  <Words>1794</Words>
  <Application>Microsoft Office PowerPoint</Application>
  <PresentationFormat>Grand écran</PresentationFormat>
  <Paragraphs>380</Paragraphs>
  <Slides>20</Slides>
  <Notes>20</Notes>
  <HiddenSlides>0</HiddenSlides>
  <MMClips>0</MMClips>
  <ScaleCrop>false</ScaleCrop>
  <HeadingPairs>
    <vt:vector size="8" baseType="variant">
      <vt:variant>
        <vt:lpstr>Polices utilisées</vt:lpstr>
      </vt:variant>
      <vt:variant>
        <vt:i4>4</vt:i4>
      </vt:variant>
      <vt:variant>
        <vt:lpstr>Thème</vt:lpstr>
      </vt:variant>
      <vt:variant>
        <vt:i4>5</vt:i4>
      </vt:variant>
      <vt:variant>
        <vt:lpstr>Serveurs OLE incorporés</vt:lpstr>
      </vt:variant>
      <vt:variant>
        <vt:i4>1</vt:i4>
      </vt:variant>
      <vt:variant>
        <vt:lpstr>Titres des diapositives</vt:lpstr>
      </vt:variant>
      <vt:variant>
        <vt:i4>20</vt:i4>
      </vt:variant>
    </vt:vector>
  </HeadingPairs>
  <TitlesOfParts>
    <vt:vector size="30" baseType="lpstr">
      <vt:lpstr>Arial</vt:lpstr>
      <vt:lpstr>Calibri</vt:lpstr>
      <vt:lpstr>Trebuchet MS</vt:lpstr>
      <vt:lpstr>Wingdings 3</vt:lpstr>
      <vt:lpstr>Facette</vt:lpstr>
      <vt:lpstr>4_Facette</vt:lpstr>
      <vt:lpstr>6_Facette</vt:lpstr>
      <vt:lpstr>7_Facette</vt:lpstr>
      <vt:lpstr>8_Facette</vt:lpstr>
      <vt:lpstr>Feuille de calcul</vt:lpstr>
      <vt:lpstr>Conseil communautaire 2 avril 2024</vt:lpstr>
      <vt:lpstr>Rappels des réunions relatives aux résultats 2023 et aux budgets 2024</vt:lpstr>
      <vt:lpstr>Budget 2024</vt:lpstr>
      <vt:lpstr>Budget 2024 fonctionnement</vt:lpstr>
      <vt:lpstr>Les Recettes Réelles de Fonctionnement   Comparatif recettes réelles fonctionnement  Budget 2021 /  Budget 2020</vt:lpstr>
      <vt:lpstr>Les Dépenses Réelles de Fonctionnement   Comparatif dépenses réelles fonctionnement   Budget 2021 /  Budget 2020</vt:lpstr>
      <vt:lpstr>Evol° charges financières et détail du chap. 65</vt:lpstr>
      <vt:lpstr>Budget 2024 investissement</vt:lpstr>
      <vt:lpstr>Les Recettes réelles d’investissements</vt:lpstr>
      <vt:lpstr>Les Dépenses réelles d’investissements</vt:lpstr>
      <vt:lpstr>DETAIL DES INVESTISSEMENTS 2024 (lecture par fonction)</vt:lpstr>
      <vt:lpstr>DETAIL DES INVESTISSEMENTS 2024 (lecture par fonction)</vt:lpstr>
      <vt:lpstr>Présentation PowerPoint</vt:lpstr>
      <vt:lpstr>Synthèse grands équilibres 2024   </vt:lpstr>
      <vt:lpstr>Budget 2024</vt:lpstr>
      <vt:lpstr>Présentation PowerPoint</vt:lpstr>
      <vt:lpstr>Présentation PowerPoint</vt:lpstr>
      <vt:lpstr>Budget 2024</vt:lpstr>
      <vt:lpstr>Présentation PowerPoint</vt:lpstr>
      <vt:lpstr>Présentation PowerPoint</vt:lpstr>
    </vt:vector>
  </TitlesOfParts>
  <Company>DLVA - VILLE DE MANOSQUE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communautaire 2 avril 2024</dc:title>
  <dc:creator>BERNARD MICHEL</dc:creator>
  <cp:lastModifiedBy>BERNARD MICHEL</cp:lastModifiedBy>
  <cp:revision>2</cp:revision>
  <cp:lastPrinted>2024-04-02T14:19:26Z</cp:lastPrinted>
  <dcterms:created xsi:type="dcterms:W3CDTF">2024-04-02T14:17:53Z</dcterms:created>
  <dcterms:modified xsi:type="dcterms:W3CDTF">2024-04-02T17:27:13Z</dcterms:modified>
</cp:coreProperties>
</file>