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6" r:id="rId19"/>
    <p:sldId id="288" r:id="rId20"/>
    <p:sldId id="277" r:id="rId21"/>
    <p:sldId id="280" r:id="rId22"/>
    <p:sldId id="278" r:id="rId23"/>
    <p:sldId id="281" r:id="rId24"/>
    <p:sldId id="279" r:id="rId25"/>
    <p:sldId id="282" r:id="rId26"/>
    <p:sldId id="283" r:id="rId27"/>
    <p:sldId id="284" r:id="rId28"/>
    <p:sldId id="285" r:id="rId29"/>
    <p:sldId id="286" r:id="rId30"/>
    <p:sldId id="287" r:id="rId31"/>
    <p:sldId id="289" r:id="rId32"/>
    <p:sldId id="269" r:id="rId33"/>
    <p:sldId id="290" r:id="rId34"/>
    <p:sldId id="270"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3" d="2"/>
        <a:sy n="3" d="2"/>
      </p:scale>
      <p:origin x="0" y="0"/>
    </p:cViewPr>
  </p:notesTextViewPr>
  <p:notesViewPr>
    <p:cSldViewPr snapToGrid="0">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9EF01A-D78D-4E4C-9D7F-26B6F762EC27}" type="datetimeFigureOut">
              <a:rPr lang="fr-FR" smtClean="0"/>
              <a:t>25/02/2022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512671-A826-4A41-8064-F4BD1BBCFC94}" type="slidenum">
              <a:rPr lang="fr-FR" smtClean="0"/>
              <a:t>‹N°›</a:t>
            </a:fld>
            <a:endParaRPr lang="fr-FR"/>
          </a:p>
        </p:txBody>
      </p:sp>
    </p:spTree>
    <p:extLst>
      <p:ext uri="{BB962C8B-B14F-4D97-AF65-F5344CB8AC3E}">
        <p14:creationId xmlns:p14="http://schemas.microsoft.com/office/powerpoint/2010/main" val="359192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a:t>
            </a:fld>
            <a:endParaRPr lang="fr-FR"/>
          </a:p>
        </p:txBody>
      </p:sp>
    </p:spTree>
    <p:extLst>
      <p:ext uri="{BB962C8B-B14F-4D97-AF65-F5344CB8AC3E}">
        <p14:creationId xmlns:p14="http://schemas.microsoft.com/office/powerpoint/2010/main" val="246432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88149"/>
            <a:ext cx="5438140" cy="4925775"/>
          </a:xfrm>
        </p:spPr>
        <p:txBody>
          <a:bodyPr/>
          <a:lstStyle/>
          <a:p>
            <a:pPr algn="just"/>
            <a:r>
              <a:rPr lang="fr-FR" sz="1100" dirty="0" smtClean="0"/>
              <a:t>Les dépenses globales d’investissements  hors opérations d’ordre se sont</a:t>
            </a:r>
            <a:r>
              <a:rPr lang="fr-FR" sz="1100" baseline="0" dirty="0" smtClean="0"/>
              <a:t> élevées à </a:t>
            </a:r>
            <a:r>
              <a:rPr lang="fr-FR" sz="1100" b="1" baseline="0" dirty="0" smtClean="0"/>
              <a:t>8,5 M€</a:t>
            </a:r>
            <a:r>
              <a:rPr lang="fr-FR" sz="1100" baseline="0" dirty="0" smtClean="0"/>
              <a:t>, dont </a:t>
            </a:r>
            <a:r>
              <a:rPr lang="fr-FR" sz="1100" b="1" baseline="0" dirty="0" smtClean="0"/>
              <a:t>1,3 M€</a:t>
            </a:r>
            <a:r>
              <a:rPr lang="fr-FR" sz="1100" baseline="0" dirty="0" smtClean="0"/>
              <a:t> de remboursement du capital des emprunts.</a:t>
            </a:r>
          </a:p>
          <a:p>
            <a:pPr algn="just"/>
            <a:endParaRPr lang="fr-FR" sz="1100" baseline="0" dirty="0" smtClean="0"/>
          </a:p>
          <a:p>
            <a:pPr algn="just"/>
            <a:r>
              <a:rPr lang="fr-FR" sz="1100" dirty="0" smtClean="0"/>
              <a:t>Les investissements</a:t>
            </a:r>
            <a:r>
              <a:rPr lang="fr-FR" sz="1100" baseline="0" dirty="0" smtClean="0"/>
              <a:t> réalisés au cours de l’année 2021 se sont élevés à 7,2 M€ , toutefois fin 2021 </a:t>
            </a:r>
            <a:r>
              <a:rPr lang="fr-FR" sz="1100" b="1" baseline="0" dirty="0" smtClean="0"/>
              <a:t>7,9 M€</a:t>
            </a:r>
            <a:r>
              <a:rPr lang="fr-FR" sz="1100" baseline="0" dirty="0" smtClean="0"/>
              <a:t> de dépenses sont engagées ce qui porte le total des investissements à </a:t>
            </a:r>
            <a:r>
              <a:rPr lang="fr-FR" sz="1100" b="1" baseline="0" dirty="0" smtClean="0"/>
              <a:t>15,2 M€ </a:t>
            </a:r>
            <a:r>
              <a:rPr lang="fr-FR" sz="1100" baseline="0" dirty="0" smtClean="0"/>
              <a:t>en progression par rapport aux 4 années précédentes.</a:t>
            </a:r>
          </a:p>
          <a:p>
            <a:pPr algn="just"/>
            <a:endParaRPr lang="fr-FR" sz="1100" baseline="0" dirty="0" smtClean="0"/>
          </a:p>
          <a:p>
            <a:pPr algn="just"/>
            <a:r>
              <a:rPr lang="fr-FR" sz="1100" baseline="0" dirty="0" smtClean="0"/>
              <a:t>Les recettes d’investissements de l’exercice se sont établies à </a:t>
            </a:r>
            <a:r>
              <a:rPr lang="fr-FR" sz="1100" b="1" baseline="0" dirty="0" smtClean="0"/>
              <a:t>2,8 M€</a:t>
            </a:r>
            <a:r>
              <a:rPr lang="fr-FR" sz="1100" baseline="0" dirty="0" smtClean="0"/>
              <a:t> dont </a:t>
            </a:r>
            <a:r>
              <a:rPr lang="fr-FR" sz="1100" b="1" baseline="0" dirty="0" smtClean="0"/>
              <a:t>798 K€</a:t>
            </a:r>
            <a:r>
              <a:rPr lang="fr-FR" sz="1100" baseline="0" dirty="0" smtClean="0"/>
              <a:t> de FCTVA et </a:t>
            </a:r>
            <a:r>
              <a:rPr lang="fr-FR" sz="1100" b="1" baseline="0" dirty="0" smtClean="0"/>
              <a:t>2,1 M€</a:t>
            </a:r>
            <a:r>
              <a:rPr lang="fr-FR" sz="1100" baseline="0" dirty="0" smtClean="0"/>
              <a:t> de subventions. </a:t>
            </a:r>
          </a:p>
          <a:p>
            <a:pPr algn="just"/>
            <a:endParaRPr lang="fr-FR" sz="1100" baseline="0" dirty="0" smtClean="0"/>
          </a:p>
          <a:p>
            <a:pPr algn="just"/>
            <a:r>
              <a:rPr lang="fr-FR" sz="1100" baseline="0" dirty="0" smtClean="0"/>
              <a:t>Les restes à réaliser recettes s’élèvent à </a:t>
            </a:r>
            <a:r>
              <a:rPr lang="fr-FR" sz="1100" b="1" baseline="0" dirty="0" smtClean="0"/>
              <a:t>8 M€ </a:t>
            </a:r>
            <a:r>
              <a:rPr lang="fr-FR" sz="1100" baseline="0" dirty="0" smtClean="0"/>
              <a:t>dont </a:t>
            </a:r>
            <a:r>
              <a:rPr lang="fr-FR" sz="1100" b="1" baseline="0" dirty="0" smtClean="0"/>
              <a:t>5,7 M€</a:t>
            </a:r>
            <a:r>
              <a:rPr lang="fr-FR" sz="1100" baseline="0" dirty="0" smtClean="0"/>
              <a:t> au titre d’un prêt relai de 2 ans négocié en préfinancement des subventions acquises pour la construction du centre aqualudique.</a:t>
            </a:r>
          </a:p>
          <a:p>
            <a:pPr algn="just"/>
            <a:endParaRPr lang="fr-FR" sz="1100" baseline="0" dirty="0" smtClean="0"/>
          </a:p>
          <a:p>
            <a:pPr algn="just"/>
            <a:r>
              <a:rPr lang="fr-FR" sz="1100" baseline="0" dirty="0" smtClean="0"/>
              <a:t>En prenant en compte les opérations d’ordre et notamment les amortissements de biens et l’affectation du résultat 2020, le besoin de financement s’établit à 897 K€ et à </a:t>
            </a:r>
            <a:r>
              <a:rPr lang="fr-FR" sz="1100" b="1" baseline="0" dirty="0" smtClean="0"/>
              <a:t>787 K€</a:t>
            </a:r>
            <a:r>
              <a:rPr lang="fr-FR" sz="1100" baseline="0" dirty="0" smtClean="0"/>
              <a:t> en tenant compte des RAR.</a:t>
            </a:r>
          </a:p>
          <a:p>
            <a:pPr algn="just"/>
            <a:r>
              <a:rPr lang="fr-FR" sz="1100" baseline="0" dirty="0" smtClean="0"/>
              <a:t>Après affectation du résultat nous conserveront près de </a:t>
            </a:r>
            <a:r>
              <a:rPr lang="fr-FR" sz="1100" b="1" baseline="0" dirty="0" smtClean="0"/>
              <a:t>7 M€</a:t>
            </a:r>
            <a:r>
              <a:rPr lang="fr-FR" sz="1100" baseline="0" dirty="0" smtClean="0"/>
              <a:t> de résultat reporté sur l’exercice 2022.</a:t>
            </a:r>
          </a:p>
          <a:p>
            <a:pPr algn="just"/>
            <a:endParaRPr lang="fr-FR" sz="1100" baseline="0" dirty="0" smtClean="0"/>
          </a:p>
          <a:p>
            <a:pPr algn="just"/>
            <a:r>
              <a:rPr lang="fr-FR" sz="1100" baseline="0" dirty="0" smtClean="0"/>
              <a:t>Le financement des dépenses d’investissements a été assuré par l’épargne nette (868 K€), par le FCTVA, par le produit de cessions, par les subventions et par un prélèvement sur le résultat total de </a:t>
            </a:r>
            <a:r>
              <a:rPr lang="fr-FR" sz="1100" b="1" baseline="0" dirty="0" smtClean="0"/>
              <a:t>3,2 M€.</a:t>
            </a:r>
          </a:p>
          <a:p>
            <a:pPr algn="just"/>
            <a:endParaRPr lang="fr-FR" sz="1100" b="1" baseline="0" dirty="0" smtClean="0"/>
          </a:p>
          <a:p>
            <a:pPr algn="just"/>
            <a:r>
              <a:rPr lang="fr-FR" sz="1100" baseline="0" dirty="0" smtClean="0"/>
              <a:t>On voit ici l’importance de l’épargne nette qui a permis, malgré son niveau faible de ne pas mobiliser fortement le fonds de roulement sur les exercices précédents.</a:t>
            </a:r>
          </a:p>
          <a:p>
            <a:endParaRPr lang="fr-FR" sz="1100"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10</a:t>
            </a:fld>
            <a:endParaRPr lang="fr-FR"/>
          </a:p>
        </p:txBody>
      </p:sp>
    </p:spTree>
    <p:extLst>
      <p:ext uri="{BB962C8B-B14F-4D97-AF65-F5344CB8AC3E}">
        <p14:creationId xmlns:p14="http://schemas.microsoft.com/office/powerpoint/2010/main" val="216188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smtClean="0"/>
              <a:t>L’encours de la dette </a:t>
            </a:r>
            <a:r>
              <a:rPr lang="fr-FR" dirty="0" smtClean="0"/>
              <a:t>s’élève au 31 décembre à </a:t>
            </a:r>
            <a:r>
              <a:rPr lang="fr-FR" b="1" dirty="0" smtClean="0"/>
              <a:t>11 609 483 € soit 186 € </a:t>
            </a:r>
            <a:r>
              <a:rPr lang="fr-FR" dirty="0" smtClean="0"/>
              <a:t>par habitant.</a:t>
            </a:r>
          </a:p>
          <a:p>
            <a:pPr algn="just"/>
            <a:endParaRPr lang="fr-FR" dirty="0"/>
          </a:p>
          <a:p>
            <a:pPr algn="just"/>
            <a:r>
              <a:rPr lang="fr-FR" dirty="0" smtClean="0"/>
              <a:t>La capacité de désendettement reste favorable à </a:t>
            </a:r>
            <a:r>
              <a:rPr lang="fr-FR" b="1" dirty="0" smtClean="0"/>
              <a:t>5,5 années </a:t>
            </a:r>
            <a:r>
              <a:rPr lang="fr-FR" dirty="0" smtClean="0"/>
              <a:t>d’épargne brute,</a:t>
            </a:r>
          </a:p>
          <a:p>
            <a:pPr algn="just"/>
            <a:r>
              <a:rPr lang="fr-FR" dirty="0" smtClean="0"/>
              <a:t>Toutefois la dégradation de l’épargne brute conjuguée à nos besoins</a:t>
            </a:r>
            <a:r>
              <a:rPr lang="fr-FR" baseline="0" dirty="0" smtClean="0"/>
              <a:t> de mobilisation d’emprunts va dégrader fortement ce ratio</a:t>
            </a:r>
            <a:endParaRPr lang="fr-FR"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11</a:t>
            </a:fld>
            <a:endParaRPr lang="fr-FR"/>
          </a:p>
        </p:txBody>
      </p:sp>
    </p:spTree>
    <p:extLst>
      <p:ext uri="{BB962C8B-B14F-4D97-AF65-F5344CB8AC3E}">
        <p14:creationId xmlns:p14="http://schemas.microsoft.com/office/powerpoint/2010/main" val="219339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12</a:t>
            </a:fld>
            <a:endParaRPr lang="fr-FR"/>
          </a:p>
        </p:txBody>
      </p:sp>
    </p:spTree>
    <p:extLst>
      <p:ext uri="{BB962C8B-B14F-4D97-AF65-F5344CB8AC3E}">
        <p14:creationId xmlns:p14="http://schemas.microsoft.com/office/powerpoint/2010/main" val="291565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4877643"/>
          </a:xfrm>
        </p:spPr>
        <p:txBody>
          <a:bodyPr/>
          <a:lstStyle/>
          <a:p>
            <a:r>
              <a:rPr lang="fr-FR" sz="1100" dirty="0" smtClean="0"/>
              <a:t>Depuis l’écriture du DOB de nouveaux ajustements budgétaires sont intervenus.</a:t>
            </a:r>
            <a:r>
              <a:rPr lang="fr-FR" sz="1100" baseline="0" dirty="0" smtClean="0"/>
              <a:t> </a:t>
            </a:r>
          </a:p>
          <a:p>
            <a:r>
              <a:rPr lang="fr-FR" sz="1100" baseline="0" dirty="0" smtClean="0"/>
              <a:t>De fait les RRF s’établissent 55,4 M€ en progression de 1,15 % </a:t>
            </a:r>
          </a:p>
          <a:p>
            <a:endParaRPr lang="fr-FR" sz="1100" baseline="0" dirty="0" smtClean="0"/>
          </a:p>
          <a:p>
            <a:r>
              <a:rPr lang="fr-FR" sz="1100" b="1" baseline="0" dirty="0" smtClean="0"/>
              <a:t>Le produit attendu de la fiscalité </a:t>
            </a:r>
            <a:r>
              <a:rPr lang="fr-FR" sz="1100" baseline="0" dirty="0" smtClean="0"/>
              <a:t>s’établit </a:t>
            </a:r>
            <a:r>
              <a:rPr lang="fr-FR" sz="1100" b="1" baseline="0" dirty="0" smtClean="0"/>
              <a:t>à 40,2 M€ </a:t>
            </a:r>
            <a:r>
              <a:rPr lang="fr-FR" sz="1100" baseline="0" dirty="0" smtClean="0"/>
              <a:t>avec une progression de </a:t>
            </a:r>
            <a:r>
              <a:rPr lang="fr-FR" sz="1100" b="1" baseline="0" dirty="0" smtClean="0"/>
              <a:t>3,19 % /t </a:t>
            </a:r>
            <a:r>
              <a:rPr lang="fr-FR" sz="1100" baseline="0" dirty="0" smtClean="0"/>
              <a:t>au budget 2021 mais uniquement </a:t>
            </a:r>
            <a:r>
              <a:rPr lang="fr-FR" sz="1100" b="1" baseline="0" dirty="0" smtClean="0"/>
              <a:t>de 0,82 % </a:t>
            </a:r>
            <a:r>
              <a:rPr lang="fr-FR" sz="1100" baseline="0" dirty="0" smtClean="0"/>
              <a:t>par rapport au produit réel de 2021 essentiellement du :</a:t>
            </a:r>
          </a:p>
          <a:p>
            <a:pPr marL="171450" indent="-171450">
              <a:buFontTx/>
              <a:buChar char="-"/>
            </a:pPr>
            <a:r>
              <a:rPr lang="fr-FR" sz="1100" baseline="0" dirty="0" smtClean="0"/>
              <a:t>à la taxe GEMAPI fixée à 500 K€</a:t>
            </a:r>
          </a:p>
          <a:p>
            <a:pPr marL="171450" indent="-171450">
              <a:buFontTx/>
              <a:buChar char="-"/>
            </a:pPr>
            <a:r>
              <a:rPr lang="fr-FR" sz="1100" baseline="0" dirty="0" smtClean="0"/>
              <a:t>à la hausse de la fraction de TVA = 360 K€</a:t>
            </a:r>
          </a:p>
          <a:p>
            <a:pPr marL="171450" indent="-171450">
              <a:buFontTx/>
              <a:buChar char="-"/>
            </a:pPr>
            <a:r>
              <a:rPr lang="fr-FR" sz="1100" baseline="0" dirty="0" smtClean="0"/>
              <a:t>À la hausse des bases des THRS et TEOM = + 216 K€</a:t>
            </a:r>
          </a:p>
          <a:p>
            <a:pPr marL="171450" indent="-171450">
              <a:buFontTx/>
              <a:buChar char="-"/>
            </a:pPr>
            <a:r>
              <a:rPr lang="fr-FR" sz="1100" baseline="0" dirty="0" smtClean="0"/>
              <a:t>À la hausse des bases CFE = 111 K€</a:t>
            </a:r>
          </a:p>
          <a:p>
            <a:pPr marL="171450" indent="-171450">
              <a:buFontTx/>
              <a:buChar char="-"/>
            </a:pPr>
            <a:r>
              <a:rPr lang="fr-FR" sz="1100" baseline="0" dirty="0" smtClean="0"/>
              <a:t>Mais à la baisse du produit déjà annoncé de la CVAE = </a:t>
            </a:r>
            <a:r>
              <a:rPr lang="fr-FR" sz="1100" baseline="0" dirty="0" smtClean="0">
                <a:solidFill>
                  <a:srgbClr val="FF0000"/>
                </a:solidFill>
              </a:rPr>
              <a:t>- 162 K€</a:t>
            </a:r>
          </a:p>
          <a:p>
            <a:pPr marL="171450" indent="-171450">
              <a:buFontTx/>
              <a:buChar char="-"/>
            </a:pPr>
            <a:endParaRPr lang="fr-FR" sz="1100" baseline="0" dirty="0" smtClean="0">
              <a:solidFill>
                <a:srgbClr val="FF0000"/>
              </a:solidFill>
            </a:endParaRPr>
          </a:p>
          <a:p>
            <a:r>
              <a:rPr lang="fr-FR" sz="1100" baseline="0" dirty="0" smtClean="0"/>
              <a:t>Dans le budget il n’est pas prévu de hausse du taux de TEOM même si celui-ci devrait être porté </a:t>
            </a:r>
            <a:r>
              <a:rPr lang="fr-FR" sz="1100" b="1" baseline="0" dirty="0" smtClean="0"/>
              <a:t>à 12,2 % </a:t>
            </a:r>
            <a:r>
              <a:rPr lang="fr-FR" sz="1100" baseline="0" dirty="0" smtClean="0"/>
              <a:t>pour permettre la couverture du coût du service 2022.</a:t>
            </a:r>
          </a:p>
          <a:p>
            <a:endParaRPr lang="fr-FR" sz="1100" baseline="0" dirty="0" smtClean="0"/>
          </a:p>
          <a:p>
            <a:r>
              <a:rPr lang="fr-FR" sz="1100" baseline="0" dirty="0" smtClean="0"/>
              <a:t>Les compensations fiscales sont évaluées </a:t>
            </a:r>
            <a:r>
              <a:rPr lang="fr-FR" sz="1100" b="1" baseline="0" dirty="0" smtClean="0"/>
              <a:t>à 5 M€</a:t>
            </a:r>
          </a:p>
          <a:p>
            <a:endParaRPr lang="fr-FR" sz="1100" baseline="0" dirty="0" smtClean="0"/>
          </a:p>
          <a:p>
            <a:r>
              <a:rPr lang="fr-FR" sz="1100" b="1" dirty="0"/>
              <a:t>Les dotations de l’Etat sont estimées en légères baisse (-10 K€) </a:t>
            </a:r>
          </a:p>
          <a:p>
            <a:pPr marL="171450" indent="-171450">
              <a:buFontTx/>
              <a:buChar char="-"/>
            </a:pPr>
            <a:endParaRPr lang="fr-FR" sz="1100" baseline="0" dirty="0" smtClean="0"/>
          </a:p>
          <a:p>
            <a:r>
              <a:rPr lang="fr-FR" sz="1100" b="1" baseline="0" dirty="0" smtClean="0"/>
              <a:t>Sur les autres recettes sont pris en compte:</a:t>
            </a:r>
          </a:p>
          <a:p>
            <a:pPr marL="171450" indent="-171450">
              <a:buFontTx/>
              <a:buChar char="-"/>
            </a:pPr>
            <a:r>
              <a:rPr lang="fr-FR" sz="1100" dirty="0" smtClean="0"/>
              <a:t>L</a:t>
            </a:r>
            <a:r>
              <a:rPr lang="fr-FR" sz="1100" baseline="0" dirty="0" smtClean="0"/>
              <a:t>a redevance OM des campings pour 140 K€ </a:t>
            </a:r>
          </a:p>
          <a:p>
            <a:pPr marL="171450" indent="-171450">
              <a:buFontTx/>
              <a:buChar char="-"/>
            </a:pPr>
            <a:r>
              <a:rPr lang="fr-FR" sz="1100" baseline="0" dirty="0" smtClean="0"/>
              <a:t>Le loyer de l’Eco-Campus pour 95 K€</a:t>
            </a:r>
          </a:p>
          <a:p>
            <a:pPr marL="171450" indent="-171450">
              <a:buFontTx/>
              <a:buChar char="-"/>
            </a:pPr>
            <a:r>
              <a:rPr lang="fr-FR" sz="1100" baseline="0" dirty="0" smtClean="0"/>
              <a:t>Par contre les recettes liées à la mutualisation des services diminuent  de l’ordre de 1,1 M€ /t au budget 2021 mais de 775 K€ par rapport au réalisé 2021,</a:t>
            </a:r>
          </a:p>
          <a:p>
            <a:pPr marL="171450" indent="-171450">
              <a:buFontTx/>
              <a:buChar char="-"/>
            </a:pPr>
            <a:r>
              <a:rPr lang="fr-FR" sz="1100" baseline="0" dirty="0" smtClean="0"/>
              <a:t>Il en est de même pour les remboursements du service commun instruction des droits du sols avec la sortie des communes de Manosque et </a:t>
            </a:r>
            <a:r>
              <a:rPr lang="fr-FR" sz="1100" baseline="0" dirty="0" err="1" smtClean="0"/>
              <a:t>Quinson</a:t>
            </a:r>
            <a:endParaRPr lang="fr-FR" sz="1100" baseline="0" dirty="0" smtClean="0"/>
          </a:p>
          <a:p>
            <a:pPr marL="171450" indent="-171450">
              <a:buFontTx/>
              <a:buChar char="-"/>
            </a:pP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13</a:t>
            </a:fld>
            <a:endParaRPr lang="fr-FR" dirty="0"/>
          </a:p>
        </p:txBody>
      </p:sp>
    </p:spTree>
    <p:extLst>
      <p:ext uri="{BB962C8B-B14F-4D97-AF65-F5344CB8AC3E}">
        <p14:creationId xmlns:p14="http://schemas.microsoft.com/office/powerpoint/2010/main" val="425708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681792"/>
            <a:ext cx="5438140" cy="499581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Depuis l’écriture du DOB de nouveaux ajustements budgétaires sont intervenus.</a:t>
            </a:r>
            <a:r>
              <a:rPr lang="fr-FR" sz="1100" baseline="0" dirty="0" smtClean="0"/>
              <a:t> </a:t>
            </a:r>
          </a:p>
          <a:p>
            <a:endParaRPr lang="fr-FR" sz="1100" dirty="0" smtClean="0"/>
          </a:p>
          <a:p>
            <a:r>
              <a:rPr lang="fr-FR" sz="1100" dirty="0" smtClean="0"/>
              <a:t>Les DDR sont annoncées à </a:t>
            </a:r>
            <a:r>
              <a:rPr lang="fr-FR" sz="1100" b="1" dirty="0" smtClean="0"/>
              <a:t>59,4</a:t>
            </a:r>
            <a:r>
              <a:rPr lang="fr-FR" sz="1100" b="1" baseline="0" dirty="0" smtClean="0"/>
              <a:t> M€ en hausse de 2,61 % </a:t>
            </a:r>
            <a:r>
              <a:rPr lang="fr-FR" sz="1100" baseline="0" dirty="0" smtClean="0"/>
              <a:t>/t au budget 2021 mais de 11,39 % par rapport au réalisé 2021 (+ 6,3 M€),</a:t>
            </a:r>
          </a:p>
          <a:p>
            <a:endParaRPr lang="fr-FR" sz="1100" dirty="0"/>
          </a:p>
          <a:p>
            <a:r>
              <a:rPr lang="fr-FR" sz="1100" b="1" baseline="0" dirty="0" smtClean="0"/>
              <a:t>Les CCG </a:t>
            </a:r>
            <a:r>
              <a:rPr lang="fr-FR" sz="1100" baseline="0" dirty="0" smtClean="0"/>
              <a:t>progressent de </a:t>
            </a:r>
            <a:r>
              <a:rPr lang="fr-FR" sz="1100" b="1" baseline="0" dirty="0" smtClean="0"/>
              <a:t>3,20 %</a:t>
            </a:r>
            <a:r>
              <a:rPr lang="fr-FR" sz="1100" baseline="0" dirty="0" smtClean="0"/>
              <a:t> (+798 K€) à 25,8 M€ avec les progressions suivantes:</a:t>
            </a:r>
          </a:p>
          <a:p>
            <a:endParaRPr lang="fr-FR" sz="1100" baseline="0" dirty="0" smtClean="0"/>
          </a:p>
          <a:p>
            <a:r>
              <a:rPr lang="fr-FR" sz="1100" b="0" i="0" u="none" strike="noStrike" dirty="0" smtClean="0">
                <a:solidFill>
                  <a:srgbClr val="000000"/>
                </a:solidFill>
                <a:effectLst/>
                <a:latin typeface="Calibri" panose="020F0502020204030204" pitchFamily="34" charset="0"/>
              </a:rPr>
              <a:t>Le service environnement: +</a:t>
            </a:r>
            <a:r>
              <a:rPr lang="fr-FR" sz="1100" dirty="0" smtClean="0"/>
              <a:t> </a:t>
            </a:r>
            <a:r>
              <a:rPr lang="fr-FR" sz="1100" b="0" i="0" u="none" strike="noStrike" dirty="0" smtClean="0">
                <a:solidFill>
                  <a:srgbClr val="000000"/>
                </a:solidFill>
                <a:effectLst/>
                <a:latin typeface="Calibri" panose="020F0502020204030204" pitchFamily="34" charset="0"/>
              </a:rPr>
              <a:t>618 637 € </a:t>
            </a:r>
          </a:p>
          <a:p>
            <a:r>
              <a:rPr lang="fr-FR" sz="1100" dirty="0">
                <a:solidFill>
                  <a:srgbClr val="000000"/>
                </a:solidFill>
                <a:latin typeface="Calibri" panose="020F0502020204030204" pitchFamily="34" charset="0"/>
              </a:rPr>
              <a:t>	</a:t>
            </a:r>
            <a:r>
              <a:rPr lang="fr-FR" sz="1100" b="0" i="0" u="none" strike="noStrike" dirty="0" smtClean="0">
                <a:solidFill>
                  <a:srgbClr val="000000"/>
                </a:solidFill>
                <a:effectLst/>
                <a:latin typeface="Calibri" panose="020F0502020204030204" pitchFamily="34" charset="0"/>
              </a:rPr>
              <a:t>dont +</a:t>
            </a:r>
            <a:r>
              <a:rPr lang="fr-FR" sz="1100" dirty="0" smtClean="0"/>
              <a:t> </a:t>
            </a:r>
            <a:r>
              <a:rPr lang="fr-FR" sz="1100" b="0" i="0" u="none" strike="noStrike" dirty="0" smtClean="0">
                <a:solidFill>
                  <a:srgbClr val="000000"/>
                </a:solidFill>
                <a:effectLst/>
                <a:latin typeface="Calibri" panose="020F0502020204030204" pitchFamily="34" charset="0"/>
              </a:rPr>
              <a:t>519 076 €</a:t>
            </a:r>
            <a:r>
              <a:rPr lang="fr-FR" sz="1100" dirty="0" smtClean="0"/>
              <a:t> </a:t>
            </a:r>
            <a:r>
              <a:rPr lang="fr-FR" sz="1100" b="0" i="0" u="none" strike="noStrike" dirty="0" smtClean="0">
                <a:solidFill>
                  <a:srgbClr val="000000"/>
                </a:solidFill>
                <a:effectLst/>
                <a:latin typeface="Calibri" panose="020F0502020204030204" pitchFamily="34" charset="0"/>
              </a:rPr>
              <a:t>au titre de la gestion des déchets</a:t>
            </a:r>
          </a:p>
          <a:p>
            <a:r>
              <a:rPr lang="fr-FR" sz="1100" dirty="0">
                <a:solidFill>
                  <a:srgbClr val="000000"/>
                </a:solidFill>
                <a:latin typeface="Calibri" panose="020F0502020204030204" pitchFamily="34" charset="0"/>
              </a:rPr>
              <a:t>	</a:t>
            </a:r>
            <a:r>
              <a:rPr lang="fr-FR" sz="1100" dirty="0" smtClean="0">
                <a:solidFill>
                  <a:srgbClr val="000000"/>
                </a:solidFill>
                <a:latin typeface="Calibri" panose="020F0502020204030204" pitchFamily="34" charset="0"/>
              </a:rPr>
              <a:t>dont</a:t>
            </a:r>
            <a:r>
              <a:rPr lang="fr-FR" sz="1100" dirty="0" smtClean="0"/>
              <a:t> + </a:t>
            </a:r>
            <a:r>
              <a:rPr lang="fr-FR" sz="1100" b="0" i="0" u="none" strike="noStrike" dirty="0" smtClean="0">
                <a:solidFill>
                  <a:srgbClr val="000000"/>
                </a:solidFill>
                <a:effectLst/>
                <a:latin typeface="Calibri" panose="020F0502020204030204" pitchFamily="34" charset="0"/>
              </a:rPr>
              <a:t>60 561 €</a:t>
            </a:r>
            <a:r>
              <a:rPr lang="fr-FR" sz="1100" dirty="0" smtClean="0"/>
              <a:t> </a:t>
            </a:r>
            <a:r>
              <a:rPr lang="fr-FR" sz="1100" b="0" i="0" u="none" strike="noStrike" dirty="0" smtClean="0">
                <a:solidFill>
                  <a:srgbClr val="000000"/>
                </a:solidFill>
                <a:effectLst/>
                <a:latin typeface="Calibri" panose="020F0502020204030204" pitchFamily="34" charset="0"/>
              </a:rPr>
              <a:t>au titre de la gestion GEMAPI</a:t>
            </a:r>
            <a:r>
              <a:rPr lang="fr-FR" sz="1100" dirty="0" smtClean="0"/>
              <a:t>, </a:t>
            </a:r>
          </a:p>
          <a:p>
            <a:r>
              <a:rPr lang="fr-FR" sz="1100" dirty="0"/>
              <a:t>	</a:t>
            </a:r>
            <a:r>
              <a:rPr lang="fr-FR" sz="1100" dirty="0" smtClean="0"/>
              <a:t>+ </a:t>
            </a:r>
            <a:r>
              <a:rPr lang="fr-FR" sz="1100" b="0" i="0" u="none" strike="noStrike" dirty="0" smtClean="0">
                <a:solidFill>
                  <a:srgbClr val="000000"/>
                </a:solidFill>
                <a:effectLst/>
                <a:latin typeface="Calibri" panose="020F0502020204030204" pitchFamily="34" charset="0"/>
              </a:rPr>
              <a:t>30 000 €</a:t>
            </a:r>
            <a:r>
              <a:rPr lang="fr-FR" sz="1100" dirty="0" smtClean="0"/>
              <a:t> </a:t>
            </a:r>
            <a:r>
              <a:rPr lang="fr-FR" sz="1100" b="0" i="0" u="none" strike="noStrike" dirty="0" smtClean="0">
                <a:solidFill>
                  <a:srgbClr val="000000"/>
                </a:solidFill>
                <a:effectLst/>
                <a:latin typeface="Calibri" panose="020F0502020204030204" pitchFamily="34" charset="0"/>
              </a:rPr>
              <a:t>au titre de l'entretien des ZA </a:t>
            </a:r>
            <a:endParaRPr lang="fr-FR" sz="1100" dirty="0">
              <a:solidFill>
                <a:srgbClr val="000000"/>
              </a:solidFill>
              <a:latin typeface="Calibri" panose="020F0502020204030204" pitchFamily="34" charset="0"/>
            </a:endParaRPr>
          </a:p>
          <a:p>
            <a:r>
              <a:rPr lang="fr-FR" sz="1100" b="0" i="0" u="none" strike="noStrike" dirty="0" smtClean="0">
                <a:solidFill>
                  <a:srgbClr val="000000"/>
                </a:solidFill>
                <a:effectLst/>
                <a:latin typeface="Calibri" panose="020F0502020204030204" pitchFamily="34" charset="0"/>
              </a:rPr>
              <a:t>	et + </a:t>
            </a:r>
            <a:r>
              <a:rPr lang="fr-FR" sz="1100" dirty="0" smtClean="0"/>
              <a:t> </a:t>
            </a:r>
            <a:r>
              <a:rPr lang="fr-FR" sz="1100" b="0" i="0" u="none" strike="noStrike" dirty="0" smtClean="0">
                <a:solidFill>
                  <a:srgbClr val="000000"/>
                </a:solidFill>
                <a:effectLst/>
                <a:latin typeface="Calibri" panose="020F0502020204030204" pitchFamily="34" charset="0"/>
              </a:rPr>
              <a:t>9 000 €</a:t>
            </a:r>
            <a:r>
              <a:rPr lang="fr-FR" sz="1100" dirty="0" smtClean="0"/>
              <a:t> </a:t>
            </a:r>
            <a:r>
              <a:rPr lang="fr-FR" sz="1100" b="0" i="0" u="none" strike="noStrike" dirty="0" smtClean="0">
                <a:solidFill>
                  <a:srgbClr val="000000"/>
                </a:solidFill>
                <a:effectLst/>
                <a:latin typeface="Calibri" panose="020F0502020204030204" pitchFamily="34" charset="0"/>
              </a:rPr>
              <a:t>au titre des plans massifs forestiers</a:t>
            </a:r>
          </a:p>
          <a:p>
            <a:endParaRPr lang="fr-FR" sz="1100" b="0" i="0" u="none" strike="noStrike" dirty="0" smtClean="0">
              <a:solidFill>
                <a:srgbClr val="000000"/>
              </a:solidFill>
              <a:effectLst/>
              <a:latin typeface="Calibri" panose="020F0502020204030204" pitchFamily="34" charset="0"/>
            </a:endParaRPr>
          </a:p>
          <a:p>
            <a:r>
              <a:rPr lang="fr-FR" sz="1100" dirty="0" smtClean="0"/>
              <a:t> </a:t>
            </a:r>
            <a:r>
              <a:rPr lang="fr-FR" sz="1100" b="0" i="0" u="none" strike="noStrike" dirty="0" smtClean="0">
                <a:solidFill>
                  <a:srgbClr val="000000"/>
                </a:solidFill>
                <a:effectLst/>
                <a:latin typeface="Calibri" panose="020F0502020204030204" pitchFamily="34" charset="0"/>
              </a:rPr>
              <a:t>Le service transport:</a:t>
            </a:r>
            <a:r>
              <a:rPr lang="fr-FR" sz="1100" dirty="0" smtClean="0"/>
              <a:t>  + </a:t>
            </a:r>
            <a:r>
              <a:rPr lang="fr-FR" sz="1100" b="0" i="0" u="none" strike="noStrike" dirty="0" smtClean="0">
                <a:solidFill>
                  <a:srgbClr val="000000"/>
                </a:solidFill>
                <a:effectLst/>
                <a:latin typeface="Calibri" panose="020F0502020204030204" pitchFamily="34" charset="0"/>
              </a:rPr>
              <a:t>196 470 €</a:t>
            </a:r>
            <a:r>
              <a:rPr lang="fr-FR" sz="1100" dirty="0" smtClean="0"/>
              <a:t> </a:t>
            </a:r>
          </a:p>
          <a:p>
            <a:endParaRPr lang="fr-FR" sz="1100" dirty="0" smtClean="0"/>
          </a:p>
          <a:p>
            <a:r>
              <a:rPr lang="fr-FR" sz="1100" b="0" i="0" u="none" strike="noStrike" dirty="0" smtClean="0">
                <a:solidFill>
                  <a:srgbClr val="000000"/>
                </a:solidFill>
                <a:effectLst/>
                <a:latin typeface="Calibri" panose="020F0502020204030204" pitchFamily="34" charset="0"/>
              </a:rPr>
              <a:t>Le patrimoine bâti:</a:t>
            </a:r>
            <a:r>
              <a:rPr lang="fr-FR" sz="1100" dirty="0" smtClean="0"/>
              <a:t> + </a:t>
            </a:r>
            <a:r>
              <a:rPr lang="fr-FR" sz="1100" b="0" i="0" u="none" strike="noStrike" dirty="0" smtClean="0">
                <a:solidFill>
                  <a:srgbClr val="000000"/>
                </a:solidFill>
                <a:effectLst/>
                <a:latin typeface="Calibri" panose="020F0502020204030204" pitchFamily="34" charset="0"/>
              </a:rPr>
              <a:t>175 552 €</a:t>
            </a:r>
            <a:r>
              <a:rPr lang="fr-FR" sz="1100" dirty="0" smtClean="0"/>
              <a:t> </a:t>
            </a:r>
          </a:p>
          <a:p>
            <a:r>
              <a:rPr lang="fr-FR" sz="1100" dirty="0"/>
              <a:t>	</a:t>
            </a:r>
            <a:r>
              <a:rPr lang="fr-FR" sz="1100" dirty="0" smtClean="0"/>
              <a:t>dont </a:t>
            </a:r>
            <a:r>
              <a:rPr lang="fr-FR" sz="1100" b="0" i="0" u="none" strike="noStrike" dirty="0" smtClean="0">
                <a:solidFill>
                  <a:srgbClr val="000000"/>
                </a:solidFill>
                <a:effectLst/>
                <a:latin typeface="Calibri" panose="020F0502020204030204" pitchFamily="34" charset="0"/>
              </a:rPr>
              <a:t>Location bâtiments modulaires</a:t>
            </a:r>
            <a:r>
              <a:rPr lang="fr-FR" sz="1100" dirty="0" smtClean="0"/>
              <a:t> </a:t>
            </a:r>
            <a:r>
              <a:rPr lang="fr-FR" sz="1100" b="0" i="0" u="none" strike="noStrike" dirty="0" smtClean="0">
                <a:solidFill>
                  <a:srgbClr val="000000"/>
                </a:solidFill>
                <a:effectLst/>
                <a:latin typeface="Calibri" panose="020F0502020204030204" pitchFamily="34" charset="0"/>
              </a:rPr>
              <a:t>115 K €</a:t>
            </a:r>
          </a:p>
          <a:p>
            <a:r>
              <a:rPr lang="fr-FR" sz="1100" dirty="0">
                <a:solidFill>
                  <a:srgbClr val="000000"/>
                </a:solidFill>
                <a:latin typeface="Calibri" panose="020F0502020204030204" pitchFamily="34" charset="0"/>
              </a:rPr>
              <a:t>	</a:t>
            </a:r>
            <a:r>
              <a:rPr lang="fr-FR" sz="1100" dirty="0" smtClean="0">
                <a:solidFill>
                  <a:srgbClr val="000000"/>
                </a:solidFill>
                <a:latin typeface="Calibri" panose="020F0502020204030204" pitchFamily="34" charset="0"/>
              </a:rPr>
              <a:t>dont e</a:t>
            </a:r>
            <a:r>
              <a:rPr lang="fr-FR" sz="1100" b="0" i="0" u="none" strike="noStrike" dirty="0" smtClean="0">
                <a:solidFill>
                  <a:srgbClr val="000000"/>
                </a:solidFill>
                <a:effectLst/>
                <a:latin typeface="Calibri" panose="020F0502020204030204" pitchFamily="34" charset="0"/>
              </a:rPr>
              <a:t>ntretien des bâtiments dont pôle St Pierre à Ste Tulle 75 K€</a:t>
            </a:r>
            <a:r>
              <a:rPr lang="fr-FR" sz="1100" dirty="0" smtClean="0"/>
              <a:t> </a:t>
            </a:r>
          </a:p>
          <a:p>
            <a:r>
              <a:rPr lang="fr-FR" sz="1100" b="0" i="0" u="none" strike="noStrike" smtClean="0">
                <a:solidFill>
                  <a:srgbClr val="000000"/>
                </a:solidFill>
                <a:effectLst/>
                <a:latin typeface="Calibri" panose="020F0502020204030204" pitchFamily="34" charset="0"/>
              </a:rPr>
              <a:t>Carburant</a:t>
            </a:r>
            <a:r>
              <a:rPr lang="fr-FR" sz="1100" b="0" i="0" u="none" strike="noStrike" dirty="0" smtClean="0">
                <a:solidFill>
                  <a:srgbClr val="000000"/>
                </a:solidFill>
                <a:effectLst/>
                <a:latin typeface="Calibri" panose="020F0502020204030204" pitchFamily="34" charset="0"/>
              </a:rPr>
              <a:t>:</a:t>
            </a:r>
            <a:r>
              <a:rPr lang="fr-FR" sz="1100" dirty="0" smtClean="0"/>
              <a:t> </a:t>
            </a:r>
            <a:r>
              <a:rPr lang="fr-FR" sz="1100" b="0" i="0" u="none" strike="noStrike" dirty="0" smtClean="0">
                <a:solidFill>
                  <a:srgbClr val="000000"/>
                </a:solidFill>
                <a:effectLst/>
                <a:latin typeface="Calibri" panose="020F0502020204030204" pitchFamily="34" charset="0"/>
              </a:rPr>
              <a:t>31 890 €</a:t>
            </a:r>
            <a:r>
              <a:rPr lang="fr-FR" sz="1100" dirty="0" smtClean="0"/>
              <a:t> </a:t>
            </a:r>
          </a:p>
          <a:p>
            <a:endParaRPr lang="fr-FR" sz="1100" dirty="0" smtClean="0"/>
          </a:p>
          <a:p>
            <a:r>
              <a:rPr lang="fr-FR" sz="1100" b="0" i="0" u="none" strike="noStrike" dirty="0" smtClean="0">
                <a:solidFill>
                  <a:srgbClr val="000000"/>
                </a:solidFill>
                <a:effectLst/>
                <a:latin typeface="Calibri" panose="020F0502020204030204" pitchFamily="34" charset="0"/>
              </a:rPr>
              <a:t>Communication:</a:t>
            </a:r>
            <a:r>
              <a:rPr lang="fr-FR" sz="1100" dirty="0" smtClean="0"/>
              <a:t> </a:t>
            </a:r>
            <a:r>
              <a:rPr lang="fr-FR" sz="1100" b="0" i="0" u="none" strike="noStrike" dirty="0" smtClean="0">
                <a:solidFill>
                  <a:srgbClr val="000000"/>
                </a:solidFill>
                <a:effectLst/>
                <a:latin typeface="Calibri" panose="020F0502020204030204" pitchFamily="34" charset="0"/>
              </a:rPr>
              <a:t>28 186 €</a:t>
            </a:r>
          </a:p>
          <a:p>
            <a:endParaRPr lang="fr-FR" sz="1100" b="0" i="0" u="none" strike="noStrike" dirty="0" smtClean="0">
              <a:solidFill>
                <a:srgbClr val="000000"/>
              </a:solidFill>
              <a:effectLst/>
              <a:latin typeface="Calibri" panose="020F0502020204030204" pitchFamily="34" charset="0"/>
            </a:endParaRPr>
          </a:p>
          <a:p>
            <a:r>
              <a:rPr lang="fr-FR" sz="1100" dirty="0" smtClean="0"/>
              <a:t> </a:t>
            </a:r>
            <a:r>
              <a:rPr lang="fr-FR" sz="1100" b="0" i="0" u="none" strike="noStrike" dirty="0" smtClean="0">
                <a:solidFill>
                  <a:srgbClr val="000000"/>
                </a:solidFill>
                <a:effectLst/>
                <a:latin typeface="Calibri" panose="020F0502020204030204" pitchFamily="34" charset="0"/>
              </a:rPr>
              <a:t>Festival petite enfance:</a:t>
            </a:r>
            <a:r>
              <a:rPr lang="fr-FR" sz="1100" dirty="0" smtClean="0"/>
              <a:t> </a:t>
            </a:r>
            <a:r>
              <a:rPr lang="fr-FR" sz="1100" b="0" i="0" u="none" strike="noStrike" dirty="0" smtClean="0">
                <a:solidFill>
                  <a:srgbClr val="000000"/>
                </a:solidFill>
                <a:effectLst/>
                <a:latin typeface="Calibri" panose="020F0502020204030204" pitchFamily="34" charset="0"/>
              </a:rPr>
              <a:t>30 000 €</a:t>
            </a:r>
            <a:r>
              <a:rPr lang="fr-FR" sz="1100" dirty="0" smtClean="0"/>
              <a:t> </a:t>
            </a:r>
          </a:p>
          <a:p>
            <a:endParaRPr lang="fr-FR" sz="1100" dirty="0" smtClean="0"/>
          </a:p>
          <a:p>
            <a:r>
              <a:rPr lang="fr-FR" sz="1100" b="1" dirty="0" smtClean="0"/>
              <a:t>Les FDP </a:t>
            </a:r>
            <a:r>
              <a:rPr lang="fr-FR" sz="1100" dirty="0" smtClean="0"/>
              <a:t>sont en diminution par rapport au budget 2021 de </a:t>
            </a:r>
            <a:r>
              <a:rPr lang="fr-FR" sz="1100" b="1" dirty="0" smtClean="0"/>
              <a:t>531 K€  (-3,94 %) </a:t>
            </a:r>
            <a:r>
              <a:rPr lang="fr-FR" sz="1100" dirty="0" smtClean="0"/>
              <a:t>mais en augmentation par rapport au réalisé 2021 de 200 K€</a:t>
            </a:r>
            <a:endParaRPr lang="fr-FR" sz="1100"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14</a:t>
            </a:fld>
            <a:endParaRPr lang="fr-FR" dirty="0"/>
          </a:p>
        </p:txBody>
      </p:sp>
    </p:spTree>
    <p:extLst>
      <p:ext uri="{BB962C8B-B14F-4D97-AF65-F5344CB8AC3E}">
        <p14:creationId xmlns:p14="http://schemas.microsoft.com/office/powerpoint/2010/main" val="388915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15</a:t>
            </a:fld>
            <a:endParaRPr lang="fr-FR"/>
          </a:p>
        </p:txBody>
      </p:sp>
    </p:spTree>
    <p:extLst>
      <p:ext uri="{BB962C8B-B14F-4D97-AF65-F5344CB8AC3E}">
        <p14:creationId xmlns:p14="http://schemas.microsoft.com/office/powerpoint/2010/main" val="347923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16</a:t>
            </a:fld>
            <a:endParaRPr lang="fr-FR"/>
          </a:p>
        </p:txBody>
      </p:sp>
    </p:spTree>
    <p:extLst>
      <p:ext uri="{BB962C8B-B14F-4D97-AF65-F5344CB8AC3E}">
        <p14:creationId xmlns:p14="http://schemas.microsoft.com/office/powerpoint/2010/main" val="1400828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17</a:t>
            </a:fld>
            <a:endParaRPr lang="fr-FR"/>
          </a:p>
        </p:txBody>
      </p:sp>
    </p:spTree>
    <p:extLst>
      <p:ext uri="{BB962C8B-B14F-4D97-AF65-F5344CB8AC3E}">
        <p14:creationId xmlns:p14="http://schemas.microsoft.com/office/powerpoint/2010/main" val="958178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18</a:t>
            </a:fld>
            <a:endParaRPr lang="fr-FR"/>
          </a:p>
        </p:txBody>
      </p:sp>
    </p:spTree>
    <p:extLst>
      <p:ext uri="{BB962C8B-B14F-4D97-AF65-F5344CB8AC3E}">
        <p14:creationId xmlns:p14="http://schemas.microsoft.com/office/powerpoint/2010/main" val="154900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19</a:t>
            </a:fld>
            <a:endParaRPr lang="fr-FR"/>
          </a:p>
        </p:txBody>
      </p:sp>
    </p:spTree>
    <p:extLst>
      <p:ext uri="{BB962C8B-B14F-4D97-AF65-F5344CB8AC3E}">
        <p14:creationId xmlns:p14="http://schemas.microsoft.com/office/powerpoint/2010/main" val="58405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a:t>
            </a:fld>
            <a:endParaRPr lang="fr-FR"/>
          </a:p>
        </p:txBody>
      </p:sp>
    </p:spTree>
    <p:extLst>
      <p:ext uri="{BB962C8B-B14F-4D97-AF65-F5344CB8AC3E}">
        <p14:creationId xmlns:p14="http://schemas.microsoft.com/office/powerpoint/2010/main" val="490998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20</a:t>
            </a:fld>
            <a:endParaRPr lang="fr-FR"/>
          </a:p>
        </p:txBody>
      </p:sp>
    </p:spTree>
    <p:extLst>
      <p:ext uri="{BB962C8B-B14F-4D97-AF65-F5344CB8AC3E}">
        <p14:creationId xmlns:p14="http://schemas.microsoft.com/office/powerpoint/2010/main" val="122134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21</a:t>
            </a:fld>
            <a:endParaRPr lang="fr-FR"/>
          </a:p>
        </p:txBody>
      </p:sp>
    </p:spTree>
    <p:extLst>
      <p:ext uri="{BB962C8B-B14F-4D97-AF65-F5344CB8AC3E}">
        <p14:creationId xmlns:p14="http://schemas.microsoft.com/office/powerpoint/2010/main" val="261252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22</a:t>
            </a:fld>
            <a:endParaRPr lang="fr-FR"/>
          </a:p>
        </p:txBody>
      </p:sp>
    </p:spTree>
    <p:extLst>
      <p:ext uri="{BB962C8B-B14F-4D97-AF65-F5344CB8AC3E}">
        <p14:creationId xmlns:p14="http://schemas.microsoft.com/office/powerpoint/2010/main" val="372972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23</a:t>
            </a:fld>
            <a:endParaRPr lang="fr-FR"/>
          </a:p>
        </p:txBody>
      </p:sp>
    </p:spTree>
    <p:extLst>
      <p:ext uri="{BB962C8B-B14F-4D97-AF65-F5344CB8AC3E}">
        <p14:creationId xmlns:p14="http://schemas.microsoft.com/office/powerpoint/2010/main" val="200016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24</a:t>
            </a:fld>
            <a:endParaRPr lang="fr-FR"/>
          </a:p>
        </p:txBody>
      </p:sp>
    </p:spTree>
    <p:extLst>
      <p:ext uri="{BB962C8B-B14F-4D97-AF65-F5344CB8AC3E}">
        <p14:creationId xmlns:p14="http://schemas.microsoft.com/office/powerpoint/2010/main" val="1541270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25</a:t>
            </a:fld>
            <a:endParaRPr lang="fr-FR"/>
          </a:p>
        </p:txBody>
      </p:sp>
    </p:spTree>
    <p:extLst>
      <p:ext uri="{BB962C8B-B14F-4D97-AF65-F5344CB8AC3E}">
        <p14:creationId xmlns:p14="http://schemas.microsoft.com/office/powerpoint/2010/main" val="633962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26</a:t>
            </a:fld>
            <a:endParaRPr lang="fr-FR"/>
          </a:p>
        </p:txBody>
      </p:sp>
    </p:spTree>
    <p:extLst>
      <p:ext uri="{BB962C8B-B14F-4D97-AF65-F5344CB8AC3E}">
        <p14:creationId xmlns:p14="http://schemas.microsoft.com/office/powerpoint/2010/main" val="415830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27</a:t>
            </a:fld>
            <a:endParaRPr lang="fr-FR"/>
          </a:p>
        </p:txBody>
      </p:sp>
    </p:spTree>
    <p:extLst>
      <p:ext uri="{BB962C8B-B14F-4D97-AF65-F5344CB8AC3E}">
        <p14:creationId xmlns:p14="http://schemas.microsoft.com/office/powerpoint/2010/main" val="309251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28</a:t>
            </a:fld>
            <a:endParaRPr lang="fr-FR"/>
          </a:p>
        </p:txBody>
      </p:sp>
    </p:spTree>
    <p:extLst>
      <p:ext uri="{BB962C8B-B14F-4D97-AF65-F5344CB8AC3E}">
        <p14:creationId xmlns:p14="http://schemas.microsoft.com/office/powerpoint/2010/main" val="3368476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29</a:t>
            </a:fld>
            <a:endParaRPr lang="fr-FR"/>
          </a:p>
        </p:txBody>
      </p:sp>
    </p:spTree>
    <p:extLst>
      <p:ext uri="{BB962C8B-B14F-4D97-AF65-F5344CB8AC3E}">
        <p14:creationId xmlns:p14="http://schemas.microsoft.com/office/powerpoint/2010/main" val="365050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3</a:t>
            </a:fld>
            <a:endParaRPr lang="fr-FR"/>
          </a:p>
        </p:txBody>
      </p:sp>
    </p:spTree>
    <p:extLst>
      <p:ext uri="{BB962C8B-B14F-4D97-AF65-F5344CB8AC3E}">
        <p14:creationId xmlns:p14="http://schemas.microsoft.com/office/powerpoint/2010/main" val="1022592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30</a:t>
            </a:fld>
            <a:endParaRPr lang="fr-FR"/>
          </a:p>
        </p:txBody>
      </p:sp>
    </p:spTree>
    <p:extLst>
      <p:ext uri="{BB962C8B-B14F-4D97-AF65-F5344CB8AC3E}">
        <p14:creationId xmlns:p14="http://schemas.microsoft.com/office/powerpoint/2010/main" val="2634036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prospective ne porte que sur la section de fonctionnement, puisqu’il s’agit d’analyser les niveaux d’épargne à chaque fin d’exercices prospectifs.</a:t>
            </a:r>
          </a:p>
          <a:p>
            <a:r>
              <a:rPr lang="fr-FR" dirty="0" smtClean="0"/>
              <a:t>Le financement des investissements sera analysé ultérieurement que tout autant nous dégageons des épargnes et du résultat sur l’exercice pur en excèdent.</a:t>
            </a:r>
            <a:endParaRPr lang="fr-FR" dirty="0"/>
          </a:p>
        </p:txBody>
      </p:sp>
      <p:sp>
        <p:nvSpPr>
          <p:cNvPr id="4" name="Espace réservé du numéro de diapositive 3"/>
          <p:cNvSpPr>
            <a:spLocks noGrp="1"/>
          </p:cNvSpPr>
          <p:nvPr>
            <p:ph type="sldNum" sz="quarter" idx="10"/>
          </p:nvPr>
        </p:nvSpPr>
        <p:spPr/>
        <p:txBody>
          <a:bodyPr/>
          <a:lstStyle/>
          <a:p>
            <a:fld id="{D45FACAE-51DB-42EE-A055-3BC91240EEBB}" type="slidenum">
              <a:rPr lang="fr-FR" smtClean="0"/>
              <a:t>31</a:t>
            </a:fld>
            <a:endParaRPr lang="fr-FR"/>
          </a:p>
        </p:txBody>
      </p:sp>
    </p:spTree>
    <p:extLst>
      <p:ext uri="{BB962C8B-B14F-4D97-AF65-F5344CB8AC3E}">
        <p14:creationId xmlns:p14="http://schemas.microsoft.com/office/powerpoint/2010/main" val="2013436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Cette prospective, avec ses</a:t>
            </a:r>
            <a:r>
              <a:rPr lang="fr-FR" baseline="0" dirty="0" smtClean="0"/>
              <a:t> incertitudes, montre que dès 2022 nous allons constater une décroissance de notre épargne brute ( 200 K€ fin 2026) et une épargne nette négative, ce qui nous enlèvera tout accès au recours à  l’emprunt ou du moins à des conditions de taux très défavorable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32</a:t>
            </a:fld>
            <a:endParaRPr lang="fr-FR"/>
          </a:p>
        </p:txBody>
      </p:sp>
    </p:spTree>
    <p:extLst>
      <p:ext uri="{BB962C8B-B14F-4D97-AF65-F5344CB8AC3E}">
        <p14:creationId xmlns:p14="http://schemas.microsoft.com/office/powerpoint/2010/main" val="1627520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45FACAE-51DB-42EE-A055-3BC91240EEBB}" type="slidenum">
              <a:rPr lang="fr-FR" smtClean="0"/>
              <a:t>33</a:t>
            </a:fld>
            <a:endParaRPr lang="fr-FR"/>
          </a:p>
        </p:txBody>
      </p:sp>
    </p:spTree>
    <p:extLst>
      <p:ext uri="{BB962C8B-B14F-4D97-AF65-F5344CB8AC3E}">
        <p14:creationId xmlns:p14="http://schemas.microsoft.com/office/powerpoint/2010/main" val="327712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34</a:t>
            </a:fld>
            <a:endParaRPr lang="fr-FR"/>
          </a:p>
        </p:txBody>
      </p:sp>
    </p:spTree>
    <p:extLst>
      <p:ext uri="{BB962C8B-B14F-4D97-AF65-F5344CB8AC3E}">
        <p14:creationId xmlns:p14="http://schemas.microsoft.com/office/powerpoint/2010/main" val="298640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682654"/>
            <a:ext cx="5438140" cy="5149445"/>
          </a:xfrm>
        </p:spPr>
        <p:txBody>
          <a:bodyPr/>
          <a:lstStyle/>
          <a:p>
            <a:pPr algn="just"/>
            <a:r>
              <a:rPr lang="fr-FR" sz="1100" b="1" dirty="0" smtClean="0"/>
              <a:t>Les recettes de fonctionnement</a:t>
            </a:r>
            <a:r>
              <a:rPr lang="fr-FR" sz="1100" b="1" baseline="0" dirty="0" smtClean="0"/>
              <a:t> </a:t>
            </a:r>
            <a:r>
              <a:rPr lang="fr-FR" sz="1100" baseline="0" dirty="0" smtClean="0"/>
              <a:t>globales s’élèvent à 63 174 500 € en diminution de </a:t>
            </a:r>
            <a:r>
              <a:rPr lang="fr-FR" sz="1100" baseline="0" dirty="0" smtClean="0">
                <a:solidFill>
                  <a:srgbClr val="FF0000"/>
                </a:solidFill>
              </a:rPr>
              <a:t>1,17 % /t à 2020 (-748 K€). </a:t>
            </a:r>
            <a:r>
              <a:rPr lang="fr-FR" sz="1100" baseline="0" dirty="0" smtClean="0"/>
              <a:t>Les RRF diminuent de </a:t>
            </a:r>
            <a:r>
              <a:rPr lang="fr-FR" sz="1100" baseline="0" dirty="0" smtClean="0">
                <a:solidFill>
                  <a:srgbClr val="FF0000"/>
                </a:solidFill>
              </a:rPr>
              <a:t>1,19 %</a:t>
            </a:r>
            <a:r>
              <a:rPr lang="fr-FR" sz="1100" dirty="0"/>
              <a:t>;</a:t>
            </a:r>
            <a:endParaRPr lang="fr-FR" sz="1100" baseline="0" dirty="0" smtClean="0"/>
          </a:p>
          <a:p>
            <a:pPr algn="just"/>
            <a:r>
              <a:rPr lang="fr-FR" sz="1100" dirty="0"/>
              <a:t>R</a:t>
            </a:r>
            <a:r>
              <a:rPr lang="fr-FR" sz="1100" baseline="0" dirty="0" smtClean="0"/>
              <a:t>etraitées de atténuations de produits (reversement de fiscalité aux communes, à l’OTC, ou autres) et retraitées des montants relatifs à la mutualisation des services (avec communes, ville de Manosque et service commun instructions des droits du sol) les RRF nettes diminuent </a:t>
            </a:r>
            <a:r>
              <a:rPr lang="fr-FR" sz="1100" baseline="0" dirty="0" smtClean="0">
                <a:solidFill>
                  <a:srgbClr val="FF0000"/>
                </a:solidFill>
              </a:rPr>
              <a:t>de 162 536 € (-0,43 %),</a:t>
            </a:r>
          </a:p>
          <a:p>
            <a:pPr algn="just"/>
            <a:endParaRPr lang="fr-FR" sz="1100" baseline="0" dirty="0" smtClean="0">
              <a:solidFill>
                <a:srgbClr val="FF0000"/>
              </a:solidFill>
            </a:endParaRPr>
          </a:p>
          <a:p>
            <a:pPr algn="just"/>
            <a:r>
              <a:rPr lang="fr-FR" sz="1100" b="1" dirty="0" smtClean="0"/>
              <a:t>On peut observer par rapport aux années précédentes une modification du poids des recettes fiscales et des dotations;</a:t>
            </a:r>
          </a:p>
          <a:p>
            <a:pPr algn="just"/>
            <a:r>
              <a:rPr lang="fr-FR" sz="1100" dirty="0" smtClean="0"/>
              <a:t>Cela provient de la décision du gouvernement, actée par la loi de finances 2021,de diminuer les impôts de production des entreprises industrielles et notamment la CFE et la CVAE,</a:t>
            </a:r>
            <a:r>
              <a:rPr lang="fr-FR" sz="1100" baseline="0" dirty="0" smtClean="0"/>
              <a:t> ce qui s’est traduit pour notre EPCI par une baisse des impôts directs et en contrepartie une compensation de fiscalité classée comptablement dans le chapitre dotations et participations,</a:t>
            </a:r>
          </a:p>
          <a:p>
            <a:r>
              <a:rPr lang="fr-FR" sz="1100" dirty="0" smtClean="0"/>
              <a:t>Aujourd’hui les compensations fiscales accordées par l’Etat représentent </a:t>
            </a:r>
            <a:r>
              <a:rPr lang="fr-FR" sz="1100" b="1" dirty="0" smtClean="0"/>
              <a:t>9 %</a:t>
            </a:r>
            <a:r>
              <a:rPr lang="fr-FR" sz="1100" dirty="0" smtClean="0"/>
              <a:t> de nos ressources</a:t>
            </a:r>
            <a:r>
              <a:rPr lang="fr-FR" sz="1100" baseline="0" dirty="0" smtClean="0"/>
              <a:t> et </a:t>
            </a:r>
            <a:r>
              <a:rPr lang="fr-FR" sz="1100" b="1" baseline="0" dirty="0" smtClean="0"/>
              <a:t>11,5 %</a:t>
            </a:r>
            <a:r>
              <a:rPr lang="fr-FR" sz="1100" baseline="0" dirty="0" smtClean="0"/>
              <a:t> des seules ressources fiscales</a:t>
            </a:r>
            <a:endParaRPr lang="fr-FR" sz="1100" dirty="0" smtClean="0"/>
          </a:p>
          <a:p>
            <a:endParaRPr lang="fr-FR" sz="1100" dirty="0" smtClean="0"/>
          </a:p>
          <a:p>
            <a:r>
              <a:rPr lang="fr-FR" sz="1100" b="1" dirty="0" smtClean="0"/>
              <a:t>Les Produits de services restent stables</a:t>
            </a:r>
          </a:p>
          <a:p>
            <a:endParaRPr lang="fr-FR" sz="1100" b="1" dirty="0"/>
          </a:p>
          <a:p>
            <a:r>
              <a:rPr lang="fr-FR" sz="1100" b="1" baseline="0" dirty="0" smtClean="0"/>
              <a:t>La baisse des autres produits de gestion courante s’expliquent </a:t>
            </a:r>
          </a:p>
          <a:p>
            <a:pPr marL="171450" indent="-171450">
              <a:buFontTx/>
              <a:buChar char="-"/>
            </a:pPr>
            <a:r>
              <a:rPr lang="fr-FR" sz="1100" baseline="0" dirty="0" smtClean="0"/>
              <a:t>par la bonification de recettes liées au tri sélectif et la valorisation des déchets + 47 K€ </a:t>
            </a:r>
          </a:p>
          <a:p>
            <a:pPr marL="171450" indent="-171450">
              <a:buFontTx/>
              <a:buChar char="-"/>
            </a:pPr>
            <a:r>
              <a:rPr lang="fr-FR" sz="1100" baseline="0" dirty="0" smtClean="0"/>
              <a:t>par l’exonération du loyer payé par la CCIT pour l’Eco-Campus </a:t>
            </a:r>
            <a:r>
              <a:rPr lang="fr-FR" sz="1100" baseline="0" dirty="0" smtClean="0">
                <a:solidFill>
                  <a:srgbClr val="FF0000"/>
                </a:solidFill>
              </a:rPr>
              <a:t>- 83 K€ </a:t>
            </a:r>
            <a:r>
              <a:rPr lang="fr-FR" sz="1100" baseline="0" dirty="0" smtClean="0"/>
              <a:t>, </a:t>
            </a:r>
          </a:p>
          <a:p>
            <a:endParaRPr lang="fr-FR" sz="1100" b="1" baseline="0" dirty="0" smtClean="0"/>
          </a:p>
          <a:p>
            <a:r>
              <a:rPr lang="fr-FR" sz="1100" b="1" baseline="0" dirty="0" smtClean="0"/>
              <a:t>Sur les produits exceptionnels en 2021 </a:t>
            </a:r>
            <a:r>
              <a:rPr lang="fr-FR" sz="1100" baseline="0" dirty="0" smtClean="0"/>
              <a:t>nous avons perçu le remboursement de fonds dédiés 17 K€, des remboursement d’assurance pour 29 K€ et d’un remboursement de de trop versé à l’OTC sur la taxe de séjour 2020 34 K€.</a:t>
            </a:r>
          </a:p>
          <a:p>
            <a:r>
              <a:rPr lang="fr-FR" sz="1100" baseline="0" dirty="0" smtClean="0"/>
              <a:t> L’écart avec 2020 s’explique par le fait que sur l’exercice 2020 nous avions perçu des remboursement de l’Etat</a:t>
            </a:r>
            <a:r>
              <a:rPr lang="fr-FR" sz="1100" dirty="0" smtClean="0"/>
              <a:t> et des communes pour l’achat de masques,</a:t>
            </a:r>
            <a:endParaRPr lang="fr-FR" sz="1100"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4</a:t>
            </a:fld>
            <a:endParaRPr lang="fr-FR" dirty="0"/>
          </a:p>
        </p:txBody>
      </p:sp>
    </p:spTree>
    <p:extLst>
      <p:ext uri="{BB962C8B-B14F-4D97-AF65-F5344CB8AC3E}">
        <p14:creationId xmlns:p14="http://schemas.microsoft.com/office/powerpoint/2010/main" val="288095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17247"/>
            <a:ext cx="5438140" cy="5091218"/>
          </a:xfrm>
        </p:spPr>
        <p:txBody>
          <a:bodyPr/>
          <a:lstStyle/>
          <a:p>
            <a:pPr algn="just"/>
            <a:r>
              <a:rPr lang="fr-FR" sz="1100" baseline="0" dirty="0" smtClean="0"/>
              <a:t>Nous observons</a:t>
            </a:r>
            <a:r>
              <a:rPr lang="fr-FR" sz="1100" dirty="0" smtClean="0"/>
              <a:t> dans le graphe l’apparition de </a:t>
            </a:r>
            <a:r>
              <a:rPr lang="fr-FR" sz="1100" b="1" dirty="0" smtClean="0"/>
              <a:t>la TVA </a:t>
            </a:r>
            <a:r>
              <a:rPr lang="fr-FR" sz="1100" dirty="0" smtClean="0"/>
              <a:t>qui vient compenser l’exonération accordée par l’Etat au titre de la TH sur les résidences principales,</a:t>
            </a:r>
          </a:p>
          <a:p>
            <a:pPr algn="just"/>
            <a:endParaRPr lang="fr-FR" sz="1100" baseline="0" dirty="0"/>
          </a:p>
          <a:p>
            <a:pPr algn="just"/>
            <a:r>
              <a:rPr lang="fr-FR" sz="1100" b="1" baseline="0" dirty="0" smtClean="0"/>
              <a:t>La TEOM </a:t>
            </a:r>
            <a:r>
              <a:rPr lang="fr-FR" sz="1100" baseline="0" dirty="0" smtClean="0"/>
              <a:t>progresse de </a:t>
            </a:r>
            <a:r>
              <a:rPr lang="fr-FR" sz="1100" b="1" baseline="0" dirty="0" smtClean="0"/>
              <a:t>8,89 % à 9,9 M€ </a:t>
            </a:r>
            <a:r>
              <a:rPr lang="fr-FR" sz="1100" baseline="0" dirty="0" smtClean="0"/>
              <a:t>mais, même en prenant en compte les recettes </a:t>
            </a:r>
            <a:r>
              <a:rPr lang="fr-FR" sz="1100" dirty="0" smtClean="0"/>
              <a:t>issues du recyclage qui ont progressé en 2021 (672 K€) , </a:t>
            </a:r>
            <a:r>
              <a:rPr lang="fr-FR" sz="1100" baseline="0" dirty="0" smtClean="0"/>
              <a:t>le produit perçu ne couvre pas le coût du service qui est  évalué en net pour 2021 à 12 M€. (11,6 M€ hors amortissement</a:t>
            </a:r>
            <a:r>
              <a:rPr lang="fr-FR" sz="1100" dirty="0" smtClean="0"/>
              <a:t> des biens)</a:t>
            </a:r>
            <a:endParaRPr lang="fr-FR" sz="1100" baseline="0" dirty="0" smtClean="0"/>
          </a:p>
          <a:p>
            <a:pPr algn="just"/>
            <a:endParaRPr lang="fr-FR" sz="1100" baseline="0" dirty="0" smtClean="0"/>
          </a:p>
          <a:p>
            <a:pPr algn="just"/>
            <a:r>
              <a:rPr lang="fr-FR" sz="1100" b="1" dirty="0" smtClean="0"/>
              <a:t>Les attributions de compensations </a:t>
            </a:r>
            <a:r>
              <a:rPr lang="fr-FR" sz="1100" dirty="0" smtClean="0"/>
              <a:t>(reversement aux communes de la fiscalité diminué du coût des charges transférées) ont augmenté en 2021 ( +159 K€) sous l’effet de la restitution du coût du transport à Gréoux les Bains, de la restitution de la salle de l’Eden à Oraison et du loyer du local</a:t>
            </a:r>
            <a:r>
              <a:rPr lang="fr-FR" sz="1100" baseline="0" dirty="0" smtClean="0"/>
              <a:t> de l’OT à Manosque.</a:t>
            </a:r>
            <a:endParaRPr lang="fr-FR" sz="1100" dirty="0" smtClean="0"/>
          </a:p>
          <a:p>
            <a:pPr algn="just"/>
            <a:endParaRPr lang="fr-FR" sz="1100" baseline="0" dirty="0" smtClean="0"/>
          </a:p>
          <a:p>
            <a:pPr algn="just"/>
            <a:r>
              <a:rPr lang="fr-FR" sz="1100" baseline="0" dirty="0" smtClean="0"/>
              <a:t>Depuis 2017 la DLVA a pris en charge 1 166 000 € de contribution au FPIC qui aurait dû être supportée par les communes.</a:t>
            </a:r>
            <a:r>
              <a:rPr lang="fr-FR" sz="1100" dirty="0" smtClean="0"/>
              <a:t> </a:t>
            </a:r>
            <a:r>
              <a:rPr lang="fr-FR" sz="1100" b="1" dirty="0" smtClean="0"/>
              <a:t>Depuis 2013 DLVA a contribué au FPIC pour plus de 4,9 M€</a:t>
            </a:r>
            <a:endParaRPr lang="fr-FR" sz="1100" b="1" baseline="0" dirty="0" smtClean="0"/>
          </a:p>
          <a:p>
            <a:pPr algn="just"/>
            <a:endParaRPr lang="fr-FR" sz="1100" baseline="0" dirty="0" smtClean="0"/>
          </a:p>
          <a:p>
            <a:pPr algn="just"/>
            <a:r>
              <a:rPr lang="fr-FR" sz="1100" b="1" baseline="0" dirty="0" smtClean="0"/>
              <a:t>La DSC</a:t>
            </a:r>
            <a:r>
              <a:rPr lang="fr-FR" sz="1100" baseline="0" dirty="0" smtClean="0"/>
              <a:t> a progressé en 2021 de 300 K€ et a concerné l’ensemble des communes.</a:t>
            </a:r>
          </a:p>
          <a:p>
            <a:pPr algn="just"/>
            <a:endParaRPr lang="fr-FR" sz="1100" baseline="0" dirty="0" smtClean="0"/>
          </a:p>
          <a:p>
            <a:pPr algn="just"/>
            <a:r>
              <a:rPr lang="fr-FR" sz="1100" baseline="0" dirty="0" smtClean="0"/>
              <a:t>A noter que sur la </a:t>
            </a:r>
            <a:r>
              <a:rPr lang="fr-FR" sz="1100" b="1" baseline="0" dirty="0" smtClean="0"/>
              <a:t>taxe de séjour </a:t>
            </a:r>
            <a:r>
              <a:rPr lang="fr-FR" sz="1100" baseline="0" dirty="0" smtClean="0"/>
              <a:t>perçu en 2021 (1,2 M€) nous devons reverser au CD 04 et 83 près de 120 K€</a:t>
            </a:r>
            <a:r>
              <a:rPr lang="fr-FR" sz="1100" dirty="0" smtClean="0"/>
              <a:t> au titre de la taxe additionnelle instaurée par les deux départements.</a:t>
            </a:r>
            <a:endParaRPr lang="fr-FR" sz="1100" baseline="0" dirty="0" smtClean="0"/>
          </a:p>
          <a:p>
            <a:pPr algn="just"/>
            <a:endParaRPr lang="fr-FR" sz="1100" baseline="0" dirty="0" smtClean="0"/>
          </a:p>
          <a:p>
            <a:pPr algn="just"/>
            <a:r>
              <a:rPr lang="fr-FR" sz="1100" baseline="0" dirty="0" smtClean="0"/>
              <a:t>Le Conseil Communautaire avait pris en 2020 une décision d’exonération de CFE des entreprises relavant du secteur touristique (cafés, bars, hôtels …..) dans le cadre du soutient à ce secteur face à la crise sanitaire, cela a eu un impact sur 2021 avec un remboursement à l’Etat de 253 K€.</a:t>
            </a:r>
          </a:p>
          <a:p>
            <a:pPr algn="just"/>
            <a:endParaRPr lang="fr-FR" sz="1100" dirty="0" smtClean="0"/>
          </a:p>
          <a:p>
            <a:pPr algn="just"/>
            <a:r>
              <a:rPr lang="fr-FR" sz="1100" b="1" dirty="0" smtClean="0"/>
              <a:t>Les dotations </a:t>
            </a:r>
            <a:r>
              <a:rPr lang="fr-FR" sz="1100" dirty="0" smtClean="0"/>
              <a:t>ont légèrement diminué de 8 K€,</a:t>
            </a:r>
          </a:p>
          <a:p>
            <a:pPr algn="just"/>
            <a:r>
              <a:rPr lang="fr-FR" sz="1100" baseline="0" dirty="0" smtClean="0"/>
              <a:t>Depuis 2013, en cumulé nous avons perdu près de 15,9 M€ de dotations de l’Etat</a:t>
            </a:r>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5</a:t>
            </a:fld>
            <a:endParaRPr lang="fr-FR"/>
          </a:p>
        </p:txBody>
      </p:sp>
    </p:spTree>
    <p:extLst>
      <p:ext uri="{BB962C8B-B14F-4D97-AF65-F5344CB8AC3E}">
        <p14:creationId xmlns:p14="http://schemas.microsoft.com/office/powerpoint/2010/main" val="79203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64515"/>
            <a:ext cx="5438140" cy="4913095"/>
          </a:xfrm>
        </p:spPr>
        <p:txBody>
          <a:bodyPr/>
          <a:lstStyle/>
          <a:p>
            <a:pPr algn="just"/>
            <a:r>
              <a:rPr lang="fr-FR" b="1" dirty="0" smtClean="0"/>
              <a:t>Les dépenses de</a:t>
            </a:r>
            <a:r>
              <a:rPr lang="fr-FR" b="1" baseline="0" dirty="0" smtClean="0"/>
              <a:t> fonctionnement globales </a:t>
            </a:r>
            <a:r>
              <a:rPr lang="fr-FR" baseline="0" dirty="0" smtClean="0"/>
              <a:t>s’élèvent en fin 2021 à 55,3 M€ en progression sensible de </a:t>
            </a:r>
            <a:r>
              <a:rPr lang="fr-FR" b="1" baseline="0" dirty="0" smtClean="0"/>
              <a:t>+ 6,45 % ( +3,35 M€</a:t>
            </a:r>
            <a:r>
              <a:rPr lang="fr-FR" baseline="0" dirty="0" smtClean="0"/>
              <a:t>). </a:t>
            </a:r>
          </a:p>
          <a:p>
            <a:pPr algn="just"/>
            <a:endParaRPr lang="fr-FR" dirty="0"/>
          </a:p>
          <a:p>
            <a:pPr algn="just"/>
            <a:r>
              <a:rPr lang="fr-FR" baseline="0" dirty="0" smtClean="0"/>
              <a:t>Les DRF retraitées des atténuations de charges et des atténuations de produits s’ établissent à </a:t>
            </a:r>
            <a:r>
              <a:rPr lang="fr-FR" b="1" baseline="0" dirty="0" smtClean="0"/>
              <a:t>35 021 250 € </a:t>
            </a:r>
            <a:r>
              <a:rPr lang="fr-FR" baseline="0" dirty="0" smtClean="0"/>
              <a:t>en progression de </a:t>
            </a:r>
            <a:r>
              <a:rPr lang="fr-FR" b="1" baseline="0" dirty="0" smtClean="0"/>
              <a:t>11,32 % /t à 2020;</a:t>
            </a:r>
          </a:p>
          <a:p>
            <a:pPr algn="just"/>
            <a:endParaRPr lang="fr-FR" baseline="0" dirty="0" smtClean="0"/>
          </a:p>
          <a:p>
            <a:pPr algn="just"/>
            <a:r>
              <a:rPr lang="fr-FR" baseline="0" dirty="0" smtClean="0"/>
              <a:t>Les charges à caractère général </a:t>
            </a:r>
            <a:r>
              <a:rPr lang="fr-FR" b="0" baseline="0" dirty="0" smtClean="0"/>
              <a:t>pèsent </a:t>
            </a:r>
            <a:r>
              <a:rPr lang="fr-FR" b="1" baseline="0" dirty="0" smtClean="0"/>
              <a:t>61,16 %</a:t>
            </a:r>
            <a:r>
              <a:rPr lang="fr-FR" b="0" baseline="0" dirty="0" smtClean="0"/>
              <a:t> et </a:t>
            </a:r>
            <a:r>
              <a:rPr lang="fr-FR" b="1" baseline="0" dirty="0" smtClean="0"/>
              <a:t>les frais de personnel 27,36 %</a:t>
            </a:r>
          </a:p>
          <a:p>
            <a:pPr algn="just"/>
            <a:endParaRPr lang="fr-FR" b="1" baseline="0" dirty="0" smtClean="0"/>
          </a:p>
          <a:p>
            <a:pPr algn="just"/>
            <a:r>
              <a:rPr lang="fr-FR" b="0" baseline="0" dirty="0" smtClean="0"/>
              <a:t>Sur les 5 dernières années entre 2017 et 2021 les CCG ont progressé de </a:t>
            </a:r>
            <a:r>
              <a:rPr lang="fr-FR" b="1" baseline="0" dirty="0" smtClean="0"/>
              <a:t>4,7 M€ (+27,5 %) , </a:t>
            </a:r>
            <a:r>
              <a:rPr lang="fr-FR" b="0" baseline="0" dirty="0" smtClean="0"/>
              <a:t>dans la même période les FDP brut n’ont progressé que de </a:t>
            </a:r>
            <a:r>
              <a:rPr lang="fr-FR" b="1" baseline="0" dirty="0" smtClean="0"/>
              <a:t>8,12 % (15,9 % </a:t>
            </a:r>
            <a:r>
              <a:rPr lang="fr-FR" b="0" baseline="0" dirty="0" smtClean="0"/>
              <a:t>si l’on les retraite des effets de la mutualisation).</a:t>
            </a:r>
          </a:p>
          <a:p>
            <a:pPr algn="just"/>
            <a:endParaRPr lang="fr-FR" b="0" baseline="0" dirty="0" smtClean="0"/>
          </a:p>
          <a:p>
            <a:pPr algn="just"/>
            <a:r>
              <a:rPr lang="fr-FR" b="0" baseline="0" dirty="0" smtClean="0"/>
              <a:t>Les charges financières ont par contre diminué de </a:t>
            </a:r>
            <a:r>
              <a:rPr lang="fr-FR" b="1" baseline="0" dirty="0" smtClean="0"/>
              <a:t>37,24 % </a:t>
            </a:r>
            <a:r>
              <a:rPr lang="fr-FR" b="0" baseline="0" dirty="0" smtClean="0"/>
              <a:t>sur la même période.</a:t>
            </a:r>
          </a:p>
          <a:p>
            <a:pPr algn="just"/>
            <a:endParaRPr lang="fr-FR" b="1" baseline="0" dirty="0" smtClean="0"/>
          </a:p>
          <a:p>
            <a:pPr algn="just"/>
            <a:endParaRPr lang="fr-FR" b="1"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6</a:t>
            </a:fld>
            <a:endParaRPr lang="fr-FR"/>
          </a:p>
        </p:txBody>
      </p:sp>
    </p:spTree>
    <p:extLst>
      <p:ext uri="{BB962C8B-B14F-4D97-AF65-F5344CB8AC3E}">
        <p14:creationId xmlns:p14="http://schemas.microsoft.com/office/powerpoint/2010/main" val="338785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66088" y="4591070"/>
            <a:ext cx="5664729" cy="5335568"/>
          </a:xfrm>
        </p:spPr>
        <p:txBody>
          <a:bodyPr/>
          <a:lstStyle/>
          <a:p>
            <a:pPr marL="171450" indent="-171450" algn="just">
              <a:buFontTx/>
              <a:buChar char="-"/>
            </a:pPr>
            <a:r>
              <a:rPr lang="fr-FR" sz="900" b="1" dirty="0"/>
              <a:t>Les charges de personnel </a:t>
            </a:r>
            <a:r>
              <a:rPr lang="fr-FR" sz="900" dirty="0"/>
              <a:t>progressent de manière très limitée à </a:t>
            </a:r>
            <a:r>
              <a:rPr lang="fr-FR" sz="900" b="1" dirty="0" smtClean="0"/>
              <a:t>+ 0,29 </a:t>
            </a:r>
            <a:r>
              <a:rPr lang="fr-FR" sz="900" b="1" dirty="0"/>
              <a:t>% </a:t>
            </a:r>
            <a:r>
              <a:rPr lang="fr-FR" sz="900" dirty="0"/>
              <a:t>toutefois </a:t>
            </a:r>
            <a:r>
              <a:rPr lang="fr-FR" sz="900" dirty="0" smtClean="0"/>
              <a:t>retraitées </a:t>
            </a:r>
            <a:r>
              <a:rPr lang="fr-FR" sz="900" dirty="0"/>
              <a:t>des </a:t>
            </a:r>
            <a:r>
              <a:rPr lang="fr-FR" sz="900" dirty="0" smtClean="0"/>
              <a:t>remboursements </a:t>
            </a:r>
            <a:r>
              <a:rPr lang="fr-FR" sz="900" dirty="0"/>
              <a:t>de la mutualisation (Ville de Manosque, agent mutualisé individuellement (S Salvador) et du service commun instruction des droits du sol) et des remboursements pour absence maladie ou incapacité), qui sont en baisse les frais de personnel progressent de </a:t>
            </a:r>
            <a:r>
              <a:rPr lang="fr-FR" sz="900" b="1" dirty="0"/>
              <a:t>5,73 %</a:t>
            </a:r>
            <a:r>
              <a:rPr lang="fr-FR" sz="900" dirty="0"/>
              <a:t> (+ 519 K€</a:t>
            </a:r>
            <a:r>
              <a:rPr lang="fr-FR" sz="900" dirty="0" smtClean="0"/>
              <a:t>)</a:t>
            </a:r>
          </a:p>
          <a:p>
            <a:pPr marL="171450" indent="-171450" algn="just">
              <a:buFontTx/>
              <a:buChar char="-"/>
            </a:pPr>
            <a:endParaRPr lang="fr-FR" sz="900" dirty="0"/>
          </a:p>
          <a:p>
            <a:pPr marL="171450" indent="-171450" algn="just">
              <a:buFontTx/>
              <a:buChar char="-"/>
            </a:pPr>
            <a:r>
              <a:rPr lang="fr-FR" sz="900" b="1" dirty="0" smtClean="0"/>
              <a:t>Les charges à caractère général</a:t>
            </a:r>
            <a:r>
              <a:rPr lang="fr-FR" sz="900" b="1" baseline="0" dirty="0" smtClean="0"/>
              <a:t> </a:t>
            </a:r>
            <a:r>
              <a:rPr lang="fr-FR" sz="900" baseline="0" dirty="0" smtClean="0"/>
              <a:t>progressent de </a:t>
            </a:r>
            <a:r>
              <a:rPr lang="fr-FR" sz="900" b="1" baseline="0" dirty="0" smtClean="0"/>
              <a:t>+ 11,44 % </a:t>
            </a:r>
            <a:r>
              <a:rPr lang="fr-FR" sz="900" baseline="0" dirty="0" smtClean="0"/>
              <a:t>(+ 16,75 % si l'on retraite 2020  des dépenses exceptionnelles engagées dans le cadre de la crise sanitaire </a:t>
            </a:r>
          </a:p>
          <a:p>
            <a:pPr marL="628650" lvl="1" indent="-171450" algn="just">
              <a:buFontTx/>
              <a:buChar char="-"/>
            </a:pPr>
            <a:r>
              <a:rPr lang="fr-FR" sz="900" dirty="0" smtClean="0"/>
              <a:t>Gestion des déchets:  1 305 739 € </a:t>
            </a:r>
          </a:p>
          <a:p>
            <a:pPr marL="628650" lvl="1" indent="-171450" algn="just">
              <a:buFontTx/>
              <a:buChar char="-"/>
            </a:pPr>
            <a:r>
              <a:rPr lang="fr-FR" sz="900" dirty="0" smtClean="0"/>
              <a:t>Transport-mobilité: 763 860 € </a:t>
            </a:r>
          </a:p>
          <a:p>
            <a:pPr marL="628650" lvl="1" indent="-171450" algn="just">
              <a:buFontTx/>
              <a:buChar char="-"/>
            </a:pPr>
            <a:r>
              <a:rPr lang="fr-FR" sz="900" dirty="0" smtClean="0"/>
              <a:t>Culture: 213 172 € </a:t>
            </a:r>
          </a:p>
          <a:p>
            <a:pPr marL="628650" lvl="1" indent="-171450" algn="just">
              <a:buFontTx/>
              <a:buChar char="-"/>
            </a:pPr>
            <a:r>
              <a:rPr lang="fr-FR" sz="900" dirty="0" smtClean="0"/>
              <a:t>Lecture Publique:  61 392 € </a:t>
            </a:r>
          </a:p>
          <a:p>
            <a:pPr marL="628650" lvl="1" indent="-171450" algn="just">
              <a:buFontTx/>
              <a:buChar char="-"/>
            </a:pPr>
            <a:r>
              <a:rPr lang="fr-FR" sz="900" dirty="0" smtClean="0"/>
              <a:t>Gestion du patrimoine bâti (entretien, maintenance, eau, électricité, combustible …): 77 922 € </a:t>
            </a:r>
          </a:p>
          <a:p>
            <a:pPr marL="628650" lvl="1" indent="-171450" algn="just">
              <a:buFontTx/>
              <a:buChar char="-"/>
            </a:pPr>
            <a:r>
              <a:rPr lang="fr-FR" sz="900" dirty="0" smtClean="0"/>
              <a:t>Communication- publications: 94 298 € </a:t>
            </a:r>
          </a:p>
          <a:p>
            <a:pPr marL="628650" lvl="1" indent="-171450" algn="just">
              <a:buFontTx/>
              <a:buChar char="-"/>
            </a:pPr>
            <a:r>
              <a:rPr lang="fr-FR" sz="900" dirty="0" smtClean="0"/>
              <a:t>Etudes projet </a:t>
            </a:r>
            <a:r>
              <a:rPr lang="fr-FR" sz="900" dirty="0" err="1" smtClean="0"/>
              <a:t>HyGreen</a:t>
            </a:r>
            <a:r>
              <a:rPr lang="fr-FR" sz="900" dirty="0" smtClean="0"/>
              <a:t> Provence: 76 699 € </a:t>
            </a:r>
          </a:p>
          <a:p>
            <a:pPr marL="628650" lvl="1" indent="-171450" algn="just">
              <a:buFontTx/>
              <a:buChar char="-"/>
            </a:pPr>
            <a:r>
              <a:rPr lang="fr-FR" sz="900" dirty="0" smtClean="0"/>
              <a:t>Aides à la rénovation énergétique: 25 000 € </a:t>
            </a:r>
          </a:p>
          <a:p>
            <a:pPr marL="628650" lvl="1" indent="-171450" algn="just">
              <a:buFontTx/>
              <a:buChar char="-"/>
            </a:pPr>
            <a:r>
              <a:rPr lang="fr-FR" sz="900" dirty="0" smtClean="0"/>
              <a:t>Remboursement de frais aux communes: 27 955 € </a:t>
            </a:r>
          </a:p>
          <a:p>
            <a:pPr marL="628650" lvl="1" indent="-171450" algn="just">
              <a:buFontTx/>
              <a:buChar char="-"/>
            </a:pPr>
            <a:r>
              <a:rPr lang="fr-FR" sz="900" dirty="0" smtClean="0"/>
              <a:t>Développement économique (y/c entretien des ZA): 163 422 € </a:t>
            </a:r>
          </a:p>
          <a:p>
            <a:pPr marL="628650" lvl="1" indent="-171450" algn="just">
              <a:buFontTx/>
              <a:buChar char="-"/>
            </a:pPr>
            <a:r>
              <a:rPr lang="fr-FR" sz="900" dirty="0" smtClean="0"/>
              <a:t>Frais de télécommunication: 55 265 € </a:t>
            </a:r>
          </a:p>
          <a:p>
            <a:pPr marL="628650" lvl="1" indent="-171450" algn="just">
              <a:buFontTx/>
              <a:buChar char="-"/>
            </a:pPr>
            <a:r>
              <a:rPr lang="fr-FR" sz="900" dirty="0" smtClean="0"/>
              <a:t>Honoraires projet de territoire et PFF: 70 290 € </a:t>
            </a:r>
          </a:p>
          <a:p>
            <a:pPr marL="628650" lvl="1" indent="-171450" algn="just">
              <a:buFontTx/>
              <a:buChar char="-"/>
            </a:pPr>
            <a:r>
              <a:rPr lang="fr-FR" sz="900" dirty="0" smtClean="0"/>
              <a:t>Eclairage public:  </a:t>
            </a:r>
            <a:r>
              <a:rPr lang="fr-FR" sz="900" dirty="0" smtClean="0">
                <a:solidFill>
                  <a:srgbClr val="FF0000"/>
                </a:solidFill>
              </a:rPr>
              <a:t>-142 929 € </a:t>
            </a:r>
          </a:p>
          <a:p>
            <a:pPr marL="628650" lvl="1" indent="-171450" algn="just">
              <a:buFontTx/>
              <a:buChar char="-"/>
            </a:pPr>
            <a:r>
              <a:rPr lang="fr-FR" sz="900" dirty="0" smtClean="0"/>
              <a:t>Entretien des réseaux pluvial urbain: 62 651 € </a:t>
            </a:r>
          </a:p>
          <a:p>
            <a:pPr marL="628650" lvl="1" indent="-171450" algn="just">
              <a:buFontTx/>
              <a:buChar char="-"/>
            </a:pPr>
            <a:r>
              <a:rPr lang="fr-FR" sz="900" dirty="0" smtClean="0"/>
              <a:t>Assurances: 20 128 € </a:t>
            </a:r>
            <a:endParaRPr lang="fr-FR" sz="900" baseline="0" dirty="0" smtClean="0"/>
          </a:p>
          <a:p>
            <a:pPr marL="171450" indent="-171450" algn="just">
              <a:buFontTx/>
              <a:buChar char="-"/>
            </a:pPr>
            <a:endParaRPr lang="fr-FR" sz="900" baseline="0" dirty="0" smtClean="0"/>
          </a:p>
          <a:p>
            <a:pPr marL="171450" indent="-171450" algn="just">
              <a:buFontTx/>
              <a:buChar char="-"/>
            </a:pPr>
            <a:endParaRPr lang="fr-FR" sz="900" baseline="0" dirty="0" smtClean="0"/>
          </a:p>
          <a:p>
            <a:pPr marL="171450" indent="-171450" algn="just">
              <a:buFontTx/>
              <a:buChar char="-"/>
            </a:pPr>
            <a:r>
              <a:rPr lang="fr-FR" sz="900" b="1" baseline="0" dirty="0" smtClean="0"/>
              <a:t>Les autres charges de gestion courantes</a:t>
            </a:r>
            <a:r>
              <a:rPr lang="fr-FR" sz="900" baseline="0" dirty="0" smtClean="0"/>
              <a:t> progressent de </a:t>
            </a:r>
            <a:r>
              <a:rPr lang="fr-FR" sz="900" b="1" baseline="0" dirty="0" smtClean="0"/>
              <a:t>13,08 %</a:t>
            </a:r>
            <a:r>
              <a:rPr lang="fr-FR" sz="900" baseline="0" dirty="0" smtClean="0"/>
              <a:t> par la prise en compte de 125 K€ de logiciels gérés en mode SAAS comptabilisés jusqu’en 2020 en investissements, par l’augmentation de la contribution à l’EIPACA de 29 K€ et par les augmentations des indemnités d’élus (rattrapage Carel pour certains élus) + 34 K€ </a:t>
            </a:r>
          </a:p>
          <a:p>
            <a:pPr marL="171450" indent="-171450" algn="just">
              <a:buFontTx/>
              <a:buChar char="-"/>
            </a:pPr>
            <a:endParaRPr lang="fr-FR" sz="900" baseline="0" dirty="0" smtClean="0"/>
          </a:p>
          <a:p>
            <a:pPr marL="171450" indent="-171450" algn="just">
              <a:buFontTx/>
              <a:buChar char="-"/>
            </a:pPr>
            <a:r>
              <a:rPr lang="fr-FR" sz="900" b="1" baseline="0" dirty="0" smtClean="0"/>
              <a:t>Les subventions aux associations et autres organismes </a:t>
            </a:r>
            <a:r>
              <a:rPr lang="fr-FR" sz="900" baseline="0" dirty="0" smtClean="0"/>
              <a:t>progressent de 111 K€ (foire agricole: 30 K€ / OTC : 80 k€ / cinéma de pays + 3 K€  / APAM + 22 k€ / nuits photographiques + 1,5 K€ / atelier </a:t>
            </a:r>
            <a:r>
              <a:rPr lang="fr-FR" sz="900" baseline="0" dirty="0" err="1" smtClean="0"/>
              <a:t>Grysliens</a:t>
            </a:r>
            <a:r>
              <a:rPr lang="fr-FR" sz="900" baseline="0" dirty="0" smtClean="0"/>
              <a:t> musique + 8,4 K€ pour loyer …..)</a:t>
            </a:r>
          </a:p>
          <a:p>
            <a:pPr marL="171450" indent="-171450" algn="just">
              <a:buFontTx/>
              <a:buChar char="-"/>
            </a:pPr>
            <a:endParaRPr lang="fr-FR" sz="900" baseline="0" dirty="0" smtClean="0"/>
          </a:p>
          <a:p>
            <a:pPr algn="just">
              <a:defRPr/>
            </a:pPr>
            <a:r>
              <a:rPr lang="fr-FR" sz="900" b="1" dirty="0" smtClean="0"/>
              <a:t>- Les dotations aux provisions </a:t>
            </a:r>
            <a:r>
              <a:rPr lang="fr-FR" sz="900" dirty="0" smtClean="0"/>
              <a:t>concernent à la fois la couverture de contentieux et le risque de paiement  du compte épargne temps </a:t>
            </a:r>
          </a:p>
          <a:p>
            <a:endParaRPr lang="fr-FR" sz="900"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7</a:t>
            </a:fld>
            <a:endParaRPr lang="fr-FR"/>
          </a:p>
        </p:txBody>
      </p:sp>
    </p:spTree>
    <p:extLst>
      <p:ext uri="{BB962C8B-B14F-4D97-AF65-F5344CB8AC3E}">
        <p14:creationId xmlns:p14="http://schemas.microsoft.com/office/powerpoint/2010/main" val="242129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L’effet de la baisse de nos RRF conjugué</a:t>
            </a:r>
            <a:r>
              <a:rPr lang="fr-FR" baseline="0" dirty="0" smtClean="0"/>
              <a:t> à la hausse de nos dépenses se traduit par l’approche d’un effet ciseau,</a:t>
            </a:r>
          </a:p>
          <a:p>
            <a:r>
              <a:rPr lang="fr-FR" baseline="0" dirty="0" smtClean="0"/>
              <a:t>Sur les 4 dernières années les dépenses progressent beaucoup plus vite que les recettes</a:t>
            </a:r>
            <a:endParaRPr lang="fr-FR"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8</a:t>
            </a:fld>
            <a:endParaRPr lang="fr-FR"/>
          </a:p>
        </p:txBody>
      </p:sp>
    </p:spTree>
    <p:extLst>
      <p:ext uri="{BB962C8B-B14F-4D97-AF65-F5344CB8AC3E}">
        <p14:creationId xmlns:p14="http://schemas.microsoft.com/office/powerpoint/2010/main" val="215870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5066723"/>
          </a:xfrm>
        </p:spPr>
        <p:txBody>
          <a:bodyPr/>
          <a:lstStyle/>
          <a:p>
            <a:pPr algn="just"/>
            <a:r>
              <a:rPr lang="fr-FR" sz="1000" dirty="0" smtClean="0"/>
              <a:t>Cet effet ciseau qui s’annonce se traduit par</a:t>
            </a:r>
            <a:r>
              <a:rPr lang="fr-FR" sz="1000" baseline="0" dirty="0" smtClean="0"/>
              <a:t> une dégradation significative de nos épargnes?</a:t>
            </a:r>
          </a:p>
          <a:p>
            <a:pPr algn="just"/>
            <a:r>
              <a:rPr lang="fr-FR" sz="1000" b="1" baseline="0" dirty="0" smtClean="0"/>
              <a:t>L’épargne brute </a:t>
            </a:r>
            <a:r>
              <a:rPr lang="fr-FR" sz="1000" baseline="0" dirty="0" smtClean="0"/>
              <a:t>se dégrade de </a:t>
            </a:r>
            <a:r>
              <a:rPr lang="fr-FR" sz="1000" b="1" baseline="0" dirty="0" smtClean="0"/>
              <a:t>3,7 M€</a:t>
            </a:r>
            <a:r>
              <a:rPr lang="fr-FR" sz="1000" baseline="0" dirty="0" smtClean="0"/>
              <a:t> et l’épargne nette reste positive mais en forte dégradation.</a:t>
            </a:r>
          </a:p>
          <a:p>
            <a:pPr algn="just"/>
            <a:endParaRPr lang="fr-FR" sz="1000" baseline="0" dirty="0" smtClean="0"/>
          </a:p>
          <a:p>
            <a:pPr algn="just"/>
            <a:r>
              <a:rPr lang="fr-FR" sz="1000" baseline="0" dirty="0" smtClean="0"/>
              <a:t>Le besoin de recourir à l’emprunt notamment pour le financement du centre aqualudique mais aussi des investissements prévus au PPI va augmenter nos échéances d'emprunt et dégrader d’autant l’épargne future.</a:t>
            </a:r>
          </a:p>
          <a:p>
            <a:pPr algn="just"/>
            <a:endParaRPr lang="fr-FR" sz="1000" baseline="0" dirty="0" smtClean="0"/>
          </a:p>
          <a:p>
            <a:pPr algn="just"/>
            <a:r>
              <a:rPr lang="fr-FR" sz="1000" dirty="0" smtClean="0"/>
              <a:t>Il s’agit de deux indicateurs majeurs de la santé financières de notre EPCI.</a:t>
            </a:r>
          </a:p>
          <a:p>
            <a:pPr algn="just"/>
            <a:endParaRPr lang="fr-FR" sz="1000" dirty="0" smtClean="0"/>
          </a:p>
          <a:p>
            <a:pPr algn="just"/>
            <a:r>
              <a:rPr lang="fr-FR" sz="1000" dirty="0" smtClean="0"/>
              <a:t>L’épargne brute permet de financer le remboursement annuel</a:t>
            </a:r>
            <a:r>
              <a:rPr lang="fr-FR" sz="1000" baseline="0" dirty="0" smtClean="0"/>
              <a:t> de la dette et aussi de financer l’investissement.</a:t>
            </a:r>
          </a:p>
          <a:p>
            <a:pPr algn="just"/>
            <a:r>
              <a:rPr lang="fr-FR" sz="1000" baseline="0" dirty="0" smtClean="0"/>
              <a:t>On constate que depuis 2013 le taux d’épargne brute à toujours été inférieur à 10 % sauf en 2020 exercice pour lequel nous avons enregistré près de 1,4 M€ de RS, hors ceux-ci le taux d’EB aurait été de 8,19 %.</a:t>
            </a:r>
          </a:p>
          <a:p>
            <a:pPr algn="just"/>
            <a:endParaRPr lang="fr-FR" sz="1000" baseline="0" dirty="0" smtClean="0"/>
          </a:p>
          <a:p>
            <a:pPr algn="just"/>
            <a:r>
              <a:rPr lang="fr-FR" sz="1000" baseline="0" dirty="0" smtClean="0"/>
              <a:t>On constate en consultant au plan national les comptes des collectivités locales et plus précisément ceux des EPCI CA que le taux moyen d’épargne brute dégagé par les EPCI au plan national s’établit sur la période à 17,1 % alors que de notre côté il s’établit à </a:t>
            </a:r>
            <a:r>
              <a:rPr lang="fr-FR" sz="1000" b="1" baseline="0" dirty="0" smtClean="0"/>
              <a:t>6,4 % soit près de 10 points de moins</a:t>
            </a:r>
            <a:r>
              <a:rPr lang="fr-FR" sz="1000" baseline="0" dirty="0" smtClean="0"/>
              <a:t> (pour </a:t>
            </a:r>
            <a:r>
              <a:rPr lang="fr-FR" sz="1000" baseline="0" dirty="0" err="1" smtClean="0"/>
              <a:t>DLVAgglo</a:t>
            </a:r>
            <a:r>
              <a:rPr lang="fr-FR" sz="1000" baseline="0" dirty="0" smtClean="0"/>
              <a:t> 10 points égal environ 5,5 M€).</a:t>
            </a:r>
          </a:p>
          <a:p>
            <a:pPr algn="just"/>
            <a:endParaRPr lang="fr-FR" sz="1000" baseline="0" dirty="0" smtClean="0"/>
          </a:p>
          <a:p>
            <a:pPr algn="just"/>
            <a:r>
              <a:rPr lang="fr-FR" sz="1000" baseline="0" dirty="0" smtClean="0"/>
              <a:t>Cette analyse fais ressortir que nos dépenses courantes sont trop élevées par rapport à nos recettes courantes et ce de manière continue et même aggravée depuis 2018.</a:t>
            </a:r>
          </a:p>
          <a:p>
            <a:pPr algn="just"/>
            <a:endParaRPr lang="fr-FR" sz="1000" baseline="0" dirty="0" smtClean="0"/>
          </a:p>
          <a:p>
            <a:pPr algn="just"/>
            <a:r>
              <a:rPr lang="fr-FR" sz="1000" baseline="0" dirty="0" smtClean="0"/>
              <a:t>L’épargne nette, qui va contribuer au financement des investissements, après paiement de la dette, est trop faible ne permettant de dégager en moyenne que 2 M€ sur la période 2013-2021 alors même que notre besoin de financement des investissements s’est établit en moyenne sur la même période et hors mobilisation d’emprunt à 3,8 M€ par an ce qui nous a obligé à mobiliser notre fonds de roulement.</a:t>
            </a:r>
          </a:p>
          <a:p>
            <a:pPr algn="just"/>
            <a:endParaRPr lang="fr-FR" sz="1000" baseline="0" dirty="0" smtClean="0"/>
          </a:p>
          <a:p>
            <a:endParaRPr lang="fr-FR" dirty="0"/>
          </a:p>
        </p:txBody>
      </p:sp>
      <p:sp>
        <p:nvSpPr>
          <p:cNvPr id="4" name="Espace réservé du numéro de diapositive 3"/>
          <p:cNvSpPr>
            <a:spLocks noGrp="1"/>
          </p:cNvSpPr>
          <p:nvPr>
            <p:ph type="sldNum" sz="quarter" idx="10"/>
          </p:nvPr>
        </p:nvSpPr>
        <p:spPr/>
        <p:txBody>
          <a:bodyPr/>
          <a:lstStyle/>
          <a:p>
            <a:fld id="{C7512671-A826-4A41-8064-F4BD1BBCFC94}" type="slidenum">
              <a:rPr lang="fr-FR" smtClean="0"/>
              <a:t>9</a:t>
            </a:fld>
            <a:endParaRPr lang="fr-FR"/>
          </a:p>
        </p:txBody>
      </p:sp>
    </p:spTree>
    <p:extLst>
      <p:ext uri="{BB962C8B-B14F-4D97-AF65-F5344CB8AC3E}">
        <p14:creationId xmlns:p14="http://schemas.microsoft.com/office/powerpoint/2010/main" val="179548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0070C0"/>
                </a:solidFill>
              </a:rPr>
              <a:t>Conseil Communautaire du 1</a:t>
            </a:r>
            <a:r>
              <a:rPr lang="fr-FR" baseline="30000" dirty="0" smtClean="0">
                <a:solidFill>
                  <a:srgbClr val="0070C0"/>
                </a:solidFill>
              </a:rPr>
              <a:t>er</a:t>
            </a:r>
            <a:r>
              <a:rPr lang="fr-FR" dirty="0" smtClean="0">
                <a:solidFill>
                  <a:srgbClr val="0070C0"/>
                </a:solidFill>
              </a:rPr>
              <a:t> mars 2022</a:t>
            </a:r>
            <a:endParaRPr lang="fr-FR" dirty="0">
              <a:solidFill>
                <a:srgbClr val="0070C0"/>
              </a:solidFill>
            </a:endParaRPr>
          </a:p>
        </p:txBody>
      </p:sp>
      <p:sp>
        <p:nvSpPr>
          <p:cNvPr id="3" name="Sous-titre 2"/>
          <p:cNvSpPr>
            <a:spLocks noGrp="1"/>
          </p:cNvSpPr>
          <p:nvPr>
            <p:ph type="subTitle" idx="1"/>
          </p:nvPr>
        </p:nvSpPr>
        <p:spPr>
          <a:xfrm>
            <a:off x="1507067" y="4050833"/>
            <a:ext cx="8468206" cy="1096899"/>
          </a:xfrm>
        </p:spPr>
        <p:txBody>
          <a:bodyPr>
            <a:normAutofit/>
          </a:bodyPr>
          <a:lstStyle/>
          <a:p>
            <a:r>
              <a:rPr lang="fr-FR" sz="2400" b="1" dirty="0" smtClean="0">
                <a:solidFill>
                  <a:schemeClr val="tx1"/>
                </a:solidFill>
              </a:rPr>
              <a:t>Présentation du rapport d’orientations budgétaires 2022</a:t>
            </a:r>
            <a:endParaRPr lang="fr-FR" sz="2400" b="1" dirty="0">
              <a:solidFill>
                <a:schemeClr val="tx1"/>
              </a:solidFill>
            </a:endParaRPr>
          </a:p>
        </p:txBody>
      </p:sp>
      <p:pic>
        <p:nvPicPr>
          <p:cNvPr id="4" name="Image 3"/>
          <p:cNvPicPr>
            <a:picLocks noChangeAspect="1"/>
          </p:cNvPicPr>
          <p:nvPr/>
        </p:nvPicPr>
        <p:blipFill>
          <a:blip r:embed="rId3"/>
          <a:stretch>
            <a:fillRect/>
          </a:stretch>
        </p:blipFill>
        <p:spPr>
          <a:xfrm>
            <a:off x="3856133" y="524234"/>
            <a:ext cx="3249450" cy="1566808"/>
          </a:xfrm>
          <a:prstGeom prst="rect">
            <a:avLst/>
          </a:prstGeom>
        </p:spPr>
      </p:pic>
    </p:spTree>
    <p:extLst>
      <p:ext uri="{BB962C8B-B14F-4D97-AF65-F5344CB8AC3E}">
        <p14:creationId xmlns:p14="http://schemas.microsoft.com/office/powerpoint/2010/main" val="108873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714895" y="517307"/>
            <a:ext cx="9077498" cy="6151418"/>
          </a:xfrm>
          <a:prstGeom prst="rect">
            <a:avLst/>
          </a:prstGeom>
          <a:ln>
            <a:solidFill>
              <a:schemeClr val="tx1"/>
            </a:solidFill>
          </a:ln>
        </p:spPr>
      </p:pic>
    </p:spTree>
    <p:extLst>
      <p:ext uri="{BB962C8B-B14F-4D97-AF65-F5344CB8AC3E}">
        <p14:creationId xmlns:p14="http://schemas.microsoft.com/office/powerpoint/2010/main" val="326488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stretch>
            <a:fillRect/>
          </a:stretch>
        </p:blipFill>
        <p:spPr>
          <a:xfrm>
            <a:off x="439614" y="351692"/>
            <a:ext cx="9574823" cy="6216162"/>
          </a:xfrm>
          <a:prstGeom prst="rect">
            <a:avLst/>
          </a:prstGeom>
        </p:spPr>
      </p:pic>
    </p:spTree>
    <p:extLst>
      <p:ext uri="{BB962C8B-B14F-4D97-AF65-F5344CB8AC3E}">
        <p14:creationId xmlns:p14="http://schemas.microsoft.com/office/powerpoint/2010/main" val="203239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573578" y="730799"/>
            <a:ext cx="5868786" cy="5844568"/>
          </a:xfrm>
          <a:prstGeom prst="rect">
            <a:avLst/>
          </a:prstGeom>
        </p:spPr>
      </p:pic>
      <p:pic>
        <p:nvPicPr>
          <p:cNvPr id="5" name="Image 4"/>
          <p:cNvPicPr>
            <a:picLocks noChangeAspect="1"/>
          </p:cNvPicPr>
          <p:nvPr/>
        </p:nvPicPr>
        <p:blipFill>
          <a:blip r:embed="rId4"/>
          <a:stretch>
            <a:fillRect/>
          </a:stretch>
        </p:blipFill>
        <p:spPr>
          <a:xfrm>
            <a:off x="6668545" y="619206"/>
            <a:ext cx="5392778" cy="2235191"/>
          </a:xfrm>
          <a:prstGeom prst="rect">
            <a:avLst/>
          </a:prstGeom>
          <a:ln>
            <a:solidFill>
              <a:schemeClr val="tx1"/>
            </a:solidFill>
          </a:ln>
        </p:spPr>
      </p:pic>
      <p:pic>
        <p:nvPicPr>
          <p:cNvPr id="6" name="Image 5"/>
          <p:cNvPicPr>
            <a:picLocks noChangeAspect="1"/>
          </p:cNvPicPr>
          <p:nvPr/>
        </p:nvPicPr>
        <p:blipFill>
          <a:blip r:embed="rId5"/>
          <a:stretch>
            <a:fillRect/>
          </a:stretch>
        </p:blipFill>
        <p:spPr>
          <a:xfrm>
            <a:off x="6668545" y="3043713"/>
            <a:ext cx="5523455" cy="1943924"/>
          </a:xfrm>
          <a:prstGeom prst="rect">
            <a:avLst/>
          </a:prstGeom>
          <a:ln>
            <a:solidFill>
              <a:schemeClr val="tx1"/>
            </a:solidFill>
          </a:ln>
        </p:spPr>
      </p:pic>
      <p:pic>
        <p:nvPicPr>
          <p:cNvPr id="7" name="Image 6"/>
          <p:cNvPicPr>
            <a:picLocks noChangeAspect="1"/>
          </p:cNvPicPr>
          <p:nvPr/>
        </p:nvPicPr>
        <p:blipFill>
          <a:blip r:embed="rId6"/>
          <a:stretch>
            <a:fillRect/>
          </a:stretch>
        </p:blipFill>
        <p:spPr>
          <a:xfrm>
            <a:off x="6668545" y="5193503"/>
            <a:ext cx="5523455" cy="1719481"/>
          </a:xfrm>
          <a:prstGeom prst="rect">
            <a:avLst/>
          </a:prstGeom>
          <a:ln>
            <a:solidFill>
              <a:schemeClr val="tx1"/>
            </a:solidFill>
          </a:ln>
        </p:spPr>
      </p:pic>
    </p:spTree>
    <p:extLst>
      <p:ext uri="{BB962C8B-B14F-4D97-AF65-F5344CB8AC3E}">
        <p14:creationId xmlns:p14="http://schemas.microsoft.com/office/powerpoint/2010/main" val="1760836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824" y="36423"/>
            <a:ext cx="10183091" cy="1320800"/>
          </a:xfrm>
        </p:spPr>
        <p:txBody>
          <a:bodyPr/>
          <a:lstStyle/>
          <a:p>
            <a:r>
              <a:rPr lang="fr-FR" b="1" dirty="0" smtClean="0">
                <a:solidFill>
                  <a:srgbClr val="0070C0"/>
                </a:solidFill>
              </a:rPr>
              <a:t>Budget 2022 Les recettes des fonctionnement</a:t>
            </a:r>
            <a:endParaRPr lang="fr-FR" b="1" dirty="0">
              <a:solidFill>
                <a:srgbClr val="0070C0"/>
              </a:solidFill>
            </a:endParaRPr>
          </a:p>
        </p:txBody>
      </p:sp>
      <p:pic>
        <p:nvPicPr>
          <p:cNvPr id="4" name="Espace réservé du contenu 3"/>
          <p:cNvPicPr>
            <a:picLocks noGrp="1" noChangeAspect="1"/>
          </p:cNvPicPr>
          <p:nvPr>
            <p:ph idx="1"/>
          </p:nvPr>
        </p:nvPicPr>
        <p:blipFill>
          <a:blip r:embed="rId3"/>
          <a:stretch>
            <a:fillRect/>
          </a:stretch>
        </p:blipFill>
        <p:spPr>
          <a:xfrm>
            <a:off x="652396" y="1602845"/>
            <a:ext cx="5762602" cy="176503"/>
          </a:xfrm>
          <a:prstGeom prst="rect">
            <a:avLst/>
          </a:prstGeom>
        </p:spPr>
      </p:pic>
      <p:pic>
        <p:nvPicPr>
          <p:cNvPr id="7" name="Image 6"/>
          <p:cNvPicPr>
            <a:picLocks noChangeAspect="1"/>
          </p:cNvPicPr>
          <p:nvPr/>
        </p:nvPicPr>
        <p:blipFill>
          <a:blip r:embed="rId4"/>
          <a:stretch>
            <a:fillRect/>
          </a:stretch>
        </p:blipFill>
        <p:spPr>
          <a:xfrm>
            <a:off x="257591" y="3938954"/>
            <a:ext cx="4699017" cy="2777730"/>
          </a:xfrm>
          <a:prstGeom prst="rect">
            <a:avLst/>
          </a:prstGeom>
        </p:spPr>
      </p:pic>
      <p:pic>
        <p:nvPicPr>
          <p:cNvPr id="8" name="Image 7"/>
          <p:cNvPicPr>
            <a:picLocks noChangeAspect="1"/>
          </p:cNvPicPr>
          <p:nvPr/>
        </p:nvPicPr>
        <p:blipFill>
          <a:blip r:embed="rId5"/>
          <a:stretch>
            <a:fillRect/>
          </a:stretch>
        </p:blipFill>
        <p:spPr>
          <a:xfrm>
            <a:off x="5245330" y="3938955"/>
            <a:ext cx="5328013" cy="2777730"/>
          </a:xfrm>
          <a:prstGeom prst="rect">
            <a:avLst/>
          </a:prstGeom>
        </p:spPr>
      </p:pic>
      <p:pic>
        <p:nvPicPr>
          <p:cNvPr id="11" name="Image 10"/>
          <p:cNvPicPr>
            <a:picLocks noChangeAspect="1"/>
          </p:cNvPicPr>
          <p:nvPr/>
        </p:nvPicPr>
        <p:blipFill>
          <a:blip r:embed="rId6"/>
          <a:stretch>
            <a:fillRect/>
          </a:stretch>
        </p:blipFill>
        <p:spPr>
          <a:xfrm>
            <a:off x="652396" y="788887"/>
            <a:ext cx="9672011" cy="566025"/>
          </a:xfrm>
          <a:prstGeom prst="rect">
            <a:avLst/>
          </a:prstGeom>
          <a:ln>
            <a:solidFill>
              <a:schemeClr val="tx1"/>
            </a:solidFill>
          </a:ln>
        </p:spPr>
      </p:pic>
      <p:pic>
        <p:nvPicPr>
          <p:cNvPr id="3" name="Image 2"/>
          <p:cNvPicPr>
            <a:picLocks noChangeAspect="1"/>
          </p:cNvPicPr>
          <p:nvPr/>
        </p:nvPicPr>
        <p:blipFill>
          <a:blip r:embed="rId7"/>
          <a:stretch>
            <a:fillRect/>
          </a:stretch>
        </p:blipFill>
        <p:spPr>
          <a:xfrm>
            <a:off x="2607100" y="1663218"/>
            <a:ext cx="5762602" cy="1232851"/>
          </a:xfrm>
          <a:prstGeom prst="rect">
            <a:avLst/>
          </a:prstGeom>
        </p:spPr>
      </p:pic>
      <p:pic>
        <p:nvPicPr>
          <p:cNvPr id="9" name="Image 8"/>
          <p:cNvPicPr>
            <a:picLocks noChangeAspect="1"/>
          </p:cNvPicPr>
          <p:nvPr/>
        </p:nvPicPr>
        <p:blipFill>
          <a:blip r:embed="rId8"/>
          <a:stretch>
            <a:fillRect/>
          </a:stretch>
        </p:blipFill>
        <p:spPr>
          <a:xfrm>
            <a:off x="2607100" y="2896069"/>
            <a:ext cx="5762602" cy="858037"/>
          </a:xfrm>
          <a:prstGeom prst="rect">
            <a:avLst/>
          </a:prstGeom>
        </p:spPr>
      </p:pic>
    </p:spTree>
    <p:extLst>
      <p:ext uri="{BB962C8B-B14F-4D97-AF65-F5344CB8AC3E}">
        <p14:creationId xmlns:p14="http://schemas.microsoft.com/office/powerpoint/2010/main" val="1938013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2" y="609600"/>
            <a:ext cx="10295467" cy="1320800"/>
          </a:xfrm>
        </p:spPr>
        <p:txBody>
          <a:bodyPr/>
          <a:lstStyle/>
          <a:p>
            <a:r>
              <a:rPr lang="fr-FR" b="1" dirty="0" smtClean="0">
                <a:solidFill>
                  <a:srgbClr val="0070C0"/>
                </a:solidFill>
              </a:rPr>
              <a:t>Budget 2022 Les dépenses de fonctionnement</a:t>
            </a:r>
            <a:endParaRPr lang="fr-FR" b="1" dirty="0">
              <a:solidFill>
                <a:srgbClr val="0070C0"/>
              </a:solidFill>
            </a:endParaRPr>
          </a:p>
        </p:txBody>
      </p:sp>
      <p:pic>
        <p:nvPicPr>
          <p:cNvPr id="6" name="Espace réservé du contenu 5"/>
          <p:cNvPicPr>
            <a:picLocks noGrp="1" noChangeAspect="1"/>
          </p:cNvPicPr>
          <p:nvPr>
            <p:ph idx="1"/>
          </p:nvPr>
        </p:nvPicPr>
        <p:blipFill>
          <a:blip r:embed="rId3"/>
          <a:stretch>
            <a:fillRect/>
          </a:stretch>
        </p:blipFill>
        <p:spPr>
          <a:xfrm>
            <a:off x="598428" y="2092815"/>
            <a:ext cx="5762602" cy="176503"/>
          </a:xfrm>
          <a:prstGeom prst="rect">
            <a:avLst/>
          </a:prstGeom>
        </p:spPr>
      </p:pic>
      <p:pic>
        <p:nvPicPr>
          <p:cNvPr id="7" name="Image 6"/>
          <p:cNvPicPr>
            <a:picLocks noChangeAspect="1"/>
          </p:cNvPicPr>
          <p:nvPr/>
        </p:nvPicPr>
        <p:blipFill>
          <a:blip r:embed="rId4"/>
          <a:stretch>
            <a:fillRect/>
          </a:stretch>
        </p:blipFill>
        <p:spPr>
          <a:xfrm>
            <a:off x="964276" y="1338936"/>
            <a:ext cx="9210502" cy="389523"/>
          </a:xfrm>
          <a:prstGeom prst="rect">
            <a:avLst/>
          </a:prstGeom>
        </p:spPr>
      </p:pic>
      <p:pic>
        <p:nvPicPr>
          <p:cNvPr id="8" name="Image 7"/>
          <p:cNvPicPr>
            <a:picLocks noChangeAspect="1"/>
          </p:cNvPicPr>
          <p:nvPr/>
        </p:nvPicPr>
        <p:blipFill>
          <a:blip r:embed="rId5"/>
          <a:stretch>
            <a:fillRect/>
          </a:stretch>
        </p:blipFill>
        <p:spPr>
          <a:xfrm>
            <a:off x="2932066" y="2077800"/>
            <a:ext cx="6993330" cy="526464"/>
          </a:xfrm>
          <a:prstGeom prst="rect">
            <a:avLst/>
          </a:prstGeom>
        </p:spPr>
      </p:pic>
      <p:pic>
        <p:nvPicPr>
          <p:cNvPr id="9" name="Image 8"/>
          <p:cNvPicPr>
            <a:picLocks noChangeAspect="1"/>
          </p:cNvPicPr>
          <p:nvPr/>
        </p:nvPicPr>
        <p:blipFill>
          <a:blip r:embed="rId6"/>
          <a:stretch>
            <a:fillRect/>
          </a:stretch>
        </p:blipFill>
        <p:spPr>
          <a:xfrm>
            <a:off x="598428" y="2970085"/>
            <a:ext cx="5762602" cy="176503"/>
          </a:xfrm>
          <a:prstGeom prst="rect">
            <a:avLst/>
          </a:prstGeom>
        </p:spPr>
      </p:pic>
      <p:pic>
        <p:nvPicPr>
          <p:cNvPr id="11" name="Image 10"/>
          <p:cNvPicPr>
            <a:picLocks noChangeAspect="1"/>
          </p:cNvPicPr>
          <p:nvPr/>
        </p:nvPicPr>
        <p:blipFill>
          <a:blip r:embed="rId7"/>
          <a:stretch>
            <a:fillRect/>
          </a:stretch>
        </p:blipFill>
        <p:spPr>
          <a:xfrm>
            <a:off x="515301" y="3494412"/>
            <a:ext cx="5762602" cy="292142"/>
          </a:xfrm>
          <a:prstGeom prst="rect">
            <a:avLst/>
          </a:prstGeom>
        </p:spPr>
      </p:pic>
      <p:pic>
        <p:nvPicPr>
          <p:cNvPr id="13" name="Image 12"/>
          <p:cNvPicPr>
            <a:picLocks noChangeAspect="1"/>
          </p:cNvPicPr>
          <p:nvPr/>
        </p:nvPicPr>
        <p:blipFill>
          <a:blip r:embed="rId8"/>
          <a:stretch>
            <a:fillRect/>
          </a:stretch>
        </p:blipFill>
        <p:spPr>
          <a:xfrm>
            <a:off x="515301" y="3954766"/>
            <a:ext cx="5762602" cy="292142"/>
          </a:xfrm>
          <a:prstGeom prst="rect">
            <a:avLst/>
          </a:prstGeom>
        </p:spPr>
      </p:pic>
      <p:sp>
        <p:nvSpPr>
          <p:cNvPr id="3" name="Rectangle 2"/>
          <p:cNvSpPr/>
          <p:nvPr/>
        </p:nvSpPr>
        <p:spPr>
          <a:xfrm>
            <a:off x="2618678" y="2873098"/>
            <a:ext cx="8944326" cy="477888"/>
          </a:xfrm>
          <a:prstGeom prst="rect">
            <a:avLst/>
          </a:prstGeom>
        </p:spPr>
        <p:txBody>
          <a:bodyPr wrap="square">
            <a:spAutoFit/>
          </a:bodyPr>
          <a:lstStyle/>
          <a:p>
            <a:pPr algn="just">
              <a:lnSpc>
                <a:spcPct val="107000"/>
              </a:lnSpc>
              <a:spcAft>
                <a:spcPts val="0"/>
              </a:spcAft>
            </a:pPr>
            <a:r>
              <a:rPr lang="fr-FR" sz="1200" b="1" dirty="0">
                <a:latin typeface="Times New Roman" panose="02020603050405020304" pitchFamily="18" charset="0"/>
                <a:ea typeface="Calibri" panose="020F0502020204030204" pitchFamily="34" charset="0"/>
                <a:cs typeface="Times New Roman" panose="02020603050405020304" pitchFamily="18" charset="0"/>
              </a:rPr>
              <a:t>Au global les frais de personnels vont s’établir à 12,9 M€ en diminution par rapport au budget 2021 de </a:t>
            </a:r>
            <a:r>
              <a:rPr lang="fr-F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- 531 K€ </a:t>
            </a:r>
            <a:r>
              <a:rPr lang="fr-FR" sz="1200" b="1" dirty="0">
                <a:latin typeface="Times New Roman" panose="02020603050405020304" pitchFamily="18" charset="0"/>
                <a:ea typeface="Calibri" panose="020F0502020204030204" pitchFamily="34" charset="0"/>
                <a:cs typeface="Times New Roman" panose="02020603050405020304" pitchFamily="18" charset="0"/>
              </a:rPr>
              <a:t>soit </a:t>
            </a:r>
            <a:r>
              <a:rPr lang="fr-F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3,94 %, </a:t>
            </a:r>
            <a:r>
              <a:rPr lang="fr-FR" sz="1200" b="1" dirty="0">
                <a:latin typeface="Times New Roman" panose="02020603050405020304" pitchFamily="18" charset="0"/>
                <a:ea typeface="Calibri" panose="020F0502020204030204" pitchFamily="34" charset="0"/>
                <a:cs typeface="Times New Roman" panose="02020603050405020304" pitchFamily="18" charset="0"/>
              </a:rPr>
              <a:t>mais en augmentation de 200 K€ par rapport au réalisé 2021 soit + 1,6 %.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15301" y="4861449"/>
            <a:ext cx="6096000" cy="1977464"/>
          </a:xfrm>
          <a:prstGeom prst="rect">
            <a:avLst/>
          </a:prstGeom>
        </p:spPr>
        <p:txBody>
          <a:bodyPr>
            <a:spAutoFit/>
          </a:bodyPr>
          <a:lstStyle/>
          <a:p>
            <a:pPr algn="just">
              <a:lnSpc>
                <a:spcPct val="107000"/>
              </a:lnSpc>
              <a:spcAft>
                <a:spcPts val="0"/>
              </a:spcAft>
            </a:pPr>
            <a:r>
              <a:rPr lang="fr-FR" sz="1000" b="1" dirty="0">
                <a:latin typeface="Times New Roman" panose="02020603050405020304" pitchFamily="18" charset="0"/>
                <a:ea typeface="Calibri" panose="020F0502020204030204" pitchFamily="34" charset="0"/>
                <a:cs typeface="Times New Roman" panose="02020603050405020304" pitchFamily="18" charset="0"/>
              </a:rPr>
              <a:t>La finalisation de la clarification de la mutualisation :</a:t>
            </a:r>
            <a:r>
              <a:rPr lang="fr-FR" sz="1000" dirty="0">
                <a:latin typeface="Times New Roman" panose="02020603050405020304" pitchFamily="18" charset="0"/>
                <a:ea typeface="Calibri" panose="020F0502020204030204" pitchFamily="34" charset="0"/>
                <a:cs typeface="Times New Roman" panose="02020603050405020304" pitchFamily="18" charset="0"/>
              </a:rPr>
              <a:t> </a:t>
            </a:r>
            <a:r>
              <a:rPr lang="fr-FR" sz="1000" dirty="0">
                <a:latin typeface="Times New Roman" panose="02020603050405020304" pitchFamily="18" charset="0"/>
                <a:ea typeface="Times New Roman" panose="02020603050405020304" pitchFamily="18" charset="0"/>
                <a:cs typeface="Times New Roman" panose="02020603050405020304" pitchFamily="18" charset="0"/>
              </a:rPr>
              <a:t>et sa mise en œuvre au 1er janvier 2022 va impacter la masse salariale de la façon suivante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Times New Roman" panose="02020603050405020304" pitchFamily="18" charset="0"/>
                <a:cs typeface="Times New Roman" panose="02020603050405020304" pitchFamily="18" charset="0"/>
              </a:rPr>
              <a:t>19 mobilités d’agents DLVAgglo vers la Ville de Manosque ce qui représente </a:t>
            </a:r>
            <a:r>
              <a:rPr lang="fr-FR"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- 916 400 €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Times New Roman" panose="02020603050405020304" pitchFamily="18" charset="0"/>
                <a:cs typeface="Times New Roman" panose="02020603050405020304" pitchFamily="18" charset="0"/>
              </a:rPr>
              <a:t>4 mobilités d’agents Ville de Manosque vers DLVAgglo ce qui représente </a:t>
            </a:r>
            <a:r>
              <a:rPr lang="fr-FR" sz="1000" b="1" dirty="0">
                <a:latin typeface="Times New Roman" panose="02020603050405020304" pitchFamily="18" charset="0"/>
                <a:ea typeface="Times New Roman" panose="02020603050405020304" pitchFamily="18" charset="0"/>
                <a:cs typeface="Times New Roman" panose="02020603050405020304" pitchFamily="18" charset="0"/>
              </a:rPr>
              <a:t>+ 161 400 €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Times New Roman" panose="02020603050405020304" pitchFamily="18" charset="0"/>
                <a:cs typeface="Times New Roman" panose="02020603050405020304" pitchFamily="18" charset="0"/>
              </a:rPr>
              <a:t>Mobilité interne d’agents DLVAgglo et évolutions de leurs missions (NBI, révision régime indemnitaire en adéquation avec les nouvelles fonctions) ce qui représente </a:t>
            </a:r>
            <a:r>
              <a:rPr lang="fr-FR" sz="1000" b="1" dirty="0">
                <a:latin typeface="Times New Roman" panose="02020603050405020304" pitchFamily="18" charset="0"/>
                <a:ea typeface="Times New Roman" panose="02020603050405020304" pitchFamily="18" charset="0"/>
                <a:cs typeface="Times New Roman" panose="02020603050405020304" pitchFamily="18" charset="0"/>
              </a:rPr>
              <a:t>+ 22 800 €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latin typeface="Times New Roman" panose="02020603050405020304" pitchFamily="18" charset="0"/>
                <a:ea typeface="Times New Roman" panose="02020603050405020304" pitchFamily="18" charset="0"/>
                <a:cs typeface="Times New Roman" panose="02020603050405020304" pitchFamily="18" charset="0"/>
              </a:rPr>
              <a:t>Soit un impact global de la clarification de la mutualisation de </a:t>
            </a:r>
            <a:r>
              <a:rPr lang="fr-FR"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- 732 K€</a:t>
            </a:r>
            <a:r>
              <a:rPr lang="fr-FR"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ea typeface="Times New Roman" panose="02020603050405020304" pitchFamily="18" charset="0"/>
                <a:cs typeface="Times New Roman" panose="02020603050405020304" pitchFamily="18" charset="0"/>
              </a:rPr>
              <a:t>sur la masse salariale.</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Les différents départs pour cause de retraite, de démission, de mutation et mise en disponibilité vont réduire la masse salariale de </a:t>
            </a:r>
            <a:r>
              <a:rPr lang="fr-F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438 900 €</a:t>
            </a:r>
            <a:r>
              <a:rPr lang="fr-FR" sz="1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1000" dirty="0">
                <a:latin typeface="Times New Roman" panose="02020603050405020304" pitchFamily="18" charset="0"/>
                <a:ea typeface="Times New Roman" panose="02020603050405020304" pitchFamily="18" charset="0"/>
                <a:cs typeface="Times New Roman" panose="02020603050405020304" pitchFamily="18" charset="0"/>
              </a:rPr>
              <a:t>Les recrutements à intervenir ou l’absence de remplacement suite à ces départs vont représenter </a:t>
            </a:r>
            <a:r>
              <a:rPr lang="fr-FR" sz="1000" b="1" dirty="0">
                <a:latin typeface="Times New Roman" panose="02020603050405020304" pitchFamily="18" charset="0"/>
                <a:ea typeface="Times New Roman" panose="02020603050405020304" pitchFamily="18" charset="0"/>
                <a:cs typeface="Times New Roman" panose="02020603050405020304" pitchFamily="18" charset="0"/>
              </a:rPr>
              <a:t>+ 343 700 €</a:t>
            </a:r>
            <a:r>
              <a:rPr lang="fr-FR" sz="1000" dirty="0">
                <a:latin typeface="Times New Roman" panose="02020603050405020304" pitchFamily="18" charset="0"/>
                <a:ea typeface="Times New Roman" panose="02020603050405020304" pitchFamily="18" charset="0"/>
                <a:cs typeface="Times New Roman" panose="02020603050405020304" pitchFamily="18" charset="0"/>
              </a:rPr>
              <a:t>. Le solde est donc de </a:t>
            </a:r>
            <a:r>
              <a:rPr lang="fr-FR"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- 96 800 €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15301" y="4435430"/>
            <a:ext cx="2614818" cy="369332"/>
          </a:xfrm>
          <a:prstGeom prst="rect">
            <a:avLst/>
          </a:prstGeom>
        </p:spPr>
        <p:txBody>
          <a:bodyPr wrap="square">
            <a:spAutoFit/>
          </a:bodyPr>
          <a:lstStyle/>
          <a:p>
            <a:r>
              <a:rPr lang="fr-FR" sz="1000" b="1" dirty="0">
                <a:latin typeface="Times New Roman" panose="02020603050405020304" pitchFamily="18" charset="0"/>
                <a:ea typeface="Calibri" panose="020F0502020204030204" pitchFamily="34" charset="0"/>
              </a:rPr>
              <a:t>Le nouveau financement de l’apprentissage</a:t>
            </a:r>
            <a:r>
              <a:rPr lang="fr-FR" b="1" dirty="0">
                <a:latin typeface="Times New Roman" panose="02020603050405020304" pitchFamily="18" charset="0"/>
                <a:ea typeface="Calibri" panose="020F0502020204030204" pitchFamily="34" charset="0"/>
              </a:rPr>
              <a:t> </a:t>
            </a:r>
            <a:endParaRPr lang="fr-FR" dirty="0"/>
          </a:p>
        </p:txBody>
      </p:sp>
      <p:sp>
        <p:nvSpPr>
          <p:cNvPr id="16" name="Rectangle 15"/>
          <p:cNvSpPr/>
          <p:nvPr/>
        </p:nvSpPr>
        <p:spPr>
          <a:xfrm>
            <a:off x="3006436" y="4525329"/>
            <a:ext cx="6096000" cy="246221"/>
          </a:xfrm>
          <a:prstGeom prst="rect">
            <a:avLst/>
          </a:prstGeom>
        </p:spPr>
        <p:txBody>
          <a:bodyPr>
            <a:spAutoFit/>
          </a:bodyPr>
          <a:lstStyle/>
          <a:p>
            <a:r>
              <a:rPr lang="fr-FR" sz="1000" dirty="0">
                <a:latin typeface="Times New Roman" panose="02020603050405020304" pitchFamily="18" charset="0"/>
                <a:ea typeface="Times New Roman" panose="02020603050405020304" pitchFamily="18" charset="0"/>
              </a:rPr>
              <a:t>L’impact de cette mesure est estimé pour DLVAgglo à </a:t>
            </a:r>
            <a:r>
              <a:rPr lang="fr-FR" sz="1000" b="1" dirty="0">
                <a:latin typeface="Times New Roman" panose="02020603050405020304" pitchFamily="18" charset="0"/>
                <a:ea typeface="Times New Roman" panose="02020603050405020304" pitchFamily="18" charset="0"/>
              </a:rPr>
              <a:t>6,2 K€</a:t>
            </a:r>
            <a:r>
              <a:rPr lang="fr-FR" sz="1000" dirty="0">
                <a:latin typeface="Times New Roman" panose="02020603050405020304" pitchFamily="18" charset="0"/>
                <a:ea typeface="Times New Roman" panose="02020603050405020304" pitchFamily="18" charset="0"/>
              </a:rPr>
              <a:t> de cotisations complémentaire</a:t>
            </a:r>
            <a:endParaRPr lang="fr-FR" sz="1000" dirty="0"/>
          </a:p>
        </p:txBody>
      </p:sp>
      <p:sp>
        <p:nvSpPr>
          <p:cNvPr id="17" name="Rectangle 16"/>
          <p:cNvSpPr/>
          <p:nvPr/>
        </p:nvSpPr>
        <p:spPr>
          <a:xfrm>
            <a:off x="2777065" y="3870660"/>
            <a:ext cx="6096000" cy="564770"/>
          </a:xfrm>
          <a:prstGeom prst="rect">
            <a:avLst/>
          </a:prstGeom>
        </p:spPr>
        <p:txBody>
          <a:bodyPr>
            <a:spAutoFit/>
          </a:bodyPr>
          <a:lstStyle/>
          <a:p>
            <a:pPr algn="just">
              <a:lnSpc>
                <a:spcPct val="107000"/>
              </a:lnSpc>
              <a:spcAft>
                <a:spcPts val="0"/>
              </a:spcAft>
            </a:pPr>
            <a:r>
              <a:rPr lang="fr-FR"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L’impact de cette mesure pour les agents de catégorie C est évalué à </a:t>
            </a:r>
            <a:r>
              <a:rPr lang="fr-FR" sz="1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101 K€.</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solidFill>
                  <a:srgbClr val="000000"/>
                </a:solidFill>
                <a:latin typeface="Times New Roman" panose="02020603050405020304" pitchFamily="18" charset="0"/>
                <a:ea typeface="Calibri" panose="020F0502020204030204" pitchFamily="34" charset="0"/>
              </a:rPr>
              <a:t>Globalement, les avancements d’échelon ; toutes catégories d’agents confondues vont représenter </a:t>
            </a:r>
            <a:r>
              <a:rPr lang="fr-FR" sz="1000" b="1" dirty="0">
                <a:solidFill>
                  <a:srgbClr val="000000"/>
                </a:solidFill>
                <a:latin typeface="Times New Roman" panose="02020603050405020304" pitchFamily="18" charset="0"/>
                <a:ea typeface="Calibri" panose="020F0502020204030204" pitchFamily="34" charset="0"/>
              </a:rPr>
              <a:t>122 K€</a:t>
            </a:r>
            <a:r>
              <a:rPr lang="fr-FR" sz="1000" dirty="0">
                <a:solidFill>
                  <a:srgbClr val="000000"/>
                </a:solidFill>
                <a:latin typeface="Times New Roman" panose="02020603050405020304" pitchFamily="18" charset="0"/>
                <a:ea typeface="Calibri" panose="020F0502020204030204" pitchFamily="34" charset="0"/>
              </a:rPr>
              <a:t> de dépenses supplémentaires</a:t>
            </a:r>
            <a:endParaRPr lang="fr-FR" sz="1000" dirty="0"/>
          </a:p>
        </p:txBody>
      </p:sp>
      <p:sp>
        <p:nvSpPr>
          <p:cNvPr id="22" name="Rectangle 21"/>
          <p:cNvSpPr/>
          <p:nvPr/>
        </p:nvSpPr>
        <p:spPr>
          <a:xfrm>
            <a:off x="2666398" y="3393393"/>
            <a:ext cx="6096000" cy="421654"/>
          </a:xfrm>
          <a:prstGeom prst="rect">
            <a:avLst/>
          </a:prstGeom>
        </p:spPr>
        <p:txBody>
          <a:bodyPr>
            <a:spAutoFit/>
          </a:bodyPr>
          <a:lstStyle/>
          <a:p>
            <a:pPr algn="just">
              <a:lnSpc>
                <a:spcPct val="107000"/>
              </a:lnSpc>
              <a:spcAft>
                <a:spcPts val="0"/>
              </a:spcAft>
            </a:pPr>
            <a:r>
              <a:rPr lang="fr-FR"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les agents éligibles de DLVAgglo elle sera versée sur la paie du mois de février 2022 près de 187 agents sont concernés par l’octroi de cette prime.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6611301" y="4862206"/>
            <a:ext cx="5284124" cy="1574277"/>
          </a:xfrm>
          <a:prstGeom prst="rect">
            <a:avLst/>
          </a:prstGeom>
        </p:spPr>
        <p:txBody>
          <a:bodyPr wrap="square">
            <a:spAutoFit/>
          </a:bodyPr>
          <a:lstStyle/>
          <a:p>
            <a:pPr algn="just">
              <a:lnSpc>
                <a:spcPct val="107000"/>
              </a:lnSpc>
              <a:spcAft>
                <a:spcPts val="0"/>
              </a:spcAft>
            </a:pPr>
            <a:r>
              <a:rPr lang="fr-FR" sz="1000" b="1" dirty="0">
                <a:latin typeface="Times New Roman" panose="02020603050405020304" pitchFamily="18" charset="0"/>
                <a:ea typeface="Times New Roman" panose="02020603050405020304" pitchFamily="18" charset="0"/>
                <a:cs typeface="Times New Roman" panose="02020603050405020304" pitchFamily="18" charset="0"/>
              </a:rPr>
              <a:t>Création de postes : </a:t>
            </a:r>
            <a:r>
              <a:rPr lang="fr-FR" sz="1000" dirty="0">
                <a:latin typeface="Times New Roman" panose="02020603050405020304" pitchFamily="18" charset="0"/>
                <a:ea typeface="Times New Roman" panose="02020603050405020304" pitchFamily="18" charset="0"/>
                <a:cs typeface="Times New Roman" panose="02020603050405020304" pitchFamily="18" charset="0"/>
              </a:rPr>
              <a:t>pour pouvoir poursuivre son développement et ses services au public, DLVAgglo va procéder à des créations de postes et qui vont représenter </a:t>
            </a:r>
            <a:r>
              <a:rPr lang="fr-FR" sz="1000" b="1" dirty="0">
                <a:latin typeface="Times New Roman" panose="02020603050405020304" pitchFamily="18" charset="0"/>
                <a:ea typeface="Times New Roman" panose="02020603050405020304" pitchFamily="18" charset="0"/>
                <a:cs typeface="Times New Roman" panose="02020603050405020304" pitchFamily="18" charset="0"/>
              </a:rPr>
              <a:t>+ 424 800 €.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Enfin d’autres variables rentrent en jeu à savoir les augmentations de régime indemnitaire, les augmentations liées aux avancement de grades, celles liées à la revalorisation de contractuels permanents, les augmentations de quotité de travail pour un montant évalué à </a:t>
            </a:r>
            <a:r>
              <a:rPr lang="fr-FR" sz="1000" b="1" dirty="0">
                <a:latin typeface="Times New Roman" panose="02020603050405020304" pitchFamily="18" charset="0"/>
                <a:ea typeface="Calibri" panose="020F0502020204030204" pitchFamily="34" charset="0"/>
                <a:cs typeface="Times New Roman" panose="02020603050405020304" pitchFamily="18" charset="0"/>
              </a:rPr>
              <a:t>80 K€.</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Le budget 2022 intégrera une marge de manœuvre de </a:t>
            </a:r>
            <a:r>
              <a:rPr lang="fr-FR" sz="1000" b="1" dirty="0">
                <a:latin typeface="Times New Roman" panose="02020603050405020304" pitchFamily="18" charset="0"/>
                <a:ea typeface="Calibri" panose="020F0502020204030204" pitchFamily="34" charset="0"/>
                <a:cs typeface="Times New Roman" panose="02020603050405020304" pitchFamily="18" charset="0"/>
              </a:rPr>
              <a:t>122 K€ </a:t>
            </a:r>
            <a:r>
              <a:rPr lang="fr-FR" sz="1000" dirty="0">
                <a:latin typeface="Times New Roman" panose="02020603050405020304" pitchFamily="18" charset="0"/>
                <a:ea typeface="Calibri" panose="020F0502020204030204" pitchFamily="34" charset="0"/>
                <a:cs typeface="Times New Roman" panose="02020603050405020304" pitchFamily="18" charset="0"/>
              </a:rPr>
              <a:t>ainsi qu’une hausse des assurances risque employeur de l’ordre de</a:t>
            </a:r>
            <a:r>
              <a:rPr lang="fr-FR" sz="1000" b="1" dirty="0">
                <a:latin typeface="Times New Roman" panose="02020603050405020304" pitchFamily="18" charset="0"/>
                <a:ea typeface="Calibri" panose="020F0502020204030204" pitchFamily="34" charset="0"/>
                <a:cs typeface="Times New Roman" panose="02020603050405020304" pitchFamily="18" charset="0"/>
              </a:rPr>
              <a:t> 132 K€.</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642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502767" y="306518"/>
            <a:ext cx="5762602" cy="176503"/>
          </a:xfrm>
          <a:prstGeom prst="rect">
            <a:avLst/>
          </a:prstGeom>
        </p:spPr>
      </p:pic>
      <p:pic>
        <p:nvPicPr>
          <p:cNvPr id="5" name="Image 4"/>
          <p:cNvPicPr>
            <a:picLocks noChangeAspect="1"/>
          </p:cNvPicPr>
          <p:nvPr/>
        </p:nvPicPr>
        <p:blipFill>
          <a:blip r:embed="rId4"/>
          <a:stretch>
            <a:fillRect/>
          </a:stretch>
        </p:blipFill>
        <p:spPr>
          <a:xfrm>
            <a:off x="3148197" y="306518"/>
            <a:ext cx="5762602" cy="650385"/>
          </a:xfrm>
          <a:prstGeom prst="rect">
            <a:avLst/>
          </a:prstGeom>
        </p:spPr>
      </p:pic>
      <p:pic>
        <p:nvPicPr>
          <p:cNvPr id="6" name="Image 5"/>
          <p:cNvPicPr>
            <a:picLocks noChangeAspect="1"/>
          </p:cNvPicPr>
          <p:nvPr/>
        </p:nvPicPr>
        <p:blipFill>
          <a:blip r:embed="rId5"/>
          <a:stretch>
            <a:fillRect/>
          </a:stretch>
        </p:blipFill>
        <p:spPr>
          <a:xfrm>
            <a:off x="502767" y="1133982"/>
            <a:ext cx="5762602" cy="176503"/>
          </a:xfrm>
          <a:prstGeom prst="rect">
            <a:avLst/>
          </a:prstGeom>
        </p:spPr>
      </p:pic>
      <p:pic>
        <p:nvPicPr>
          <p:cNvPr id="8" name="Image 7"/>
          <p:cNvPicPr>
            <a:picLocks noChangeAspect="1"/>
          </p:cNvPicPr>
          <p:nvPr/>
        </p:nvPicPr>
        <p:blipFill>
          <a:blip r:embed="rId6"/>
          <a:stretch>
            <a:fillRect/>
          </a:stretch>
        </p:blipFill>
        <p:spPr>
          <a:xfrm>
            <a:off x="278324" y="3329538"/>
            <a:ext cx="6637866" cy="826825"/>
          </a:xfrm>
          <a:prstGeom prst="rect">
            <a:avLst/>
          </a:prstGeom>
        </p:spPr>
      </p:pic>
      <p:pic>
        <p:nvPicPr>
          <p:cNvPr id="9" name="Image 8"/>
          <p:cNvPicPr>
            <a:picLocks noChangeAspect="1"/>
          </p:cNvPicPr>
          <p:nvPr/>
        </p:nvPicPr>
        <p:blipFill>
          <a:blip r:embed="rId7"/>
          <a:stretch>
            <a:fillRect/>
          </a:stretch>
        </p:blipFill>
        <p:spPr>
          <a:xfrm>
            <a:off x="220135" y="4388500"/>
            <a:ext cx="8469781" cy="2133978"/>
          </a:xfrm>
          <a:prstGeom prst="rect">
            <a:avLst/>
          </a:prstGeom>
        </p:spPr>
      </p:pic>
      <p:pic>
        <p:nvPicPr>
          <p:cNvPr id="10" name="Image 9"/>
          <p:cNvPicPr>
            <a:picLocks noChangeAspect="1"/>
          </p:cNvPicPr>
          <p:nvPr/>
        </p:nvPicPr>
        <p:blipFill>
          <a:blip r:embed="rId8"/>
          <a:stretch>
            <a:fillRect/>
          </a:stretch>
        </p:blipFill>
        <p:spPr>
          <a:xfrm>
            <a:off x="3090008" y="1133982"/>
            <a:ext cx="6743948" cy="2132920"/>
          </a:xfrm>
          <a:prstGeom prst="rect">
            <a:avLst/>
          </a:prstGeom>
        </p:spPr>
      </p:pic>
    </p:spTree>
    <p:extLst>
      <p:ext uri="{BB962C8B-B14F-4D97-AF65-F5344CB8AC3E}">
        <p14:creationId xmlns:p14="http://schemas.microsoft.com/office/powerpoint/2010/main" val="968155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0486" y="375459"/>
            <a:ext cx="10303779" cy="678873"/>
          </a:xfrm>
        </p:spPr>
        <p:txBody>
          <a:bodyPr>
            <a:normAutofit fontScale="90000"/>
          </a:bodyPr>
          <a:lstStyle/>
          <a:p>
            <a:r>
              <a:rPr lang="fr-FR" b="1" dirty="0" smtClean="0">
                <a:solidFill>
                  <a:srgbClr val="0070C0"/>
                </a:solidFill>
              </a:rPr>
              <a:t>Budget 2022 Les recettes d’investissements</a:t>
            </a:r>
            <a:br>
              <a:rPr lang="fr-FR" b="1" dirty="0" smtClean="0">
                <a:solidFill>
                  <a:srgbClr val="0070C0"/>
                </a:solidFill>
              </a:rPr>
            </a:br>
            <a:endParaRPr lang="fr-FR" b="1" dirty="0">
              <a:solidFill>
                <a:srgbClr val="0070C0"/>
              </a:solidFill>
            </a:endParaRPr>
          </a:p>
        </p:txBody>
      </p:sp>
      <p:pic>
        <p:nvPicPr>
          <p:cNvPr id="4" name="Espace réservé du contenu 3"/>
          <p:cNvPicPr>
            <a:picLocks noGrp="1" noChangeAspect="1"/>
          </p:cNvPicPr>
          <p:nvPr>
            <p:ph idx="1"/>
          </p:nvPr>
        </p:nvPicPr>
        <p:blipFill>
          <a:blip r:embed="rId3"/>
          <a:stretch>
            <a:fillRect/>
          </a:stretch>
        </p:blipFill>
        <p:spPr>
          <a:xfrm>
            <a:off x="440486" y="1504515"/>
            <a:ext cx="5762602" cy="176503"/>
          </a:xfrm>
          <a:prstGeom prst="rect">
            <a:avLst/>
          </a:prstGeom>
        </p:spPr>
      </p:pic>
      <p:pic>
        <p:nvPicPr>
          <p:cNvPr id="5" name="Image 4"/>
          <p:cNvPicPr>
            <a:picLocks noChangeAspect="1"/>
          </p:cNvPicPr>
          <p:nvPr/>
        </p:nvPicPr>
        <p:blipFill>
          <a:blip r:embed="rId4"/>
          <a:stretch>
            <a:fillRect/>
          </a:stretch>
        </p:blipFill>
        <p:spPr>
          <a:xfrm>
            <a:off x="2566306" y="1504515"/>
            <a:ext cx="5762602" cy="274410"/>
          </a:xfrm>
          <a:prstGeom prst="rect">
            <a:avLst/>
          </a:prstGeom>
        </p:spPr>
      </p:pic>
      <p:pic>
        <p:nvPicPr>
          <p:cNvPr id="6" name="Image 5"/>
          <p:cNvPicPr>
            <a:picLocks noChangeAspect="1"/>
          </p:cNvPicPr>
          <p:nvPr/>
        </p:nvPicPr>
        <p:blipFill>
          <a:blip r:embed="rId5"/>
          <a:stretch>
            <a:fillRect/>
          </a:stretch>
        </p:blipFill>
        <p:spPr>
          <a:xfrm>
            <a:off x="5583826" y="1504513"/>
            <a:ext cx="5762602" cy="274412"/>
          </a:xfrm>
          <a:prstGeom prst="rect">
            <a:avLst/>
          </a:prstGeom>
        </p:spPr>
      </p:pic>
      <p:pic>
        <p:nvPicPr>
          <p:cNvPr id="7" name="Image 6"/>
          <p:cNvPicPr>
            <a:picLocks noChangeAspect="1"/>
          </p:cNvPicPr>
          <p:nvPr/>
        </p:nvPicPr>
        <p:blipFill>
          <a:blip r:embed="rId6"/>
          <a:stretch>
            <a:fillRect/>
          </a:stretch>
        </p:blipFill>
        <p:spPr>
          <a:xfrm>
            <a:off x="2491492" y="2236439"/>
            <a:ext cx="5762602" cy="282317"/>
          </a:xfrm>
          <a:prstGeom prst="rect">
            <a:avLst/>
          </a:prstGeom>
        </p:spPr>
      </p:pic>
      <p:pic>
        <p:nvPicPr>
          <p:cNvPr id="8" name="Image 7"/>
          <p:cNvPicPr>
            <a:picLocks noChangeAspect="1"/>
          </p:cNvPicPr>
          <p:nvPr/>
        </p:nvPicPr>
        <p:blipFill>
          <a:blip r:embed="rId7"/>
          <a:stretch>
            <a:fillRect/>
          </a:stretch>
        </p:blipFill>
        <p:spPr>
          <a:xfrm>
            <a:off x="5218510" y="2246188"/>
            <a:ext cx="5762602" cy="2350749"/>
          </a:xfrm>
          <a:prstGeom prst="rect">
            <a:avLst/>
          </a:prstGeom>
        </p:spPr>
      </p:pic>
      <p:pic>
        <p:nvPicPr>
          <p:cNvPr id="9" name="Image 8"/>
          <p:cNvPicPr>
            <a:picLocks noChangeAspect="1"/>
          </p:cNvPicPr>
          <p:nvPr/>
        </p:nvPicPr>
        <p:blipFill>
          <a:blip r:embed="rId8"/>
          <a:stretch>
            <a:fillRect/>
          </a:stretch>
        </p:blipFill>
        <p:spPr>
          <a:xfrm>
            <a:off x="2981171" y="5206644"/>
            <a:ext cx="5762602" cy="687080"/>
          </a:xfrm>
          <a:prstGeom prst="rect">
            <a:avLst/>
          </a:prstGeom>
        </p:spPr>
      </p:pic>
    </p:spTree>
    <p:extLst>
      <p:ext uri="{BB962C8B-B14F-4D97-AF65-F5344CB8AC3E}">
        <p14:creationId xmlns:p14="http://schemas.microsoft.com/office/powerpoint/2010/main" val="65451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206" y="218902"/>
            <a:ext cx="10079335" cy="811876"/>
          </a:xfrm>
        </p:spPr>
        <p:txBody>
          <a:bodyPr/>
          <a:lstStyle/>
          <a:p>
            <a:r>
              <a:rPr lang="fr-FR" b="1" dirty="0">
                <a:solidFill>
                  <a:srgbClr val="0070C0"/>
                </a:solidFill>
              </a:rPr>
              <a:t>Budget 2022 </a:t>
            </a:r>
            <a:r>
              <a:rPr lang="fr-FR" b="1" dirty="0" smtClean="0">
                <a:solidFill>
                  <a:srgbClr val="0070C0"/>
                </a:solidFill>
              </a:rPr>
              <a:t>Les dépenses </a:t>
            </a:r>
            <a:r>
              <a:rPr lang="fr-FR" b="1" dirty="0">
                <a:solidFill>
                  <a:srgbClr val="0070C0"/>
                </a:solidFill>
              </a:rPr>
              <a:t>d’investissements</a:t>
            </a:r>
            <a:endParaRPr lang="fr-FR" dirty="0"/>
          </a:p>
        </p:txBody>
      </p:sp>
      <p:pic>
        <p:nvPicPr>
          <p:cNvPr id="4" name="Espace réservé du contenu 3"/>
          <p:cNvPicPr>
            <a:picLocks noGrp="1" noChangeAspect="1"/>
          </p:cNvPicPr>
          <p:nvPr>
            <p:ph idx="1"/>
          </p:nvPr>
        </p:nvPicPr>
        <p:blipFill>
          <a:blip r:embed="rId3"/>
          <a:stretch>
            <a:fillRect/>
          </a:stretch>
        </p:blipFill>
        <p:spPr>
          <a:xfrm>
            <a:off x="469515" y="917975"/>
            <a:ext cx="5762602" cy="176503"/>
          </a:xfrm>
          <a:prstGeom prst="rect">
            <a:avLst/>
          </a:prstGeom>
        </p:spPr>
      </p:pic>
      <p:pic>
        <p:nvPicPr>
          <p:cNvPr id="5" name="Image 4"/>
          <p:cNvPicPr>
            <a:picLocks noChangeAspect="1"/>
          </p:cNvPicPr>
          <p:nvPr/>
        </p:nvPicPr>
        <p:blipFill>
          <a:blip r:embed="rId4"/>
          <a:stretch>
            <a:fillRect/>
          </a:stretch>
        </p:blipFill>
        <p:spPr>
          <a:xfrm>
            <a:off x="2832313" y="966460"/>
            <a:ext cx="5762602" cy="526464"/>
          </a:xfrm>
          <a:prstGeom prst="rect">
            <a:avLst/>
          </a:prstGeom>
        </p:spPr>
      </p:pic>
      <p:pic>
        <p:nvPicPr>
          <p:cNvPr id="6" name="Image 5"/>
          <p:cNvPicPr>
            <a:picLocks noChangeAspect="1"/>
          </p:cNvPicPr>
          <p:nvPr/>
        </p:nvPicPr>
        <p:blipFill>
          <a:blip r:embed="rId5"/>
          <a:stretch>
            <a:fillRect/>
          </a:stretch>
        </p:blipFill>
        <p:spPr>
          <a:xfrm>
            <a:off x="2832313" y="1541409"/>
            <a:ext cx="5762602" cy="1754374"/>
          </a:xfrm>
          <a:prstGeom prst="rect">
            <a:avLst/>
          </a:prstGeom>
        </p:spPr>
      </p:pic>
      <p:pic>
        <p:nvPicPr>
          <p:cNvPr id="8" name="Image 7"/>
          <p:cNvPicPr>
            <a:picLocks noChangeAspect="1"/>
          </p:cNvPicPr>
          <p:nvPr/>
        </p:nvPicPr>
        <p:blipFill>
          <a:blip r:embed="rId6"/>
          <a:stretch>
            <a:fillRect/>
          </a:stretch>
        </p:blipFill>
        <p:spPr>
          <a:xfrm>
            <a:off x="2768138" y="3665526"/>
            <a:ext cx="5970864" cy="2876590"/>
          </a:xfrm>
          <a:prstGeom prst="rect">
            <a:avLst/>
          </a:prstGeom>
          <a:ln>
            <a:solidFill>
              <a:schemeClr val="tx1"/>
            </a:solidFill>
          </a:ln>
        </p:spPr>
      </p:pic>
    </p:spTree>
    <p:extLst>
      <p:ext uri="{BB962C8B-B14F-4D97-AF65-F5344CB8AC3E}">
        <p14:creationId xmlns:p14="http://schemas.microsoft.com/office/powerpoint/2010/main" val="3650706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49061" y="4855219"/>
            <a:ext cx="5544910" cy="572991"/>
          </a:xfrm>
          <a:prstGeom prst="rect">
            <a:avLst/>
          </a:prstGeom>
          <a:ln>
            <a:solidFill>
              <a:schemeClr val="tx1"/>
            </a:solidFill>
          </a:ln>
        </p:spPr>
      </p:pic>
      <p:pic>
        <p:nvPicPr>
          <p:cNvPr id="9" name="Espace réservé du contenu 8"/>
          <p:cNvPicPr>
            <a:picLocks noGrp="1" noChangeAspect="1"/>
          </p:cNvPicPr>
          <p:nvPr>
            <p:ph idx="1"/>
          </p:nvPr>
        </p:nvPicPr>
        <p:blipFill>
          <a:blip r:embed="rId4"/>
          <a:stretch>
            <a:fillRect/>
          </a:stretch>
        </p:blipFill>
        <p:spPr>
          <a:xfrm>
            <a:off x="249061" y="337451"/>
            <a:ext cx="5544910" cy="3744098"/>
          </a:xfrm>
          <a:prstGeom prst="rect">
            <a:avLst/>
          </a:prstGeom>
        </p:spPr>
      </p:pic>
      <p:pic>
        <p:nvPicPr>
          <p:cNvPr id="10" name="Image 9"/>
          <p:cNvPicPr>
            <a:picLocks noChangeAspect="1"/>
          </p:cNvPicPr>
          <p:nvPr/>
        </p:nvPicPr>
        <p:blipFill>
          <a:blip r:embed="rId5"/>
          <a:stretch>
            <a:fillRect/>
          </a:stretch>
        </p:blipFill>
        <p:spPr>
          <a:xfrm>
            <a:off x="5985164" y="490370"/>
            <a:ext cx="5968538" cy="5910430"/>
          </a:xfrm>
          <a:prstGeom prst="rect">
            <a:avLst/>
          </a:prstGeom>
        </p:spPr>
      </p:pic>
    </p:spTree>
    <p:extLst>
      <p:ext uri="{BB962C8B-B14F-4D97-AF65-F5344CB8AC3E}">
        <p14:creationId xmlns:p14="http://schemas.microsoft.com/office/powerpoint/2010/main" val="3665095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514070" cy="1320800"/>
          </a:xfrm>
        </p:spPr>
        <p:txBody>
          <a:bodyPr/>
          <a:lstStyle/>
          <a:p>
            <a:r>
              <a:rPr lang="fr-FR" b="1" dirty="0" smtClean="0">
                <a:solidFill>
                  <a:srgbClr val="0070C0"/>
                </a:solidFill>
              </a:rPr>
              <a:t>Budget annexes Zones d’Activités et D’Aménagements Concertés</a:t>
            </a:r>
            <a:endParaRPr lang="fr-FR" b="1" dirty="0">
              <a:solidFill>
                <a:srgbClr val="0070C0"/>
              </a:solidFill>
            </a:endParaRPr>
          </a:p>
        </p:txBody>
      </p:sp>
      <p:pic>
        <p:nvPicPr>
          <p:cNvPr id="4" name="Espace réservé du contenu 3"/>
          <p:cNvPicPr>
            <a:picLocks noGrp="1" noChangeAspect="1"/>
          </p:cNvPicPr>
          <p:nvPr>
            <p:ph idx="1"/>
          </p:nvPr>
        </p:nvPicPr>
        <p:blipFill>
          <a:blip r:embed="rId3"/>
          <a:stretch>
            <a:fillRect/>
          </a:stretch>
        </p:blipFill>
        <p:spPr>
          <a:xfrm>
            <a:off x="889462" y="2160588"/>
            <a:ext cx="9127374" cy="4273463"/>
          </a:xfrm>
          <a:prstGeom prst="rect">
            <a:avLst/>
          </a:prstGeom>
        </p:spPr>
      </p:pic>
    </p:spTree>
    <p:extLst>
      <p:ext uri="{BB962C8B-B14F-4D97-AF65-F5344CB8AC3E}">
        <p14:creationId xmlns:p14="http://schemas.microsoft.com/office/powerpoint/2010/main" val="279105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Conjoncture économique</a:t>
            </a:r>
            <a:endParaRPr lang="fr-FR" dirty="0">
              <a:solidFill>
                <a:srgbClr val="0070C0"/>
              </a:solidFill>
            </a:endParaRPr>
          </a:p>
        </p:txBody>
      </p:sp>
      <p:sp>
        <p:nvSpPr>
          <p:cNvPr id="3" name="Espace réservé du contenu 2"/>
          <p:cNvSpPr>
            <a:spLocks noGrp="1"/>
          </p:cNvSpPr>
          <p:nvPr>
            <p:ph idx="1"/>
          </p:nvPr>
        </p:nvSpPr>
        <p:spPr>
          <a:xfrm>
            <a:off x="677334" y="2160589"/>
            <a:ext cx="8596668" cy="4497906"/>
          </a:xfrm>
        </p:spPr>
        <p:txBody>
          <a:bodyPr>
            <a:normAutofit fontScale="92500" lnSpcReduction="20000"/>
          </a:bodyPr>
          <a:lstStyle/>
          <a:p>
            <a:r>
              <a:rPr lang="fr-FR" dirty="0" smtClean="0"/>
              <a:t>Au plan national:</a:t>
            </a:r>
          </a:p>
          <a:p>
            <a:pPr lvl="1" algn="just">
              <a:buFont typeface="Wingdings" panose="05000000000000000000" pitchFamily="2" charset="2"/>
              <a:buChar char="v"/>
            </a:pPr>
            <a:r>
              <a:rPr lang="fr-FR" dirty="0" smtClean="0"/>
              <a:t>Le PIB français a rebondi en 2021 de 7 % après </a:t>
            </a:r>
            <a:r>
              <a:rPr lang="fr-FR" dirty="0" smtClean="0">
                <a:solidFill>
                  <a:srgbClr val="FF0000"/>
                </a:solidFill>
              </a:rPr>
              <a:t>-8 % </a:t>
            </a:r>
            <a:r>
              <a:rPr lang="fr-FR" dirty="0" smtClean="0"/>
              <a:t>en 2020</a:t>
            </a:r>
          </a:p>
          <a:p>
            <a:pPr lvl="1" algn="just">
              <a:buFont typeface="Wingdings" panose="05000000000000000000" pitchFamily="2" charset="2"/>
              <a:buChar char="v"/>
            </a:pPr>
            <a:r>
              <a:rPr lang="fr-FR" dirty="0" smtClean="0"/>
              <a:t>La prévision de croissance pour 2022 se situe entre 3,5 % et 4 %</a:t>
            </a:r>
          </a:p>
          <a:p>
            <a:pPr lvl="1" algn="just">
              <a:buFont typeface="Wingdings" panose="05000000000000000000" pitchFamily="2" charset="2"/>
              <a:buChar char="v"/>
            </a:pPr>
            <a:r>
              <a:rPr lang="fr-FR" dirty="0" smtClean="0"/>
              <a:t>En décembre 2021 le taux d’inflation a été de 5 %, elle devrait se situer entre 3 et 3,5 % en 2022 </a:t>
            </a:r>
          </a:p>
          <a:p>
            <a:pPr lvl="1" algn="just">
              <a:buFont typeface="Wingdings" panose="05000000000000000000" pitchFamily="2" charset="2"/>
              <a:buChar char="v"/>
            </a:pPr>
            <a:r>
              <a:rPr lang="fr-FR" dirty="0" smtClean="0"/>
              <a:t>Au 3</a:t>
            </a:r>
            <a:r>
              <a:rPr lang="fr-FR" baseline="30000" dirty="0" smtClean="0"/>
              <a:t>ème</a:t>
            </a:r>
            <a:r>
              <a:rPr lang="fr-FR" dirty="0" smtClean="0"/>
              <a:t> trimestre le taux de chômage s’établit à 8,1 %  et devrait s’établir fin 2022 à 7,6 %</a:t>
            </a:r>
          </a:p>
          <a:p>
            <a:pPr lvl="1" algn="just">
              <a:buFont typeface="Wingdings" panose="05000000000000000000" pitchFamily="2" charset="2"/>
              <a:buChar char="v"/>
            </a:pPr>
            <a:r>
              <a:rPr lang="fr-FR" dirty="0" smtClean="0"/>
              <a:t>Au 3</a:t>
            </a:r>
            <a:r>
              <a:rPr lang="fr-FR" baseline="30000" dirty="0" smtClean="0"/>
              <a:t>ème</a:t>
            </a:r>
            <a:r>
              <a:rPr lang="fr-FR" dirty="0" smtClean="0"/>
              <a:t> trimestre 2021 la dette de la France s’élève à 2 834 milliards d’euros soit 116,5 % du PIB</a:t>
            </a:r>
          </a:p>
          <a:p>
            <a:pPr lvl="1" algn="just">
              <a:buFont typeface="Wingdings" panose="05000000000000000000" pitchFamily="2" charset="2"/>
              <a:buChar char="v"/>
            </a:pPr>
            <a:r>
              <a:rPr lang="fr-FR" dirty="0"/>
              <a:t>Face à une inflation qui reste élevée, les grandes banques centrales amorcent un changement de cap après quasiment deux ans de soutien monétaire ininterrompu. Après avoir commencé à réduire ses achats d’actifs, la Reserve fédérale devrait procéder à une première remontée de son taux directeur dès le prochain Comité de politique monétaire</a:t>
            </a:r>
            <a:r>
              <a:rPr lang="fr-FR" dirty="0" smtClean="0"/>
              <a:t>.</a:t>
            </a:r>
          </a:p>
          <a:p>
            <a:pPr lvl="1" algn="just">
              <a:buFont typeface="Wingdings" panose="05000000000000000000" pitchFamily="2" charset="2"/>
              <a:buChar char="v"/>
            </a:pPr>
            <a:r>
              <a:rPr lang="fr-FR" dirty="0"/>
              <a:t>Ces perspectives ont conduit à une remontée des taux longs qui </a:t>
            </a:r>
            <a:r>
              <a:rPr lang="fr-FR" dirty="0" smtClean="0"/>
              <a:t>été </a:t>
            </a:r>
            <a:r>
              <a:rPr lang="fr-FR" dirty="0"/>
              <a:t>demeurés très bas jusqu’à fin 2021, ce qui a secoué les marchés boursiers dans un environnement compliqué sur fond de dégradation de la situation sanitaire et d’incertitudes géopolitiques (notamment de vives tensions entre la Russie et l’Ukraine).</a:t>
            </a:r>
            <a:endParaRPr lang="fr-FR" dirty="0" smtClean="0"/>
          </a:p>
          <a:p>
            <a:pPr marL="457200" lvl="1" indent="0">
              <a:buNone/>
            </a:pPr>
            <a:r>
              <a:rPr lang="fr-FR" dirty="0" smtClean="0"/>
              <a:t>	</a:t>
            </a:r>
            <a:endParaRPr lang="fr-FR" dirty="0"/>
          </a:p>
        </p:txBody>
      </p:sp>
    </p:spTree>
    <p:extLst>
      <p:ext uri="{BB962C8B-B14F-4D97-AF65-F5344CB8AC3E}">
        <p14:creationId xmlns:p14="http://schemas.microsoft.com/office/powerpoint/2010/main" val="1219837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85899"/>
            <a:ext cx="9738513" cy="761999"/>
          </a:xfrm>
        </p:spPr>
        <p:txBody>
          <a:bodyPr>
            <a:normAutofit/>
          </a:bodyPr>
          <a:lstStyle/>
          <a:p>
            <a:r>
              <a:rPr lang="fr-FR" b="1" i="1" dirty="0" smtClean="0">
                <a:solidFill>
                  <a:srgbClr val="0070C0"/>
                </a:solidFill>
              </a:rPr>
              <a:t>Résultats eau et assainissement 2021</a:t>
            </a:r>
            <a:endParaRPr lang="fr-FR" b="1" i="1" dirty="0">
              <a:solidFill>
                <a:srgbClr val="0070C0"/>
              </a:solidFill>
            </a:endParaRPr>
          </a:p>
        </p:txBody>
      </p:sp>
      <p:pic>
        <p:nvPicPr>
          <p:cNvPr id="4" name="Espace réservé du contenu 3"/>
          <p:cNvPicPr>
            <a:picLocks noGrp="1" noChangeAspect="1"/>
          </p:cNvPicPr>
          <p:nvPr>
            <p:ph idx="1"/>
          </p:nvPr>
        </p:nvPicPr>
        <p:blipFill>
          <a:blip r:embed="rId3"/>
          <a:stretch>
            <a:fillRect/>
          </a:stretch>
        </p:blipFill>
        <p:spPr>
          <a:xfrm>
            <a:off x="668244" y="1990538"/>
            <a:ext cx="5092909" cy="4356590"/>
          </a:xfrm>
          <a:prstGeom prst="rect">
            <a:avLst/>
          </a:prstGeom>
        </p:spPr>
      </p:pic>
      <p:pic>
        <p:nvPicPr>
          <p:cNvPr id="6" name="Image 5"/>
          <p:cNvPicPr>
            <a:picLocks noChangeAspect="1"/>
          </p:cNvPicPr>
          <p:nvPr/>
        </p:nvPicPr>
        <p:blipFill>
          <a:blip r:embed="rId4"/>
          <a:stretch>
            <a:fillRect/>
          </a:stretch>
        </p:blipFill>
        <p:spPr>
          <a:xfrm>
            <a:off x="6359234" y="2019993"/>
            <a:ext cx="4588627" cy="4297680"/>
          </a:xfrm>
          <a:prstGeom prst="rect">
            <a:avLst/>
          </a:prstGeom>
        </p:spPr>
      </p:pic>
      <p:pic>
        <p:nvPicPr>
          <p:cNvPr id="7" name="Image 6"/>
          <p:cNvPicPr>
            <a:picLocks noChangeAspect="1"/>
          </p:cNvPicPr>
          <p:nvPr/>
        </p:nvPicPr>
        <p:blipFill>
          <a:blip r:embed="rId5"/>
          <a:stretch>
            <a:fillRect/>
          </a:stretch>
        </p:blipFill>
        <p:spPr>
          <a:xfrm>
            <a:off x="451679" y="1537256"/>
            <a:ext cx="5762602" cy="292142"/>
          </a:xfrm>
          <a:prstGeom prst="rect">
            <a:avLst/>
          </a:prstGeom>
        </p:spPr>
      </p:pic>
      <p:pic>
        <p:nvPicPr>
          <p:cNvPr id="8" name="Image 7"/>
          <p:cNvPicPr>
            <a:picLocks noChangeAspect="1"/>
          </p:cNvPicPr>
          <p:nvPr/>
        </p:nvPicPr>
        <p:blipFill>
          <a:blip r:embed="rId6"/>
          <a:stretch>
            <a:fillRect/>
          </a:stretch>
        </p:blipFill>
        <p:spPr>
          <a:xfrm>
            <a:off x="6359234" y="1537256"/>
            <a:ext cx="5762602" cy="292142"/>
          </a:xfrm>
          <a:prstGeom prst="rect">
            <a:avLst/>
          </a:prstGeom>
        </p:spPr>
      </p:pic>
    </p:spTree>
    <p:extLst>
      <p:ext uri="{BB962C8B-B14F-4D97-AF65-F5344CB8AC3E}">
        <p14:creationId xmlns:p14="http://schemas.microsoft.com/office/powerpoint/2010/main" val="2601810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975" y="148230"/>
            <a:ext cx="8596668" cy="417035"/>
          </a:xfrm>
        </p:spPr>
        <p:txBody>
          <a:bodyPr>
            <a:normAutofit fontScale="90000"/>
          </a:bodyPr>
          <a:lstStyle/>
          <a:p>
            <a:r>
              <a:rPr lang="fr-FR" dirty="0">
                <a:solidFill>
                  <a:srgbClr val="0070C0"/>
                </a:solidFill>
              </a:rPr>
              <a:t>Budget 2022 Eau Régie</a:t>
            </a:r>
            <a:endParaRPr lang="fr-FR" dirty="0"/>
          </a:p>
        </p:txBody>
      </p:sp>
      <p:pic>
        <p:nvPicPr>
          <p:cNvPr id="4" name="Espace réservé du contenu 3"/>
          <p:cNvPicPr>
            <a:picLocks noGrp="1" noChangeAspect="1"/>
          </p:cNvPicPr>
          <p:nvPr>
            <p:ph idx="1"/>
          </p:nvPr>
        </p:nvPicPr>
        <p:blipFill>
          <a:blip r:embed="rId3"/>
          <a:stretch>
            <a:fillRect/>
          </a:stretch>
        </p:blipFill>
        <p:spPr>
          <a:xfrm>
            <a:off x="437061" y="805612"/>
            <a:ext cx="4888480" cy="3683261"/>
          </a:xfrm>
          <a:prstGeom prst="rect">
            <a:avLst/>
          </a:prstGeom>
          <a:ln>
            <a:solidFill>
              <a:schemeClr val="tx1"/>
            </a:solidFill>
          </a:ln>
        </p:spPr>
      </p:pic>
      <p:sp>
        <p:nvSpPr>
          <p:cNvPr id="7" name="Rectangle 6"/>
          <p:cNvSpPr/>
          <p:nvPr/>
        </p:nvSpPr>
        <p:spPr>
          <a:xfrm>
            <a:off x="5691324" y="810586"/>
            <a:ext cx="1683474" cy="256993"/>
          </a:xfrm>
          <a:prstGeom prst="rect">
            <a:avLst/>
          </a:prstGeom>
          <a:ln>
            <a:solidFill>
              <a:schemeClr val="tx1"/>
            </a:solidFill>
          </a:ln>
        </p:spPr>
        <p:txBody>
          <a:bodyPr wrap="none">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de dépenses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691324" y="1074410"/>
            <a:ext cx="6096000" cy="2470485"/>
          </a:xfrm>
          <a:prstGeom prst="rect">
            <a:avLst/>
          </a:prstGeom>
          <a:ln>
            <a:solidFill>
              <a:schemeClr val="tx1"/>
            </a:solidFill>
          </a:ln>
        </p:spPr>
        <p:txBody>
          <a:bodyPr>
            <a:spAutoFit/>
          </a:bodyPr>
          <a:lstStyle/>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En charges à caractère général, principalement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+ 50 k€ d’achats d’études de PGSSE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+ 170 k€ d’achats d’eau dont Verdon</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- 50 k€ de réparation de fuites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En charges de personnel, principalement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+ 18 k€ renfort d’un plombier pour déploiement de la radio relève courant de l’année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+ 6 k€ recrutement d’un apprenti à la rentrée de septembre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+ 50 k€ réorganisation interne et recrutement suite poste vacant du responsable administratif en 2021</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+ 20 k€ de remplacement d’un agent en AT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Création d’une dotation provision de factures impayées, jusqu’ici inscrites en dépenses imprévues.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691324" y="3564213"/>
            <a:ext cx="6279003" cy="3293787"/>
          </a:xfrm>
          <a:prstGeom prst="rect">
            <a:avLst/>
          </a:prstGeom>
          <a:ln>
            <a:solidFill>
              <a:schemeClr val="tx1"/>
            </a:solidFill>
          </a:ln>
        </p:spPr>
        <p:txBody>
          <a:bodyPr wrap="square">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d’investissements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Le plan pluriannuel d’investissement a été remis à jour avec les orientations définies les années précédentes et poursuivies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Poursuivre la fiabilisation et optimisation des productions : renouvellements électromécaniques importants (armoires électriques, pompes,…),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Poursuivre la démarche de reconquête des captages prioritaires, et les DUP,</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Consolider et poursuivre l’amélioration conséquente des rendements : avec la poursuite du programme de renouvellement des compteurs âgés de plus de quinze ans démarré en 2014,</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En poursuivant le déploiement de la radio relève démarrée en 2020,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La sécurisation de la ressource : filtration à Allemagne en Provence,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Renforcer le renouvellement patrimonial des canalisations ciblées par le diagnostic permanent qu’offre la télégestion conjuguée avec le descriptif détaillé des réseaux, en visant un taux annuel de 1% du linéaire par commune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Afin de ne pas mobiliser d’emprunt, les investissements 2022 sont toutefois limités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Aux opérations inscrites au contrat de financement Agence de l’Eau,</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Aux nécessités techniques de continuité de service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62989" y="4590054"/>
            <a:ext cx="5223164" cy="1318438"/>
          </a:xfrm>
          <a:prstGeom prst="rect">
            <a:avLst/>
          </a:prstGeom>
        </p:spPr>
        <p:txBody>
          <a:bodyPr wrap="square">
            <a:spAutoFit/>
          </a:bodyPr>
          <a:lstStyle/>
          <a:p>
            <a:pPr algn="just">
              <a:lnSpc>
                <a:spcPct val="107000"/>
              </a:lnSpc>
              <a:spcAft>
                <a:spcPts val="800"/>
              </a:spcAft>
            </a:pPr>
            <a:r>
              <a:rPr lang="fr-FR"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 les indicateurs 2022 restent « acceptables », la situation se dégrade pour atteindre une épargne nette négative en 2024 et une durée d’extinction de la dette au-delà du seuil d’alerte en 2023.</a:t>
            </a:r>
            <a:endParaRPr lang="fr-FR"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 niveau d’investissement 2022 a été calé pour ne pas mobiliser d’emprunt. </a:t>
            </a:r>
            <a:endParaRPr lang="fr-FR"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Une évolution des tarifs pour l’exercice 2023 sera proposée par le conseil d’exploitation à l’automne 2022 afin de relever la capacité d’autofinancement.  </a:t>
            </a:r>
            <a:endPar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985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79120"/>
          </a:xfrm>
        </p:spPr>
        <p:txBody>
          <a:bodyPr>
            <a:normAutofit fontScale="90000"/>
          </a:bodyPr>
          <a:lstStyle/>
          <a:p>
            <a:r>
              <a:rPr lang="fr-FR" dirty="0" smtClean="0">
                <a:solidFill>
                  <a:srgbClr val="0070C0"/>
                </a:solidFill>
              </a:rPr>
              <a:t>Budget 2022 Eau Régie</a:t>
            </a:r>
            <a:endParaRPr lang="fr-FR" dirty="0">
              <a:solidFill>
                <a:srgbClr val="0070C0"/>
              </a:solidFill>
            </a:endParaRPr>
          </a:p>
        </p:txBody>
      </p:sp>
      <p:pic>
        <p:nvPicPr>
          <p:cNvPr id="6" name="Espace réservé du contenu 5"/>
          <p:cNvPicPr>
            <a:picLocks noGrp="1" noChangeAspect="1"/>
          </p:cNvPicPr>
          <p:nvPr>
            <p:ph idx="1"/>
          </p:nvPr>
        </p:nvPicPr>
        <p:blipFill>
          <a:blip r:embed="rId3"/>
          <a:stretch>
            <a:fillRect/>
          </a:stretch>
        </p:blipFill>
        <p:spPr>
          <a:xfrm>
            <a:off x="677334" y="1413164"/>
            <a:ext cx="9613822" cy="5120640"/>
          </a:xfrm>
          <a:prstGeom prst="rect">
            <a:avLst/>
          </a:prstGeom>
        </p:spPr>
      </p:pic>
    </p:spTree>
    <p:extLst>
      <p:ext uri="{BB962C8B-B14F-4D97-AF65-F5344CB8AC3E}">
        <p14:creationId xmlns:p14="http://schemas.microsoft.com/office/powerpoint/2010/main" val="2883532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990" y="176883"/>
            <a:ext cx="8596668" cy="570807"/>
          </a:xfrm>
        </p:spPr>
        <p:txBody>
          <a:bodyPr>
            <a:normAutofit fontScale="90000"/>
          </a:bodyPr>
          <a:lstStyle/>
          <a:p>
            <a:r>
              <a:rPr lang="fr-FR" dirty="0" smtClean="0">
                <a:solidFill>
                  <a:srgbClr val="0070C0"/>
                </a:solidFill>
              </a:rPr>
              <a:t>Budget 2022 Assainissement Régie</a:t>
            </a:r>
            <a:endParaRPr lang="fr-FR" dirty="0">
              <a:solidFill>
                <a:srgbClr val="0070C0"/>
              </a:solidFill>
            </a:endParaRPr>
          </a:p>
        </p:txBody>
      </p:sp>
      <p:pic>
        <p:nvPicPr>
          <p:cNvPr id="5" name="Espace réservé du contenu 4"/>
          <p:cNvPicPr>
            <a:picLocks noGrp="1" noChangeAspect="1"/>
          </p:cNvPicPr>
          <p:nvPr>
            <p:ph idx="1"/>
          </p:nvPr>
        </p:nvPicPr>
        <p:blipFill>
          <a:blip r:embed="rId3"/>
          <a:stretch>
            <a:fillRect/>
          </a:stretch>
        </p:blipFill>
        <p:spPr>
          <a:xfrm>
            <a:off x="437416" y="872116"/>
            <a:ext cx="4824540" cy="3881437"/>
          </a:xfrm>
          <a:prstGeom prst="rect">
            <a:avLst/>
          </a:prstGeom>
          <a:ln>
            <a:solidFill>
              <a:schemeClr val="tx1"/>
            </a:solidFill>
          </a:ln>
        </p:spPr>
      </p:pic>
      <p:sp>
        <p:nvSpPr>
          <p:cNvPr id="6" name="Rectangle 5"/>
          <p:cNvSpPr/>
          <p:nvPr/>
        </p:nvSpPr>
        <p:spPr>
          <a:xfrm>
            <a:off x="5337389" y="673236"/>
            <a:ext cx="1683474" cy="248851"/>
          </a:xfrm>
          <a:prstGeom prst="rect">
            <a:avLst/>
          </a:prstGeom>
          <a:ln>
            <a:solidFill>
              <a:schemeClr val="tx1"/>
            </a:solidFill>
          </a:ln>
        </p:spPr>
        <p:txBody>
          <a:bodyPr wrap="none">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de dépenses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337389" y="937833"/>
            <a:ext cx="6391013" cy="2643288"/>
          </a:xfrm>
          <a:prstGeom prst="rect">
            <a:avLst/>
          </a:prstGeom>
          <a:ln>
            <a:solidFill>
              <a:schemeClr val="tx1"/>
            </a:solidFill>
          </a:ln>
        </p:spPr>
        <p:txBody>
          <a:bodyPr wrap="square">
            <a:spAutoFit/>
          </a:bodyPr>
          <a:lstStyle/>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En charges à caractère général, principalement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- 100 k€ de curage et épandage lagune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+ 20 k€ de traitement des effluents de PIERREVERT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+ 20 k€ d’électricité et produits de traitement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En charges de personnel, principalement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+ 30 k€ du responsable patrimoine réseau dont le recrutement a tardé en 2021</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+ 20 k€ de transformation d’un poste d’apprenti en définitif à la rentrée de septembre, recrutement d’un nouvel apprenti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+ 15 k€ du remplacement de l’exploitant débutant </a:t>
            </a:r>
            <a:r>
              <a:rPr lang="fr-FR" sz="1000" dirty="0" err="1">
                <a:latin typeface="Times New Roman" panose="02020603050405020304" pitchFamily="18" charset="0"/>
                <a:ea typeface="Calibri" panose="020F0502020204030204" pitchFamily="34" charset="0"/>
                <a:cs typeface="Times New Roman" panose="02020603050405020304" pitchFamily="18" charset="0"/>
              </a:rPr>
              <a:t>Steps</a:t>
            </a:r>
            <a:r>
              <a:rPr lang="fr-FR" sz="1000" dirty="0">
                <a:latin typeface="Times New Roman" panose="02020603050405020304" pitchFamily="18" charset="0"/>
                <a:ea typeface="Calibri" panose="020F0502020204030204" pitchFamily="34" charset="0"/>
                <a:cs typeface="Times New Roman" panose="02020603050405020304" pitchFamily="18" charset="0"/>
              </a:rPr>
              <a:t> du pôle d’exploitation Ste-Tulle par un chef d’usine expérimenté (solde 2021)</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Création d’une dotation provision de factures impayées, jusqu’ici inscrites en dépenses imprévues.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337389" y="3618139"/>
            <a:ext cx="6096000" cy="3239861"/>
          </a:xfrm>
          <a:prstGeom prst="rect">
            <a:avLst/>
          </a:prstGeom>
          <a:ln>
            <a:solidFill>
              <a:schemeClr val="tx1"/>
            </a:solidFill>
          </a:ln>
        </p:spPr>
        <p:txBody>
          <a:bodyPr>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d’investissements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Le plan pluriannuel d’investissement a été remis à jour avec les orientations définies les années précédentes et poursuivies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r>
              <a:rPr lang="fr-FR" sz="1000" dirty="0" smtClean="0">
                <a:latin typeface="Times New Roman" panose="02020603050405020304" pitchFamily="18" charset="0"/>
                <a:ea typeface="Calibri" panose="020F0502020204030204" pitchFamily="34" charset="0"/>
                <a:cs typeface="Times New Roman" panose="02020603050405020304" pitchFamily="18" charset="0"/>
              </a:rPr>
              <a:t>Poursuivre </a:t>
            </a:r>
            <a:r>
              <a:rPr lang="fr-FR" sz="1000" dirty="0">
                <a:latin typeface="Times New Roman" panose="02020603050405020304" pitchFamily="18" charset="0"/>
                <a:ea typeface="Calibri" panose="020F0502020204030204" pitchFamily="34" charset="0"/>
                <a:cs typeface="Times New Roman" panose="02020603050405020304" pitchFamily="18" charset="0"/>
              </a:rPr>
              <a:t>la fiabilisation et optimisation des traitements : renouvellements électromécaniques importants (préleveurs, </a:t>
            </a:r>
            <a:r>
              <a:rPr lang="fr-FR" sz="1000" dirty="0" err="1">
                <a:latin typeface="Times New Roman" panose="02020603050405020304" pitchFamily="18" charset="0"/>
                <a:ea typeface="Calibri" panose="020F0502020204030204" pitchFamily="34" charset="0"/>
                <a:cs typeface="Times New Roman" panose="02020603050405020304" pitchFamily="18" charset="0"/>
              </a:rPr>
              <a:t>préparantes</a:t>
            </a:r>
            <a:r>
              <a:rPr lang="fr-FR" sz="1000" dirty="0">
                <a:latin typeface="Times New Roman" panose="02020603050405020304" pitchFamily="18" charset="0"/>
                <a:ea typeface="Calibri" panose="020F0502020204030204" pitchFamily="34" charset="0"/>
                <a:cs typeface="Times New Roman" panose="02020603050405020304" pitchFamily="18" charset="0"/>
              </a:rPr>
              <a:t> polymère, désodorisations, pompe et turbines),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990600" algn="l"/>
              </a:tabLst>
            </a:pPr>
            <a:r>
              <a:rPr lang="fr-FR" sz="1000" dirty="0">
                <a:latin typeface="Times New Roman" panose="02020603050405020304" pitchFamily="18" charset="0"/>
                <a:ea typeface="Calibri" panose="020F0502020204030204" pitchFamily="34" charset="0"/>
                <a:cs typeface="Times New Roman" panose="02020603050405020304" pitchFamily="18" charset="0"/>
              </a:rPr>
              <a:t>La continuité de mise aux normes des traitements épuratoires : STEP ENTREVENNES, amélioration de Riez et Saint-Martin, reconstruction de St-Laurent,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990600" algn="l"/>
              </a:tabLst>
            </a:pPr>
            <a:r>
              <a:rPr lang="fr-FR" sz="1000" dirty="0">
                <a:latin typeface="Times New Roman" panose="02020603050405020304" pitchFamily="18" charset="0"/>
                <a:ea typeface="Calibri" panose="020F0502020204030204" pitchFamily="34" charset="0"/>
                <a:cs typeface="Times New Roman" panose="02020603050405020304" pitchFamily="18" charset="0"/>
              </a:rPr>
              <a:t>La mise à jour des SDA (Schémas Directeurs d’Assainissement) et création de diagnostics permanents, en respect de l’arrêté du 31 juillet 2020,</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990600" algn="l"/>
              </a:tabLst>
            </a:pPr>
            <a:r>
              <a:rPr lang="fr-FR" sz="1000" dirty="0">
                <a:latin typeface="Times New Roman" panose="02020603050405020304" pitchFamily="18" charset="0"/>
                <a:ea typeface="Calibri" panose="020F0502020204030204" pitchFamily="34" charset="0"/>
                <a:cs typeface="Times New Roman" panose="02020603050405020304" pitchFamily="18" charset="0"/>
              </a:rPr>
              <a:t>Renforcer le renouvellement patrimonial des canalisations ciblées par le diagnostic permanent qu’offre la télégestion conjuguée avec le descriptif détaillé des réseaux comme en eau potable, en visant un taux annuel de 1% du linéaire par commune.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dirty="0">
                <a:latin typeface="Times New Roman" panose="02020603050405020304" pitchFamily="18" charset="0"/>
                <a:ea typeface="Calibri" panose="020F0502020204030204" pitchFamily="34" charset="0"/>
                <a:cs typeface="Times New Roman" panose="02020603050405020304" pitchFamily="18" charset="0"/>
              </a:rPr>
              <a:t>Afin de ne pas mobiliser d’emprunt, les investissements 2022 sont toutefois limités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Aux opérations inscrites au contrat de financement Agence de l’Eau,</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00" dirty="0">
                <a:latin typeface="Times New Roman" panose="02020603050405020304" pitchFamily="18" charset="0"/>
                <a:ea typeface="Calibri" panose="020F0502020204030204" pitchFamily="34" charset="0"/>
                <a:cs typeface="Times New Roman" panose="02020603050405020304" pitchFamily="18" charset="0"/>
              </a:rPr>
              <a:t>Aux nécessités techniques de continuité de service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62990" y="4902462"/>
            <a:ext cx="4898966" cy="1285480"/>
          </a:xfrm>
          <a:prstGeom prst="rect">
            <a:avLst/>
          </a:prstGeom>
          <a:ln>
            <a:solidFill>
              <a:schemeClr val="tx1"/>
            </a:solidFill>
          </a:ln>
        </p:spPr>
        <p:txBody>
          <a:bodyPr wrap="square">
            <a:spAutoFit/>
          </a:bodyPr>
          <a:lstStyle/>
          <a:p>
            <a:pPr algn="just">
              <a:lnSpc>
                <a:spcPct val="107000"/>
              </a:lnSpc>
              <a:spcAft>
                <a:spcPts val="800"/>
              </a:spcAft>
            </a:pPr>
            <a:r>
              <a:rPr lang="fr-FR"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 situation dégradée de 2021 s’aggrave, le résultat d’exploitation pur reste négatif, l’épargne nette négative en 2025 et une durée d’extinction de la dette au-delà du seuil d’alerte dès 2023.</a:t>
            </a:r>
            <a:endParaRPr lang="fr-FR"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 niveau d’investissement a été calé pour ne pas mobiliser d’emprunt.</a:t>
            </a:r>
            <a:endParaRPr lang="fr-FR"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Une évolution des tarifs pour l’exercice 2023 sera proposée par le conseil d’exploitation à l’automne 2022 afin de relever la capacité d’autofinancement.  </a:t>
            </a:r>
            <a:endParaRPr lang="fr-F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163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81" y="218902"/>
            <a:ext cx="8596668" cy="778625"/>
          </a:xfrm>
        </p:spPr>
        <p:txBody>
          <a:bodyPr/>
          <a:lstStyle/>
          <a:p>
            <a:r>
              <a:rPr lang="fr-FR" dirty="0">
                <a:solidFill>
                  <a:srgbClr val="0070C0"/>
                </a:solidFill>
              </a:rPr>
              <a:t>Budget 2022 Assainissement Régie</a:t>
            </a:r>
            <a:endParaRPr lang="fr-FR" dirty="0"/>
          </a:p>
        </p:txBody>
      </p:sp>
      <p:pic>
        <p:nvPicPr>
          <p:cNvPr id="4" name="Espace réservé du contenu 3"/>
          <p:cNvPicPr>
            <a:picLocks noGrp="1" noChangeAspect="1"/>
          </p:cNvPicPr>
          <p:nvPr>
            <p:ph idx="1"/>
          </p:nvPr>
        </p:nvPicPr>
        <p:blipFill>
          <a:blip r:embed="rId3"/>
          <a:stretch>
            <a:fillRect/>
          </a:stretch>
        </p:blipFill>
        <p:spPr>
          <a:xfrm>
            <a:off x="577581" y="1305098"/>
            <a:ext cx="9655386" cy="5478087"/>
          </a:xfrm>
          <a:prstGeom prst="rect">
            <a:avLst/>
          </a:prstGeom>
        </p:spPr>
      </p:pic>
    </p:spTree>
    <p:extLst>
      <p:ext uri="{BB962C8B-B14F-4D97-AF65-F5344CB8AC3E}">
        <p14:creationId xmlns:p14="http://schemas.microsoft.com/office/powerpoint/2010/main" val="2658582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990" y="176883"/>
            <a:ext cx="8596668" cy="570807"/>
          </a:xfrm>
        </p:spPr>
        <p:txBody>
          <a:bodyPr>
            <a:normAutofit fontScale="90000"/>
          </a:bodyPr>
          <a:lstStyle/>
          <a:p>
            <a:r>
              <a:rPr lang="fr-FR" dirty="0" smtClean="0">
                <a:solidFill>
                  <a:srgbClr val="0070C0"/>
                </a:solidFill>
              </a:rPr>
              <a:t>Budget 2022 SPANC</a:t>
            </a:r>
            <a:endParaRPr lang="fr-FR" dirty="0">
              <a:solidFill>
                <a:srgbClr val="0070C0"/>
              </a:solidFill>
            </a:endParaRPr>
          </a:p>
        </p:txBody>
      </p:sp>
      <p:sp>
        <p:nvSpPr>
          <p:cNvPr id="6" name="Rectangle 5"/>
          <p:cNvSpPr/>
          <p:nvPr/>
        </p:nvSpPr>
        <p:spPr>
          <a:xfrm>
            <a:off x="362989" y="4645563"/>
            <a:ext cx="1683474" cy="248851"/>
          </a:xfrm>
          <a:prstGeom prst="rect">
            <a:avLst/>
          </a:prstGeom>
          <a:ln>
            <a:solidFill>
              <a:schemeClr val="tx1"/>
            </a:solidFill>
          </a:ln>
        </p:spPr>
        <p:txBody>
          <a:bodyPr wrap="none">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de dépenses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contenu 3"/>
          <p:cNvSpPr>
            <a:spLocks noGrp="1"/>
          </p:cNvSpPr>
          <p:nvPr>
            <p:ph idx="1"/>
          </p:nvPr>
        </p:nvSpPr>
        <p:spPr>
          <a:xfrm>
            <a:off x="362989" y="922088"/>
            <a:ext cx="9047018" cy="3367280"/>
          </a:xfrm>
          <a:ln>
            <a:solidFill>
              <a:schemeClr val="tx1"/>
            </a:solidFill>
          </a:ln>
        </p:spPr>
        <p:txBody>
          <a:bodyPr>
            <a:normAutofit/>
          </a:bodyPr>
          <a:lstStyle/>
          <a:p>
            <a:pPr marL="0" indent="0">
              <a:buNone/>
            </a:pPr>
            <a:r>
              <a:rPr lang="fr-FR" sz="1200" u="sng" dirty="0">
                <a:latin typeface="Times New Roman" panose="02020603050405020304" pitchFamily="18" charset="0"/>
                <a:cs typeface="Times New Roman" panose="02020603050405020304" pitchFamily="18" charset="0"/>
              </a:rPr>
              <a:t>Les hypothèses de recettes</a:t>
            </a:r>
            <a:endParaRPr lang="fr-FR" sz="1200" dirty="0">
              <a:latin typeface="Times New Roman" panose="02020603050405020304" pitchFamily="18" charset="0"/>
              <a:cs typeface="Times New Roman" panose="02020603050405020304" pitchFamily="18" charset="0"/>
            </a:endParaRPr>
          </a:p>
          <a:p>
            <a:pPr marL="0" indent="0">
              <a:buNone/>
            </a:pPr>
            <a:r>
              <a:rPr lang="fr-FR" sz="1200" dirty="0">
                <a:latin typeface="Times New Roman" panose="02020603050405020304" pitchFamily="18" charset="0"/>
                <a:cs typeface="Times New Roman" panose="02020603050405020304" pitchFamily="18" charset="0"/>
              </a:rPr>
              <a:t>Lors des précédents exercices, il avait été adopté le principe d’une stabilité tarifaire du contrôle jusque 2021, une augmentation de 10% pour 2022. </a:t>
            </a:r>
          </a:p>
          <a:p>
            <a:pPr marL="0" indent="0">
              <a:buNone/>
            </a:pPr>
            <a:r>
              <a:rPr lang="fr-FR" sz="1200" dirty="0">
                <a:latin typeface="Times New Roman" panose="02020603050405020304" pitchFamily="18" charset="0"/>
                <a:cs typeface="Times New Roman" panose="02020603050405020304" pitchFamily="18" charset="0"/>
              </a:rPr>
              <a:t>Il n’y a pas eu de nouveaux tarifs délibérés en décembre 2021, applicables au 1</a:t>
            </a:r>
            <a:r>
              <a:rPr lang="fr-FR" sz="1200" baseline="30000" dirty="0">
                <a:latin typeface="Times New Roman" panose="02020603050405020304" pitchFamily="18" charset="0"/>
                <a:cs typeface="Times New Roman" panose="02020603050405020304" pitchFamily="18" charset="0"/>
              </a:rPr>
              <a:t>er</a:t>
            </a:r>
            <a:r>
              <a:rPr lang="fr-FR" sz="1200" dirty="0">
                <a:latin typeface="Times New Roman" panose="02020603050405020304" pitchFamily="18" charset="0"/>
                <a:cs typeface="Times New Roman" panose="02020603050405020304" pitchFamily="18" charset="0"/>
              </a:rPr>
              <a:t> janvier 2022. Il est proposé de décaler l’augmentation en 2023, ils restent donc à ce jour les suivants :</a:t>
            </a:r>
          </a:p>
          <a:p>
            <a:pPr lvl="0"/>
            <a:r>
              <a:rPr lang="fr-FR" sz="1200" dirty="0">
                <a:latin typeface="Times New Roman" panose="02020603050405020304" pitchFamily="18" charset="0"/>
                <a:cs typeface="Times New Roman" panose="02020603050405020304" pitchFamily="18" charset="0"/>
              </a:rPr>
              <a:t>Diagnostic initial (hors vente) ou périodique : 150 €</a:t>
            </a:r>
          </a:p>
          <a:p>
            <a:pPr lvl="0"/>
            <a:r>
              <a:rPr lang="fr-FR" sz="1200" dirty="0">
                <a:latin typeface="Times New Roman" panose="02020603050405020304" pitchFamily="18" charset="0"/>
                <a:cs typeface="Times New Roman" panose="02020603050405020304" pitchFamily="18" charset="0"/>
              </a:rPr>
              <a:t>Vérification, conception ou exécution de projet : 150 € </a:t>
            </a:r>
          </a:p>
          <a:p>
            <a:pPr lvl="0"/>
            <a:r>
              <a:rPr lang="fr-FR" sz="1200" dirty="0">
                <a:latin typeface="Times New Roman" panose="02020603050405020304" pitchFamily="18" charset="0"/>
                <a:cs typeface="Times New Roman" panose="02020603050405020304" pitchFamily="18" charset="0"/>
              </a:rPr>
              <a:t>Contrôle préalable à une vente : 200 €</a:t>
            </a:r>
          </a:p>
          <a:p>
            <a:pPr marL="0" indent="0">
              <a:buNone/>
            </a:pPr>
            <a:r>
              <a:rPr lang="fr-FR" sz="1200" dirty="0">
                <a:latin typeface="Times New Roman" panose="02020603050405020304" pitchFamily="18" charset="0"/>
                <a:cs typeface="Times New Roman" panose="02020603050405020304" pitchFamily="18" charset="0"/>
              </a:rPr>
              <a:t>Le nombre de contrôles à réaliser annuellement n’est pas régulier (périodicité 8 ans),  les prospectives financières ont montré un résultat plus ou moins tendu chaque année. Ces années correspondent à un nombre de contrôles ne permettant pas d’assurer les recettes couvrant les charges de personnel (&gt; 90% des dépenses).</a:t>
            </a:r>
          </a:p>
          <a:p>
            <a:pPr marL="0" indent="0">
              <a:buNone/>
            </a:pPr>
            <a:r>
              <a:rPr lang="fr-FR" sz="1200" dirty="0">
                <a:latin typeface="Times New Roman" panose="02020603050405020304" pitchFamily="18" charset="0"/>
                <a:cs typeface="Times New Roman" panose="02020603050405020304" pitchFamily="18" charset="0"/>
              </a:rPr>
              <a:t>Comme acté les exercices précédents, l’affectation d’un technicien sur d’autres missions permettra de rétablir la situation. </a:t>
            </a:r>
          </a:p>
          <a:p>
            <a:pPr marL="0" indent="0">
              <a:buNone/>
            </a:pPr>
            <a:endParaRPr lang="fr-FR" sz="2000" dirty="0"/>
          </a:p>
        </p:txBody>
      </p:sp>
      <p:sp>
        <p:nvSpPr>
          <p:cNvPr id="7" name="Rectangle 6"/>
          <p:cNvSpPr/>
          <p:nvPr/>
        </p:nvSpPr>
        <p:spPr>
          <a:xfrm>
            <a:off x="362989" y="4894414"/>
            <a:ext cx="9263149" cy="590162"/>
          </a:xfrm>
          <a:prstGeom prst="rect">
            <a:avLst/>
          </a:prstGeom>
          <a:ln>
            <a:solidFill>
              <a:schemeClr val="tx1"/>
            </a:solidFill>
          </a:ln>
        </p:spPr>
        <p:txBody>
          <a:bodyPr wrap="square">
            <a:spAutoFit/>
          </a:bodyPr>
          <a:lstStyle/>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En charges de personnel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200" dirty="0">
                <a:latin typeface="Times New Roman" panose="02020603050405020304" pitchFamily="18" charset="0"/>
                <a:ea typeface="Calibri" panose="020F0502020204030204" pitchFamily="34" charset="0"/>
                <a:cs typeface="Times New Roman" panose="02020603050405020304" pitchFamily="18" charset="0"/>
              </a:rPr>
              <a:t>- 20 k€ correspondant au recrutement du responsable parti fin 2021 non remplacé à ce jour (hypothèse juin 2022)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852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81" y="218902"/>
            <a:ext cx="8596668" cy="778625"/>
          </a:xfrm>
        </p:spPr>
        <p:txBody>
          <a:bodyPr/>
          <a:lstStyle/>
          <a:p>
            <a:r>
              <a:rPr lang="fr-FR" dirty="0">
                <a:solidFill>
                  <a:srgbClr val="0070C0"/>
                </a:solidFill>
              </a:rPr>
              <a:t>Budget 2022 </a:t>
            </a:r>
            <a:r>
              <a:rPr lang="fr-FR" dirty="0" smtClean="0">
                <a:solidFill>
                  <a:srgbClr val="0070C0"/>
                </a:solidFill>
              </a:rPr>
              <a:t>SPANC</a:t>
            </a:r>
            <a:endParaRPr lang="fr-FR" dirty="0"/>
          </a:p>
        </p:txBody>
      </p:sp>
      <p:pic>
        <p:nvPicPr>
          <p:cNvPr id="5" name="Espace réservé du contenu 4"/>
          <p:cNvPicPr>
            <a:picLocks noGrp="1" noChangeAspect="1"/>
          </p:cNvPicPr>
          <p:nvPr>
            <p:ph idx="1"/>
          </p:nvPr>
        </p:nvPicPr>
        <p:blipFill>
          <a:blip r:embed="rId3"/>
          <a:stretch>
            <a:fillRect/>
          </a:stretch>
        </p:blipFill>
        <p:spPr>
          <a:xfrm>
            <a:off x="577581" y="1197034"/>
            <a:ext cx="10386906" cy="5503024"/>
          </a:xfrm>
          <a:prstGeom prst="rect">
            <a:avLst/>
          </a:prstGeom>
        </p:spPr>
      </p:pic>
    </p:spTree>
    <p:extLst>
      <p:ext uri="{BB962C8B-B14F-4D97-AF65-F5344CB8AC3E}">
        <p14:creationId xmlns:p14="http://schemas.microsoft.com/office/powerpoint/2010/main" val="547122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990" y="176883"/>
            <a:ext cx="8596668" cy="570807"/>
          </a:xfrm>
        </p:spPr>
        <p:txBody>
          <a:bodyPr>
            <a:normAutofit fontScale="90000"/>
          </a:bodyPr>
          <a:lstStyle/>
          <a:p>
            <a:r>
              <a:rPr lang="fr-FR" dirty="0" smtClean="0">
                <a:solidFill>
                  <a:srgbClr val="0070C0"/>
                </a:solidFill>
              </a:rPr>
              <a:t>Budget 2022 Eau affermage</a:t>
            </a:r>
            <a:endParaRPr lang="fr-FR" dirty="0">
              <a:solidFill>
                <a:srgbClr val="0070C0"/>
              </a:solidFill>
            </a:endParaRPr>
          </a:p>
        </p:txBody>
      </p:sp>
      <p:sp>
        <p:nvSpPr>
          <p:cNvPr id="6" name="Rectangle 5"/>
          <p:cNvSpPr/>
          <p:nvPr/>
        </p:nvSpPr>
        <p:spPr>
          <a:xfrm>
            <a:off x="362990" y="3123079"/>
            <a:ext cx="1733167" cy="248851"/>
          </a:xfrm>
          <a:prstGeom prst="rect">
            <a:avLst/>
          </a:prstGeom>
          <a:ln>
            <a:solidFill>
              <a:schemeClr val="tx1"/>
            </a:solidFill>
          </a:ln>
        </p:spPr>
        <p:txBody>
          <a:bodyPr wrap="none">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a:t>
            </a:r>
            <a:r>
              <a:rPr lang="fr-FR" sz="1000" b="1" u="sng" dirty="0" smtClean="0">
                <a:latin typeface="Times New Roman" panose="02020603050405020304" pitchFamily="18" charset="0"/>
                <a:ea typeface="Calibri" panose="020F0502020204030204" pitchFamily="34" charset="0"/>
                <a:cs typeface="Times New Roman" panose="02020603050405020304" pitchFamily="18" charset="0"/>
              </a:rPr>
              <a:t>des dépenses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62990" y="797661"/>
            <a:ext cx="4824152" cy="2178673"/>
          </a:xfrm>
          <a:prstGeom prst="rect">
            <a:avLst/>
          </a:prstGeom>
          <a:ln>
            <a:solidFill>
              <a:schemeClr val="tx1"/>
            </a:solidFill>
          </a:ln>
        </p:spPr>
        <p:txBody>
          <a:bodyPr wrap="square">
            <a:spAutoFit/>
          </a:bodyPr>
          <a:lstStyle/>
          <a:p>
            <a:pPr algn="just">
              <a:lnSpc>
                <a:spcPct val="107000"/>
              </a:lnSpc>
              <a:spcAft>
                <a:spcPts val="800"/>
              </a:spcAft>
            </a:pPr>
            <a:r>
              <a:rPr lang="fr-FR" sz="1200" b="1" u="sng" dirty="0">
                <a:latin typeface="Times New Roman" panose="02020603050405020304" pitchFamily="18" charset="0"/>
                <a:ea typeface="Calibri" panose="020F0502020204030204" pitchFamily="34" charset="0"/>
                <a:cs typeface="Times New Roman" panose="02020603050405020304" pitchFamily="18" charset="0"/>
              </a:rPr>
              <a:t>Les hypothèses de recettes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L’harmonisation tarifaire des surtaxes des communes de Gréoux, Manosque et </a:t>
            </a:r>
            <a:r>
              <a:rPr lang="fr-FR" sz="1200" dirty="0" err="1">
                <a:latin typeface="Times New Roman" panose="02020603050405020304" pitchFamily="18" charset="0"/>
                <a:ea typeface="Calibri" panose="020F0502020204030204" pitchFamily="34" charset="0"/>
                <a:cs typeface="Times New Roman" panose="02020603050405020304" pitchFamily="18" charset="0"/>
              </a:rPr>
              <a:t>Pierrevert</a:t>
            </a:r>
            <a:r>
              <a:rPr lang="fr-FR" sz="1200" dirty="0">
                <a:latin typeface="Times New Roman" panose="02020603050405020304" pitchFamily="18" charset="0"/>
                <a:ea typeface="Calibri" panose="020F0502020204030204" pitchFamily="34" charset="0"/>
                <a:cs typeface="Times New Roman" panose="02020603050405020304" pitchFamily="18" charset="0"/>
              </a:rPr>
              <a:t> au 1</a:t>
            </a:r>
            <a:r>
              <a:rPr lang="fr-FR" sz="1200" baseline="30000" dirty="0">
                <a:latin typeface="Times New Roman" panose="02020603050405020304" pitchFamily="18" charset="0"/>
                <a:ea typeface="Calibri" panose="020F0502020204030204" pitchFamily="34" charset="0"/>
                <a:cs typeface="Times New Roman" panose="02020603050405020304" pitchFamily="18" charset="0"/>
              </a:rPr>
              <a:t>er</a:t>
            </a:r>
            <a:r>
              <a:rPr lang="fr-FR" sz="1200" dirty="0">
                <a:latin typeface="Times New Roman" panose="02020603050405020304" pitchFamily="18" charset="0"/>
                <a:ea typeface="Calibri" panose="020F0502020204030204" pitchFamily="34" charset="0"/>
                <a:cs typeface="Times New Roman" panose="02020603050405020304" pitchFamily="18" charset="0"/>
              </a:rPr>
              <a:t> janvier 2021, définie en conseil communautaire du 16 décembre 2020, est actée.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L’hypothèse d’évolution du nombre d’abonnés est variable en fonction des communes, en consolidé elle est de+ 0,5% / an.</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L’hypothèse d’évolution du volume est variable en fonction des communes, en consolidé elle est de +4,5% par rapport à 2020 (les données 2021 des délégataires ne sont pas encore connues).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62990" y="3471726"/>
            <a:ext cx="4890654" cy="430887"/>
          </a:xfrm>
          <a:prstGeom prst="rect">
            <a:avLst/>
          </a:prstGeom>
          <a:ln>
            <a:solidFill>
              <a:schemeClr val="tx1"/>
            </a:solidFill>
          </a:ln>
        </p:spPr>
        <p:txBody>
          <a:bodyPr wrap="square">
            <a:spAutoFit/>
          </a:bodyPr>
          <a:lstStyle/>
          <a:p>
            <a:r>
              <a:rPr lang="fr-FR" sz="1100" dirty="0">
                <a:latin typeface="Times New Roman" panose="02020603050405020304" pitchFamily="18" charset="0"/>
                <a:ea typeface="Calibri" panose="020F0502020204030204" pitchFamily="34" charset="0"/>
              </a:rPr>
              <a:t>L’écart 2021 / 2022 est principalement lié à l’assistance à maîtrise d’ouvrage pour la préparation de fin de contrats en 2023</a:t>
            </a:r>
            <a:endParaRPr lang="fr-FR" sz="1100" dirty="0"/>
          </a:p>
        </p:txBody>
      </p:sp>
      <p:sp>
        <p:nvSpPr>
          <p:cNvPr id="8" name="Rectangle 7"/>
          <p:cNvSpPr/>
          <p:nvPr/>
        </p:nvSpPr>
        <p:spPr>
          <a:xfrm>
            <a:off x="5733011" y="771542"/>
            <a:ext cx="6096000" cy="3557512"/>
          </a:xfrm>
          <a:prstGeom prst="rect">
            <a:avLst/>
          </a:prstGeom>
          <a:ln>
            <a:solidFill>
              <a:schemeClr val="tx1"/>
            </a:solidFill>
          </a:ln>
        </p:spPr>
        <p:txBody>
          <a:bodyPr>
            <a:spAutoFit/>
          </a:bodyPr>
          <a:lstStyle/>
          <a:p>
            <a:pPr algn="just">
              <a:lnSpc>
                <a:spcPct val="107000"/>
              </a:lnSpc>
              <a:spcAft>
                <a:spcPts val="800"/>
              </a:spcAft>
            </a:pPr>
            <a:r>
              <a:rPr lang="fr-FR" b="1" u="sng" dirty="0">
                <a:latin typeface="Times New Roman" panose="02020603050405020304" pitchFamily="18" charset="0"/>
                <a:ea typeface="Calibri" panose="020F0502020204030204" pitchFamily="34" charset="0"/>
                <a:cs typeface="Times New Roman" panose="02020603050405020304" pitchFamily="18" charset="0"/>
              </a:rPr>
              <a:t>Les hypothèses d’investissements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Le plan pluriannuel d’investissement a été remis à jour avec les orientations définies les années précédentes et poursuivies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La sécurisation de la ressource et notamment l’usine de traitement de l’eau du Verdon à construire à Manosque puis les interconnections sur le Val de Durance de l’ensemble des communes,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Poursuite des DUP engagées et reconquête des captages prioritaires (notamment la </a:t>
            </a:r>
            <a:r>
              <a:rPr lang="fr-FR" dirty="0" err="1">
                <a:latin typeface="Times New Roman" panose="02020603050405020304" pitchFamily="18" charset="0"/>
                <a:ea typeface="Calibri" panose="020F0502020204030204" pitchFamily="34" charset="0"/>
                <a:cs typeface="Times New Roman" panose="02020603050405020304" pitchFamily="18" charset="0"/>
              </a:rPr>
              <a:t>Bouscole</a:t>
            </a:r>
            <a:r>
              <a:rPr lang="fr-FR" dirty="0">
                <a:latin typeface="Times New Roman" panose="02020603050405020304" pitchFamily="18" charset="0"/>
                <a:ea typeface="Calibri" panose="020F0502020204030204" pitchFamily="34" charset="0"/>
                <a:cs typeface="Times New Roman" panose="02020603050405020304" pitchFamily="18" charset="0"/>
              </a:rPr>
              <a:t> à Gréoux)</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Times New Roman" panose="02020603050405020304" pitchFamily="18" charset="0"/>
                <a:ea typeface="Calibri" panose="020F0502020204030204" pitchFamily="34" charset="0"/>
                <a:cs typeface="Times New Roman" panose="02020603050405020304" pitchFamily="18" charset="0"/>
              </a:rPr>
              <a:t>Poursuite et accélération du renouvellement patrimonial des canalisations.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006437" y="4942657"/>
            <a:ext cx="6096000" cy="685059"/>
          </a:xfrm>
          <a:prstGeom prst="rect">
            <a:avLst/>
          </a:prstGeom>
          <a:ln>
            <a:solidFill>
              <a:schemeClr val="tx1"/>
            </a:solidFill>
          </a:ln>
        </p:spPr>
        <p:txBody>
          <a:bodyPr>
            <a:spAutoFit/>
          </a:bodyPr>
          <a:lstStyle/>
          <a:p>
            <a:pPr lvl="0" algn="just">
              <a:lnSpc>
                <a:spcPct val="107000"/>
              </a:lnSpc>
              <a:spcAft>
                <a:spcPts val="0"/>
              </a:spcAft>
              <a:tabLst>
                <a:tab pos="457200" algn="l"/>
              </a:tabLs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 situation est saine et permet de préparer le financement assuré de l’UPEP intercommunale de </a:t>
            </a: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Précombaux</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fr-FR"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007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81" y="218902"/>
            <a:ext cx="8596668" cy="778625"/>
          </a:xfrm>
        </p:spPr>
        <p:txBody>
          <a:bodyPr/>
          <a:lstStyle/>
          <a:p>
            <a:r>
              <a:rPr lang="fr-FR" dirty="0">
                <a:solidFill>
                  <a:srgbClr val="0070C0"/>
                </a:solidFill>
              </a:rPr>
              <a:t>Budget 2022 </a:t>
            </a:r>
            <a:r>
              <a:rPr lang="fr-FR" dirty="0" smtClean="0">
                <a:solidFill>
                  <a:srgbClr val="0070C0"/>
                </a:solidFill>
              </a:rPr>
              <a:t>Eau affermage</a:t>
            </a:r>
            <a:endParaRPr lang="fr-FR" dirty="0"/>
          </a:p>
        </p:txBody>
      </p:sp>
      <p:pic>
        <p:nvPicPr>
          <p:cNvPr id="5" name="Espace réservé du contenu 4"/>
          <p:cNvPicPr>
            <a:picLocks noGrp="1" noChangeAspect="1"/>
          </p:cNvPicPr>
          <p:nvPr>
            <p:ph idx="1"/>
          </p:nvPr>
        </p:nvPicPr>
        <p:blipFill>
          <a:blip r:embed="rId3"/>
          <a:stretch>
            <a:fillRect/>
          </a:stretch>
        </p:blipFill>
        <p:spPr>
          <a:xfrm>
            <a:off x="577581" y="939338"/>
            <a:ext cx="10395219" cy="5744095"/>
          </a:xfrm>
          <a:prstGeom prst="rect">
            <a:avLst/>
          </a:prstGeom>
        </p:spPr>
      </p:pic>
    </p:spTree>
    <p:extLst>
      <p:ext uri="{BB962C8B-B14F-4D97-AF65-F5344CB8AC3E}">
        <p14:creationId xmlns:p14="http://schemas.microsoft.com/office/powerpoint/2010/main" val="1920174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990" y="176883"/>
            <a:ext cx="8596668" cy="570807"/>
          </a:xfrm>
        </p:spPr>
        <p:txBody>
          <a:bodyPr>
            <a:normAutofit fontScale="90000"/>
          </a:bodyPr>
          <a:lstStyle/>
          <a:p>
            <a:r>
              <a:rPr lang="fr-FR" dirty="0" smtClean="0">
                <a:solidFill>
                  <a:srgbClr val="0070C0"/>
                </a:solidFill>
              </a:rPr>
              <a:t>Budget 2022 Assainissement affermage</a:t>
            </a:r>
            <a:endParaRPr lang="fr-FR" dirty="0">
              <a:solidFill>
                <a:srgbClr val="0070C0"/>
              </a:solidFill>
            </a:endParaRPr>
          </a:p>
        </p:txBody>
      </p:sp>
      <p:sp>
        <p:nvSpPr>
          <p:cNvPr id="6" name="Rectangle 5"/>
          <p:cNvSpPr/>
          <p:nvPr/>
        </p:nvSpPr>
        <p:spPr>
          <a:xfrm>
            <a:off x="457911" y="3479195"/>
            <a:ext cx="1733167" cy="248851"/>
          </a:xfrm>
          <a:prstGeom prst="rect">
            <a:avLst/>
          </a:prstGeom>
          <a:ln>
            <a:solidFill>
              <a:schemeClr val="tx1"/>
            </a:solidFill>
          </a:ln>
        </p:spPr>
        <p:txBody>
          <a:bodyPr wrap="none">
            <a:spAutoFit/>
          </a:bodyPr>
          <a:lstStyle/>
          <a:p>
            <a:pPr algn="just">
              <a:lnSpc>
                <a:spcPct val="107000"/>
              </a:lnSpc>
              <a:spcAft>
                <a:spcPts val="800"/>
              </a:spcAft>
            </a:pPr>
            <a:r>
              <a:rPr lang="fr-FR" sz="1000" b="1" u="sng" dirty="0">
                <a:latin typeface="Times New Roman" panose="02020603050405020304" pitchFamily="18" charset="0"/>
                <a:ea typeface="Calibri" panose="020F0502020204030204" pitchFamily="34" charset="0"/>
                <a:cs typeface="Times New Roman" panose="02020603050405020304" pitchFamily="18" charset="0"/>
              </a:rPr>
              <a:t>Les hypothèses </a:t>
            </a:r>
            <a:r>
              <a:rPr lang="fr-FR" sz="1000" b="1" u="sng" dirty="0" smtClean="0">
                <a:latin typeface="Times New Roman" panose="02020603050405020304" pitchFamily="18" charset="0"/>
                <a:ea typeface="Calibri" panose="020F0502020204030204" pitchFamily="34" charset="0"/>
                <a:cs typeface="Times New Roman" panose="02020603050405020304" pitchFamily="18" charset="0"/>
              </a:rPr>
              <a:t>des dépenses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911" y="887832"/>
            <a:ext cx="5638089" cy="2281266"/>
          </a:xfrm>
          <a:prstGeom prst="rect">
            <a:avLst/>
          </a:prstGeom>
          <a:ln>
            <a:solidFill>
              <a:schemeClr val="tx1"/>
            </a:solidFill>
          </a:ln>
        </p:spPr>
        <p:txBody>
          <a:bodyPr wrap="square">
            <a:spAutoFit/>
          </a:bodyPr>
          <a:lstStyle/>
          <a:p>
            <a:pPr algn="just">
              <a:lnSpc>
                <a:spcPct val="107000"/>
              </a:lnSpc>
              <a:spcAft>
                <a:spcPts val="800"/>
              </a:spcAft>
            </a:pPr>
            <a:r>
              <a:rPr lang="fr-FR" sz="1200" b="1" u="sng" dirty="0">
                <a:latin typeface="Times New Roman" panose="02020603050405020304" pitchFamily="18" charset="0"/>
                <a:ea typeface="Calibri" panose="020F0502020204030204" pitchFamily="34" charset="0"/>
                <a:cs typeface="Times New Roman" panose="02020603050405020304" pitchFamily="18" charset="0"/>
              </a:rPr>
              <a:t>Les hypothèses de recettes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L’harmonisation tarifaire des surtaxes des communes de Gréoux, Manosque au 1</a:t>
            </a:r>
            <a:r>
              <a:rPr lang="fr-FR" sz="1200" baseline="30000" dirty="0">
                <a:latin typeface="Times New Roman" panose="02020603050405020304" pitchFamily="18" charset="0"/>
                <a:ea typeface="Calibri" panose="020F0502020204030204" pitchFamily="34" charset="0"/>
                <a:cs typeface="Times New Roman" panose="02020603050405020304" pitchFamily="18" charset="0"/>
              </a:rPr>
              <a:t>er</a:t>
            </a:r>
            <a:r>
              <a:rPr lang="fr-FR" sz="1200" dirty="0">
                <a:latin typeface="Times New Roman" panose="02020603050405020304" pitchFamily="18" charset="0"/>
                <a:ea typeface="Calibri" panose="020F0502020204030204" pitchFamily="34" charset="0"/>
                <a:cs typeface="Times New Roman" panose="02020603050405020304" pitchFamily="18" charset="0"/>
              </a:rPr>
              <a:t> janvier 2021, définie en conseil communautaire du 16 décembre 2020, est actée.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L’hypothèse d’évolution du nombre d’abonnés est variable en fonction des communes, en consolidé elle est de+ 0,55% / an.</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L’hypothèse d’évolution du volume est variable en fonction des communes, en consolidé elle est légèrement inférieure à 2020 (les données 2021 des délégataires ne sont pas encore connues).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57911" y="3794358"/>
            <a:ext cx="5638089" cy="487569"/>
          </a:xfrm>
          <a:prstGeom prst="rect">
            <a:avLst/>
          </a:prstGeom>
          <a:ln>
            <a:solidFill>
              <a:schemeClr val="tx1"/>
            </a:solidFill>
          </a:ln>
        </p:spPr>
        <p:txBody>
          <a:bodyPr wrap="square">
            <a:spAutoFit/>
          </a:bodyPr>
          <a:lstStyle/>
          <a:p>
            <a:pPr algn="just">
              <a:lnSpc>
                <a:spcPct val="107000"/>
              </a:lnSpc>
              <a:spcAft>
                <a:spcPts val="8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L’écart 2021 / 2022 est principalement lié à l’assistance à maîtrise d’ouvrage pour la préparation de fin de contrats en 2023.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487409" y="885029"/>
            <a:ext cx="5579900" cy="3257495"/>
          </a:xfrm>
          <a:prstGeom prst="rect">
            <a:avLst/>
          </a:prstGeom>
          <a:ln>
            <a:solidFill>
              <a:schemeClr val="tx1"/>
            </a:solidFill>
          </a:ln>
        </p:spPr>
        <p:txBody>
          <a:bodyPr wrap="square">
            <a:spAutoFit/>
          </a:bodyPr>
          <a:lstStyle/>
          <a:p>
            <a:pPr algn="just">
              <a:lnSpc>
                <a:spcPct val="107000"/>
              </a:lnSpc>
              <a:spcAft>
                <a:spcPts val="800"/>
              </a:spcAft>
            </a:pPr>
            <a:r>
              <a:rPr lang="fr-FR" sz="1400" b="1" u="sng" dirty="0">
                <a:latin typeface="Times New Roman" panose="02020603050405020304" pitchFamily="18" charset="0"/>
                <a:ea typeface="Calibri" panose="020F0502020204030204" pitchFamily="34" charset="0"/>
                <a:cs typeface="Times New Roman" panose="02020603050405020304" pitchFamily="18" charset="0"/>
              </a:rPr>
              <a:t>Les hypothèses d’investissements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latin typeface="Times New Roman" panose="02020603050405020304" pitchFamily="18"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latin typeface="Times New Roman" panose="02020603050405020304" pitchFamily="18" charset="0"/>
                <a:ea typeface="Calibri" panose="020F0502020204030204" pitchFamily="34" charset="0"/>
                <a:cs typeface="Times New Roman" panose="02020603050405020304" pitchFamily="18" charset="0"/>
              </a:rPr>
              <a:t>Le plan pluriannuel d’investissement a été remis à jour avec les orientations définies les années précédentes et poursuivies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latin typeface="Times New Roman" panose="02020603050405020304" pitchFamily="18"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400" dirty="0">
                <a:latin typeface="Times New Roman" panose="02020603050405020304" pitchFamily="18" charset="0"/>
                <a:ea typeface="Calibri" panose="020F0502020204030204" pitchFamily="34" charset="0"/>
                <a:cs typeface="Times New Roman" panose="02020603050405020304" pitchFamily="18" charset="0"/>
              </a:rPr>
              <a:t>La poursuite des mises aux normes des traitements épuratoires afin d’être en conformité avec la réglementation : modification et amélioration de la filière de traitement de la </a:t>
            </a:r>
            <a:r>
              <a:rPr lang="fr-FR" sz="1400" dirty="0">
                <a:latin typeface="Calibri" panose="020F0502020204030204" pitchFamily="34" charset="0"/>
                <a:ea typeface="Calibri" panose="020F0502020204030204" pitchFamily="34" charset="0"/>
                <a:cs typeface="Times New Roman" panose="02020603050405020304" pitchFamily="18" charset="0"/>
              </a:rPr>
              <a:t>STEP des</a:t>
            </a:r>
            <a:r>
              <a:rPr lang="fr-FR" sz="1400" dirty="0">
                <a:latin typeface="Times New Roman" panose="02020603050405020304" pitchFamily="18" charset="0"/>
                <a:ea typeface="Calibri" panose="020F0502020204030204" pitchFamily="34" charset="0"/>
                <a:cs typeface="Times New Roman" panose="02020603050405020304" pitchFamily="18" charset="0"/>
              </a:rPr>
              <a:t> </a:t>
            </a:r>
            <a:r>
              <a:rPr lang="fr-FR" sz="1400" dirty="0" err="1">
                <a:latin typeface="Times New Roman" panose="02020603050405020304" pitchFamily="18" charset="0"/>
                <a:ea typeface="Calibri" panose="020F0502020204030204" pitchFamily="34" charset="0"/>
                <a:cs typeface="Times New Roman" panose="02020603050405020304" pitchFamily="18" charset="0"/>
              </a:rPr>
              <a:t>Chabrands</a:t>
            </a:r>
            <a:r>
              <a:rPr lang="fr-FR" sz="1400" dirty="0">
                <a:latin typeface="Times New Roman" panose="02020603050405020304" pitchFamily="18" charset="0"/>
                <a:ea typeface="Calibri" panose="020F0502020204030204" pitchFamily="34" charset="0"/>
                <a:cs typeface="Times New Roman" panose="02020603050405020304" pitchFamily="18" charset="0"/>
              </a:rPr>
              <a:t> à Valensole et démarrage des études pour la reconstruction de la station village à Valensole également,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400" dirty="0">
                <a:latin typeface="Times New Roman" panose="02020603050405020304" pitchFamily="18" charset="0"/>
                <a:ea typeface="Calibri" panose="020F0502020204030204" pitchFamily="34" charset="0"/>
                <a:cs typeface="Times New Roman" panose="02020603050405020304" pitchFamily="18" charset="0"/>
              </a:rPr>
              <a:t>L’amélioration des dispositifs de collecte et accélération du renouvellement patrimonial des canalisations.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863658" y="4894506"/>
            <a:ext cx="6096000" cy="646331"/>
          </a:xfrm>
          <a:prstGeom prst="rect">
            <a:avLst/>
          </a:prstGeom>
          <a:ln>
            <a:solidFill>
              <a:schemeClr val="tx1"/>
            </a:solidFill>
          </a:ln>
        </p:spPr>
        <p:txBody>
          <a:bodyPr>
            <a:spAutoFit/>
          </a:bodyPr>
          <a:lstStyle/>
          <a:p>
            <a:r>
              <a:rPr lang="fr-FR" b="1" dirty="0">
                <a:solidFill>
                  <a:srgbClr val="0070C0"/>
                </a:solidFill>
                <a:latin typeface="Times New Roman" panose="02020603050405020304" pitchFamily="18" charset="0"/>
                <a:ea typeface="Calibri" panose="020F0502020204030204" pitchFamily="34" charset="0"/>
              </a:rPr>
              <a:t>La situation est saine et permet de préparer le financement assuré de la </a:t>
            </a:r>
            <a:r>
              <a:rPr lang="fr-FR" b="1" dirty="0" smtClean="0">
                <a:solidFill>
                  <a:srgbClr val="0070C0"/>
                </a:solidFill>
                <a:latin typeface="Times New Roman" panose="02020603050405020304" pitchFamily="18" charset="0"/>
                <a:ea typeface="Calibri" panose="020F0502020204030204" pitchFamily="34" charset="0"/>
              </a:rPr>
              <a:t>STEP </a:t>
            </a:r>
            <a:r>
              <a:rPr lang="fr-FR" b="1" dirty="0">
                <a:solidFill>
                  <a:srgbClr val="0070C0"/>
                </a:solidFill>
                <a:latin typeface="Times New Roman" panose="02020603050405020304" pitchFamily="18" charset="0"/>
                <a:ea typeface="Calibri" panose="020F0502020204030204" pitchFamily="34" charset="0"/>
              </a:rPr>
              <a:t>de Valensole, puis Gréoux à suivre</a:t>
            </a:r>
            <a:endParaRPr lang="fr-FR" b="1" dirty="0">
              <a:solidFill>
                <a:srgbClr val="0070C0"/>
              </a:solidFill>
            </a:endParaRPr>
          </a:p>
        </p:txBody>
      </p:sp>
    </p:spTree>
    <p:extLst>
      <p:ext uri="{BB962C8B-B14F-4D97-AF65-F5344CB8AC3E}">
        <p14:creationId xmlns:p14="http://schemas.microsoft.com/office/powerpoint/2010/main" val="2077786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458" y="247154"/>
            <a:ext cx="8596668" cy="870109"/>
          </a:xfrm>
        </p:spPr>
        <p:txBody>
          <a:bodyPr/>
          <a:lstStyle/>
          <a:p>
            <a:r>
              <a:rPr lang="fr-FR" dirty="0" smtClean="0">
                <a:solidFill>
                  <a:srgbClr val="0070C0"/>
                </a:solidFill>
              </a:rPr>
              <a:t>Loi de Finances 2022</a:t>
            </a:r>
            <a:endParaRPr lang="fr-FR" dirty="0">
              <a:solidFill>
                <a:srgbClr val="0070C0"/>
              </a:solidFill>
            </a:endParaRPr>
          </a:p>
        </p:txBody>
      </p:sp>
      <p:pic>
        <p:nvPicPr>
          <p:cNvPr id="8" name="Espace réservé du contenu 7"/>
          <p:cNvPicPr>
            <a:picLocks noGrp="1" noChangeAspect="1"/>
          </p:cNvPicPr>
          <p:nvPr>
            <p:ph idx="1"/>
          </p:nvPr>
        </p:nvPicPr>
        <p:blipFill>
          <a:blip r:embed="rId3"/>
          <a:stretch>
            <a:fillRect/>
          </a:stretch>
        </p:blipFill>
        <p:spPr>
          <a:xfrm>
            <a:off x="185183" y="1256454"/>
            <a:ext cx="7780648" cy="2190234"/>
          </a:xfrm>
          <a:prstGeom prst="rect">
            <a:avLst/>
          </a:prstGeom>
          <a:ln>
            <a:solidFill>
              <a:schemeClr val="tx1"/>
            </a:solidFill>
          </a:ln>
        </p:spPr>
      </p:pic>
      <p:pic>
        <p:nvPicPr>
          <p:cNvPr id="9" name="Image 8"/>
          <p:cNvPicPr>
            <a:picLocks noChangeAspect="1"/>
          </p:cNvPicPr>
          <p:nvPr/>
        </p:nvPicPr>
        <p:blipFill>
          <a:blip r:embed="rId4"/>
          <a:stretch>
            <a:fillRect/>
          </a:stretch>
        </p:blipFill>
        <p:spPr>
          <a:xfrm>
            <a:off x="187248" y="3539704"/>
            <a:ext cx="7377334" cy="877948"/>
          </a:xfrm>
          <a:prstGeom prst="rect">
            <a:avLst/>
          </a:prstGeom>
        </p:spPr>
      </p:pic>
      <p:pic>
        <p:nvPicPr>
          <p:cNvPr id="10" name="Image 9"/>
          <p:cNvPicPr>
            <a:picLocks noChangeAspect="1"/>
          </p:cNvPicPr>
          <p:nvPr/>
        </p:nvPicPr>
        <p:blipFill>
          <a:blip r:embed="rId5"/>
          <a:stretch>
            <a:fillRect/>
          </a:stretch>
        </p:blipFill>
        <p:spPr>
          <a:xfrm>
            <a:off x="185184" y="4677508"/>
            <a:ext cx="6444216" cy="478901"/>
          </a:xfrm>
          <a:prstGeom prst="rect">
            <a:avLst/>
          </a:prstGeom>
        </p:spPr>
      </p:pic>
      <p:pic>
        <p:nvPicPr>
          <p:cNvPr id="11" name="Image 10"/>
          <p:cNvPicPr>
            <a:picLocks noChangeAspect="1"/>
          </p:cNvPicPr>
          <p:nvPr/>
        </p:nvPicPr>
        <p:blipFill>
          <a:blip r:embed="rId6"/>
          <a:stretch>
            <a:fillRect/>
          </a:stretch>
        </p:blipFill>
        <p:spPr>
          <a:xfrm>
            <a:off x="185184" y="4278461"/>
            <a:ext cx="7379398" cy="278382"/>
          </a:xfrm>
          <a:prstGeom prst="rect">
            <a:avLst/>
          </a:prstGeom>
        </p:spPr>
      </p:pic>
      <p:pic>
        <p:nvPicPr>
          <p:cNvPr id="12" name="Image 11"/>
          <p:cNvPicPr>
            <a:picLocks noChangeAspect="1"/>
          </p:cNvPicPr>
          <p:nvPr/>
        </p:nvPicPr>
        <p:blipFill>
          <a:blip r:embed="rId7"/>
          <a:stretch>
            <a:fillRect/>
          </a:stretch>
        </p:blipFill>
        <p:spPr>
          <a:xfrm>
            <a:off x="185183" y="5249425"/>
            <a:ext cx="9815028" cy="1492197"/>
          </a:xfrm>
          <a:prstGeom prst="rect">
            <a:avLst/>
          </a:prstGeom>
        </p:spPr>
      </p:pic>
    </p:spTree>
    <p:extLst>
      <p:ext uri="{BB962C8B-B14F-4D97-AF65-F5344CB8AC3E}">
        <p14:creationId xmlns:p14="http://schemas.microsoft.com/office/powerpoint/2010/main" val="1474031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581" y="218902"/>
            <a:ext cx="8596668" cy="778625"/>
          </a:xfrm>
        </p:spPr>
        <p:txBody>
          <a:bodyPr/>
          <a:lstStyle/>
          <a:p>
            <a:r>
              <a:rPr lang="fr-FR" dirty="0">
                <a:solidFill>
                  <a:srgbClr val="0070C0"/>
                </a:solidFill>
              </a:rPr>
              <a:t>Budget 2022 </a:t>
            </a:r>
            <a:r>
              <a:rPr lang="fr-FR" dirty="0" smtClean="0">
                <a:solidFill>
                  <a:srgbClr val="0070C0"/>
                </a:solidFill>
              </a:rPr>
              <a:t>Assainissement affermage</a:t>
            </a:r>
            <a:endParaRPr lang="fr-FR" dirty="0"/>
          </a:p>
        </p:txBody>
      </p:sp>
      <p:pic>
        <p:nvPicPr>
          <p:cNvPr id="4" name="Espace réservé du contenu 3"/>
          <p:cNvPicPr>
            <a:picLocks noGrp="1" noChangeAspect="1"/>
          </p:cNvPicPr>
          <p:nvPr>
            <p:ph idx="1"/>
          </p:nvPr>
        </p:nvPicPr>
        <p:blipFill>
          <a:blip r:embed="rId3"/>
          <a:stretch>
            <a:fillRect/>
          </a:stretch>
        </p:blipFill>
        <p:spPr>
          <a:xfrm>
            <a:off x="577581" y="1255222"/>
            <a:ext cx="10037772" cy="5436523"/>
          </a:xfrm>
          <a:prstGeom prst="rect">
            <a:avLst/>
          </a:prstGeom>
        </p:spPr>
      </p:pic>
    </p:spTree>
    <p:extLst>
      <p:ext uri="{BB962C8B-B14F-4D97-AF65-F5344CB8AC3E}">
        <p14:creationId xmlns:p14="http://schemas.microsoft.com/office/powerpoint/2010/main" val="3267389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210589"/>
            <a:ext cx="8915553" cy="720436"/>
          </a:xfrm>
        </p:spPr>
        <p:style>
          <a:lnRef idx="2">
            <a:schemeClr val="accent2"/>
          </a:lnRef>
          <a:fillRef idx="1">
            <a:schemeClr val="lt1"/>
          </a:fillRef>
          <a:effectRef idx="0">
            <a:schemeClr val="accent2"/>
          </a:effectRef>
          <a:fontRef idx="minor">
            <a:schemeClr val="dk1"/>
          </a:fontRef>
        </p:style>
        <p:txBody>
          <a:bodyPr/>
          <a:lstStyle/>
          <a:p>
            <a:pPr algn="ctr"/>
            <a:r>
              <a:rPr lang="fr-FR" b="1" dirty="0" smtClean="0">
                <a:solidFill>
                  <a:schemeClr val="accent1">
                    <a:lumMod val="75000"/>
                  </a:schemeClr>
                </a:solidFill>
              </a:rPr>
              <a:t>Les hypothèses de la prospective</a:t>
            </a:r>
            <a:endParaRPr lang="fr-FR" b="1" dirty="0">
              <a:solidFill>
                <a:schemeClr val="accent1">
                  <a:lumMod val="75000"/>
                </a:schemeClr>
              </a:solidFill>
            </a:endParaRPr>
          </a:p>
        </p:txBody>
      </p:sp>
      <p:sp>
        <p:nvSpPr>
          <p:cNvPr id="3" name="Espace réservé du contenu 2"/>
          <p:cNvSpPr>
            <a:spLocks noGrp="1"/>
          </p:cNvSpPr>
          <p:nvPr>
            <p:ph idx="1"/>
          </p:nvPr>
        </p:nvSpPr>
        <p:spPr>
          <a:xfrm>
            <a:off x="677333" y="1288472"/>
            <a:ext cx="8915553" cy="5386647"/>
          </a:xfrm>
        </p:spPr>
        <p:txBody>
          <a:bodyPr>
            <a:normAutofit fontScale="70000" lnSpcReduction="20000"/>
          </a:bodyPr>
          <a:lstStyle/>
          <a:p>
            <a:r>
              <a:rPr lang="fr-FR" dirty="0" smtClean="0"/>
              <a:t>Prise en compte des déficits générés par les budgets annexes ZAC de Chanteprunier (507 665 € + 3 606 330 €);</a:t>
            </a:r>
          </a:p>
          <a:p>
            <a:r>
              <a:rPr lang="fr-FR" dirty="0" smtClean="0"/>
              <a:t>Prise en compte de l’inflation sur certaines dépenses d’énergie, de carburant, d’assurance….</a:t>
            </a:r>
          </a:p>
          <a:p>
            <a:r>
              <a:rPr lang="fr-FR" dirty="0" smtClean="0"/>
              <a:t>Prise en compte de l’augmentation de la TGAP (37 € à 65 €);</a:t>
            </a:r>
          </a:p>
          <a:p>
            <a:r>
              <a:rPr lang="fr-FR" dirty="0" smtClean="0">
                <a:solidFill>
                  <a:srgbClr val="FF0000"/>
                </a:solidFill>
              </a:rPr>
              <a:t>Non prise en compte de l’impact de la prise en charge de la mutuelle pour les agents;</a:t>
            </a:r>
          </a:p>
          <a:p>
            <a:r>
              <a:rPr lang="fr-FR" dirty="0" smtClean="0"/>
              <a:t>Prise en compte des frais d’exploitation du centre aqualudique (900 K€ /an) </a:t>
            </a:r>
            <a:r>
              <a:rPr lang="fr-FR" sz="1700" i="1" dirty="0" smtClean="0"/>
              <a:t>(une étude menée par la CRC évoque  un coût d’exploitation de l’ordre de 1 235 € par m² de bassin)</a:t>
            </a:r>
            <a:r>
              <a:rPr lang="fr-FR" sz="1700" dirty="0" smtClean="0"/>
              <a:t> </a:t>
            </a:r>
            <a:r>
              <a:rPr lang="fr-FR" dirty="0" smtClean="0"/>
              <a:t>; </a:t>
            </a:r>
          </a:p>
          <a:p>
            <a:r>
              <a:rPr lang="fr-FR" dirty="0" smtClean="0">
                <a:solidFill>
                  <a:srgbClr val="FF0000"/>
                </a:solidFill>
              </a:rPr>
              <a:t>Non prise en compte du transport des scolaires pour le centre aqualudique; </a:t>
            </a:r>
          </a:p>
          <a:p>
            <a:r>
              <a:rPr lang="fr-FR" dirty="0" smtClean="0"/>
              <a:t>Prise en compte réajustement de certaines AC;</a:t>
            </a:r>
          </a:p>
          <a:p>
            <a:r>
              <a:rPr lang="fr-FR" dirty="0" smtClean="0"/>
              <a:t>Prise en compte des effets de la clarification de la mutualisation </a:t>
            </a:r>
            <a:r>
              <a:rPr lang="fr-FR" dirty="0" smtClean="0">
                <a:solidFill>
                  <a:srgbClr val="FF0000"/>
                </a:solidFill>
              </a:rPr>
              <a:t>(2022: - 600 K€ de masse salariale suite à mutation ville  / - 610 K€ de remboursement ville )</a:t>
            </a:r>
            <a:r>
              <a:rPr lang="fr-FR" dirty="0" smtClean="0"/>
              <a:t>; </a:t>
            </a:r>
          </a:p>
          <a:p>
            <a:r>
              <a:rPr lang="fr-FR" dirty="0" smtClean="0"/>
              <a:t>Prise en compte des recrutements de nouveaux postes </a:t>
            </a:r>
            <a:r>
              <a:rPr lang="fr-FR" sz="1500" i="1" dirty="0" smtClean="0"/>
              <a:t>(maitre composteur, médiateur culturel, Gestionnaire paye, Gestionnaire finances, chargé mission politique de la ville, agent entretien espaces publics, technicien exploitation mobilité </a:t>
            </a:r>
            <a:r>
              <a:rPr lang="fr-FR" sz="1500" i="1" dirty="0" err="1" smtClean="0"/>
              <a:t>Atsem</a:t>
            </a:r>
            <a:r>
              <a:rPr lang="fr-FR" sz="1500" i="1" dirty="0" smtClean="0"/>
              <a:t> (EIPACA)  charge de mission déchets, agent exploitation broyage déchets verts, technicien GEPU,  chef de service spectacle vivant)</a:t>
            </a:r>
            <a:r>
              <a:rPr lang="fr-FR" dirty="0" smtClean="0"/>
              <a:t> : 370 K€ sur 2022 et 477 K€ en année pleine à partir de 2023,</a:t>
            </a:r>
          </a:p>
          <a:p>
            <a:r>
              <a:rPr lang="fr-FR" dirty="0" smtClean="0"/>
              <a:t>Prise en compte sur 2022 avancement échelon cat A, B et C: 122 K€ </a:t>
            </a:r>
          </a:p>
          <a:p>
            <a:r>
              <a:rPr lang="fr-FR" dirty="0" smtClean="0"/>
              <a:t>Maintien d’une DSC à 800 K€ / an;</a:t>
            </a:r>
          </a:p>
          <a:p>
            <a:r>
              <a:rPr lang="fr-FR" dirty="0" smtClean="0"/>
              <a:t>Stabilisation des subventions au associations à 1,45 M€ / an;</a:t>
            </a:r>
          </a:p>
          <a:p>
            <a:r>
              <a:rPr lang="fr-FR" dirty="0" smtClean="0"/>
              <a:t>Prise en compte d’un emprunt de 11,5 M€ sur 30 ans au taux de 0,94 %;</a:t>
            </a:r>
          </a:p>
          <a:p>
            <a:r>
              <a:rPr lang="fr-FR" dirty="0" smtClean="0"/>
              <a:t>Prise en compte de revalorisation des bases fiscales de 1,5 % l’an sans augmentation de taux;</a:t>
            </a:r>
          </a:p>
          <a:p>
            <a:r>
              <a:rPr lang="fr-FR" dirty="0" smtClean="0"/>
              <a:t>Prise en compte de la taxe GEMAPI à 500 K€ sur 2022 et sur exercices suivants</a:t>
            </a:r>
          </a:p>
          <a:p>
            <a:endParaRPr lang="fr-FR" dirty="0"/>
          </a:p>
        </p:txBody>
      </p:sp>
    </p:spTree>
    <p:extLst>
      <p:ext uri="{BB962C8B-B14F-4D97-AF65-F5344CB8AC3E}">
        <p14:creationId xmlns:p14="http://schemas.microsoft.com/office/powerpoint/2010/main" val="2358023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62247"/>
          </a:xfrm>
        </p:spPr>
        <p:txBody>
          <a:bodyPr>
            <a:normAutofit fontScale="90000"/>
          </a:bodyPr>
          <a:lstStyle/>
          <a:p>
            <a:r>
              <a:rPr lang="fr-FR" dirty="0" smtClean="0"/>
              <a:t>La prospective 2022-2026</a:t>
            </a:r>
            <a:br>
              <a:rPr lang="fr-FR" dirty="0" smtClean="0"/>
            </a:br>
            <a:endParaRPr lang="fr-FR" dirty="0"/>
          </a:p>
        </p:txBody>
      </p:sp>
      <p:pic>
        <p:nvPicPr>
          <p:cNvPr id="4" name="Espace réservé du contenu 3"/>
          <p:cNvPicPr>
            <a:picLocks noGrp="1" noChangeAspect="1"/>
          </p:cNvPicPr>
          <p:nvPr>
            <p:ph idx="1"/>
          </p:nvPr>
        </p:nvPicPr>
        <p:blipFill>
          <a:blip r:embed="rId3"/>
          <a:stretch>
            <a:fillRect/>
          </a:stretch>
        </p:blipFill>
        <p:spPr>
          <a:xfrm>
            <a:off x="814647" y="1363288"/>
            <a:ext cx="8861367" cy="5178828"/>
          </a:xfrm>
          <a:prstGeom prst="rect">
            <a:avLst/>
          </a:prstGeom>
        </p:spPr>
      </p:pic>
    </p:spTree>
    <p:extLst>
      <p:ext uri="{BB962C8B-B14F-4D97-AF65-F5344CB8AC3E}">
        <p14:creationId xmlns:p14="http://schemas.microsoft.com/office/powerpoint/2010/main" val="920349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76843"/>
            <a:ext cx="9275558" cy="687185"/>
          </a:xfrm>
        </p:spPr>
        <p:style>
          <a:lnRef idx="2">
            <a:schemeClr val="accent2"/>
          </a:lnRef>
          <a:fillRef idx="1">
            <a:schemeClr val="lt1"/>
          </a:fillRef>
          <a:effectRef idx="0">
            <a:schemeClr val="accent2"/>
          </a:effectRef>
          <a:fontRef idx="minor">
            <a:schemeClr val="dk1"/>
          </a:fontRef>
        </p:style>
        <p:txBody>
          <a:bodyPr/>
          <a:lstStyle/>
          <a:p>
            <a:pPr algn="ctr"/>
            <a:r>
              <a:rPr lang="fr-FR" b="1" dirty="0" smtClean="0">
                <a:solidFill>
                  <a:srgbClr val="18B3E4"/>
                </a:solidFill>
              </a:rPr>
              <a:t>Perspectives</a:t>
            </a:r>
            <a:endParaRPr lang="fr-FR" b="1" dirty="0">
              <a:solidFill>
                <a:srgbClr val="18B3E4"/>
              </a:solidFill>
            </a:endParaRPr>
          </a:p>
        </p:txBody>
      </p:sp>
      <p:sp>
        <p:nvSpPr>
          <p:cNvPr id="3" name="Espace réservé du contenu 2"/>
          <p:cNvSpPr>
            <a:spLocks noGrp="1"/>
          </p:cNvSpPr>
          <p:nvPr>
            <p:ph idx="1"/>
          </p:nvPr>
        </p:nvSpPr>
        <p:spPr>
          <a:xfrm>
            <a:off x="677334" y="1238596"/>
            <a:ext cx="9275558" cy="5536277"/>
          </a:xfrm>
        </p:spPr>
        <p:txBody>
          <a:bodyPr>
            <a:normAutofit fontScale="62500" lnSpcReduction="20000"/>
          </a:bodyPr>
          <a:lstStyle/>
          <a:p>
            <a:r>
              <a:rPr lang="fr-FR" dirty="0" smtClean="0"/>
              <a:t>Dès 2021 le taux d’épargne brute s’est dégradé et il continue de se dégrader sur la période 2022-2026 pour atteindre 0,38 % fin 2026;</a:t>
            </a:r>
          </a:p>
          <a:p>
            <a:r>
              <a:rPr lang="fr-FR" dirty="0" smtClean="0"/>
              <a:t>L’épargne nette devient négative dès 2022 et ne fait que décroitre sous l’effet de la baisse de l’épargne brute et de l’augmentation du capital restant dû des emprunts (emprunts pour centre aqualudique)</a:t>
            </a:r>
          </a:p>
          <a:p>
            <a:r>
              <a:rPr lang="fr-FR" dirty="0" smtClean="0"/>
              <a:t>Les résultats dégagés sur les exercices purs sont dès lors déficitaires et ne permettent plus la reconstitution du résultat cumulé;</a:t>
            </a:r>
          </a:p>
          <a:p>
            <a:r>
              <a:rPr lang="fr-FR" dirty="0" smtClean="0"/>
              <a:t>Lequel est amputé sous 2 exercices de 4,2 M€ lié aux déficits des budgets annexes ZAC (le résultat cumulé après affectation fin 2021 se situe à 7 M€);</a:t>
            </a:r>
          </a:p>
          <a:p>
            <a:r>
              <a:rPr lang="fr-FR" dirty="0" smtClean="0"/>
              <a:t>Compte tenu de l’épargne brute en forte dégradation nous allons devoir mobiliser  le fonds de roulement pour le financement de nos investissements et ce malgré la mobilisation d’emprunts (prélèvement évalué à 4,7 M€ sur 2022);</a:t>
            </a:r>
          </a:p>
          <a:p>
            <a:r>
              <a:rPr lang="fr-FR" dirty="0" smtClean="0"/>
              <a:t>De fait le résultat cumulé à l’ouverture de l’exercice 2023 devrait être nul voir déficitaire;  </a:t>
            </a:r>
          </a:p>
          <a:p>
            <a:r>
              <a:rPr lang="fr-FR" dirty="0" smtClean="0"/>
              <a:t>Hors dotations aux amortissements, FCTVA et subventions il n’y a plus de possibilité de financement des investissements;</a:t>
            </a:r>
          </a:p>
          <a:p>
            <a:r>
              <a:rPr lang="fr-FR" dirty="0" smtClean="0"/>
              <a:t>Or le PPI sur la période 2022-2026 s’établit à près de </a:t>
            </a:r>
            <a:r>
              <a:rPr lang="fr-FR" b="1" dirty="0" smtClean="0"/>
              <a:t>63 M€</a:t>
            </a:r>
            <a:r>
              <a:rPr lang="fr-FR" dirty="0" smtClean="0"/>
              <a:t> nets de subventions pour les programmes déjà validés (ANRU-Cœur de projet dont centre de santé, Centre aqualudique, voie de desserte ZAC de </a:t>
            </a:r>
            <a:r>
              <a:rPr lang="fr-FR" dirty="0"/>
              <a:t>C</a:t>
            </a:r>
            <a:r>
              <a:rPr lang="fr-FR" dirty="0" smtClean="0"/>
              <a:t>hanteprunier, acquisition du technopôle Saint-Pierre à Sainte-Tulle, travaux de réhabilitation du </a:t>
            </a:r>
            <a:r>
              <a:rPr lang="fr-FR" dirty="0"/>
              <a:t>pôle Saint-Pierre à </a:t>
            </a:r>
            <a:r>
              <a:rPr lang="fr-FR" dirty="0" smtClean="0"/>
              <a:t>Sainte-Tulle (</a:t>
            </a:r>
            <a:r>
              <a:rPr lang="fr-FR" dirty="0"/>
              <a:t>aménagement </a:t>
            </a:r>
            <a:r>
              <a:rPr lang="fr-FR" dirty="0" smtClean="0"/>
              <a:t>+ bâtiments), construction d’un bâtiment d’archives, aménagement locaux archives historiques, construction d’une déchetterie Sud, Digue Vinon sur </a:t>
            </a:r>
            <a:r>
              <a:rPr lang="fr-FR" dirty="0"/>
              <a:t>V</a:t>
            </a:r>
            <a:r>
              <a:rPr lang="fr-FR" dirty="0" smtClean="0"/>
              <a:t>erdon, Salle culturelle à Oraison, Travaux de rénovation du théâtre Jean le Bleu à Manosque, </a:t>
            </a:r>
            <a:r>
              <a:rPr lang="fr-FR" dirty="0"/>
              <a:t>aménagement </a:t>
            </a:r>
            <a:r>
              <a:rPr lang="fr-FR" dirty="0" smtClean="0"/>
              <a:t>de Lou </a:t>
            </a:r>
            <a:r>
              <a:rPr lang="fr-FR" dirty="0"/>
              <a:t>Paraïs, </a:t>
            </a:r>
            <a:r>
              <a:rPr lang="fr-FR" dirty="0" smtClean="0"/>
              <a:t>Station H2…) – </a:t>
            </a:r>
            <a:r>
              <a:rPr lang="fr-FR" b="1" dirty="0" smtClean="0"/>
              <a:t>auxquelles s’ajoutent les dépenses incompressibles d’ordre technique (GEPU-GEMAPI-Requalification des ZA…….);</a:t>
            </a:r>
          </a:p>
          <a:p>
            <a:r>
              <a:rPr lang="fr-FR" dirty="0" smtClean="0"/>
              <a:t>Le budget d’investissements pour 2022 s’élève à 18 M€ + 8 M€ de RAR 2021 dont 13 M€ de programmes gérés en AP/CP + 1,6 Me de remboursement du capital des emprunts;</a:t>
            </a:r>
          </a:p>
          <a:p>
            <a:r>
              <a:rPr lang="fr-FR" dirty="0" smtClean="0"/>
              <a:t>En financement : FCTVA 2,15 M€ - Subventions d’investissements: 4,4 M€ + 2,3 M€ de RAR 2021 et 5,7 M€ de RAR emprunts (emprunt relai souscrit en 2021 mais perçu en 2022);</a:t>
            </a:r>
          </a:p>
          <a:p>
            <a:r>
              <a:rPr lang="fr-FR" dirty="0" smtClean="0"/>
              <a:t>Besoin de financement : 10,1 M€  (emprunt supplémentaire à négocier à négocier);</a:t>
            </a:r>
          </a:p>
          <a:p>
            <a:r>
              <a:rPr lang="fr-FR" dirty="0" smtClean="0"/>
              <a:t>Compte tenu de l’épargne brute attendue (1,16 M€) la capacité de désendettement passerait à près de 26 années (pour les EPCI le seuil est fixé à 12 ans).</a:t>
            </a:r>
            <a:endParaRPr lang="fr-FR" dirty="0"/>
          </a:p>
        </p:txBody>
      </p:sp>
    </p:spTree>
    <p:extLst>
      <p:ext uri="{BB962C8B-B14F-4D97-AF65-F5344CB8AC3E}">
        <p14:creationId xmlns:p14="http://schemas.microsoft.com/office/powerpoint/2010/main" val="104839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p:cTn id="6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3"/>
          <a:stretch>
            <a:fillRect/>
          </a:stretch>
        </p:blipFill>
        <p:spPr>
          <a:xfrm>
            <a:off x="272791" y="614421"/>
            <a:ext cx="5787187" cy="5893639"/>
          </a:xfrm>
          <a:prstGeom prst="rect">
            <a:avLst/>
          </a:prstGeom>
        </p:spPr>
      </p:pic>
      <p:pic>
        <p:nvPicPr>
          <p:cNvPr id="9" name="Image 8"/>
          <p:cNvPicPr>
            <a:picLocks noChangeAspect="1"/>
          </p:cNvPicPr>
          <p:nvPr/>
        </p:nvPicPr>
        <p:blipFill>
          <a:blip r:embed="rId4"/>
          <a:stretch>
            <a:fillRect/>
          </a:stretch>
        </p:blipFill>
        <p:spPr>
          <a:xfrm>
            <a:off x="6317673" y="614421"/>
            <a:ext cx="5452703" cy="5893639"/>
          </a:xfrm>
          <a:prstGeom prst="rect">
            <a:avLst/>
          </a:prstGeom>
        </p:spPr>
      </p:pic>
    </p:spTree>
    <p:extLst>
      <p:ext uri="{BB962C8B-B14F-4D97-AF65-F5344CB8AC3E}">
        <p14:creationId xmlns:p14="http://schemas.microsoft.com/office/powerpoint/2010/main" val="1622023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532015" y="4172989"/>
            <a:ext cx="9160625" cy="2485505"/>
          </a:xfrm>
          <a:prstGeom prst="rect">
            <a:avLst/>
          </a:prstGeom>
          <a:ln>
            <a:solidFill>
              <a:schemeClr val="tx1"/>
            </a:solidFill>
          </a:ln>
        </p:spPr>
      </p:pic>
      <p:pic>
        <p:nvPicPr>
          <p:cNvPr id="7" name="Espace réservé du contenu 6"/>
          <p:cNvPicPr>
            <a:picLocks noGrp="1" noChangeAspect="1"/>
          </p:cNvPicPr>
          <p:nvPr>
            <p:ph idx="1"/>
          </p:nvPr>
        </p:nvPicPr>
        <p:blipFill>
          <a:blip r:embed="rId4"/>
          <a:stretch>
            <a:fillRect/>
          </a:stretch>
        </p:blipFill>
        <p:spPr>
          <a:xfrm>
            <a:off x="532014" y="465514"/>
            <a:ext cx="9160625" cy="3433156"/>
          </a:xfrm>
          <a:prstGeom prst="rect">
            <a:avLst/>
          </a:prstGeom>
          <a:ln>
            <a:solidFill>
              <a:schemeClr val="tx1"/>
            </a:solidFill>
          </a:ln>
        </p:spPr>
      </p:pic>
    </p:spTree>
    <p:extLst>
      <p:ext uri="{BB962C8B-B14F-4D97-AF65-F5344CB8AC3E}">
        <p14:creationId xmlns:p14="http://schemas.microsoft.com/office/powerpoint/2010/main" val="132824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386862" y="4453549"/>
            <a:ext cx="6145823" cy="2090642"/>
          </a:xfrm>
          <a:prstGeom prst="rect">
            <a:avLst/>
          </a:prstGeom>
          <a:ln>
            <a:solidFill>
              <a:schemeClr val="tx1"/>
            </a:solidFill>
          </a:ln>
        </p:spPr>
      </p:pic>
      <p:pic>
        <p:nvPicPr>
          <p:cNvPr id="6" name="Image 5"/>
          <p:cNvPicPr>
            <a:picLocks noChangeAspect="1"/>
          </p:cNvPicPr>
          <p:nvPr/>
        </p:nvPicPr>
        <p:blipFill>
          <a:blip r:embed="rId4"/>
          <a:stretch>
            <a:fillRect/>
          </a:stretch>
        </p:blipFill>
        <p:spPr>
          <a:xfrm>
            <a:off x="4519797" y="545804"/>
            <a:ext cx="6785512" cy="3419367"/>
          </a:xfrm>
          <a:prstGeom prst="rect">
            <a:avLst/>
          </a:prstGeom>
          <a:ln>
            <a:solidFill>
              <a:schemeClr val="tx1"/>
            </a:solidFill>
          </a:ln>
        </p:spPr>
      </p:pic>
      <p:pic>
        <p:nvPicPr>
          <p:cNvPr id="7" name="Image 6"/>
          <p:cNvPicPr>
            <a:picLocks noChangeAspect="1"/>
          </p:cNvPicPr>
          <p:nvPr/>
        </p:nvPicPr>
        <p:blipFill>
          <a:blip r:embed="rId5"/>
          <a:stretch>
            <a:fillRect/>
          </a:stretch>
        </p:blipFill>
        <p:spPr>
          <a:xfrm>
            <a:off x="6814038" y="4453550"/>
            <a:ext cx="4632588" cy="1235074"/>
          </a:xfrm>
          <a:prstGeom prst="rect">
            <a:avLst/>
          </a:prstGeom>
          <a:ln>
            <a:solidFill>
              <a:schemeClr val="tx1"/>
            </a:solidFill>
          </a:ln>
        </p:spPr>
      </p:pic>
      <p:pic>
        <p:nvPicPr>
          <p:cNvPr id="2" name="Image 1"/>
          <p:cNvPicPr>
            <a:picLocks noChangeAspect="1"/>
          </p:cNvPicPr>
          <p:nvPr/>
        </p:nvPicPr>
        <p:blipFill>
          <a:blip r:embed="rId6"/>
          <a:stretch>
            <a:fillRect/>
          </a:stretch>
        </p:blipFill>
        <p:spPr>
          <a:xfrm>
            <a:off x="386862" y="545803"/>
            <a:ext cx="3956538" cy="3419367"/>
          </a:xfrm>
          <a:prstGeom prst="rect">
            <a:avLst/>
          </a:prstGeom>
        </p:spPr>
      </p:pic>
    </p:spTree>
    <p:extLst>
      <p:ext uri="{BB962C8B-B14F-4D97-AF65-F5344CB8AC3E}">
        <p14:creationId xmlns:p14="http://schemas.microsoft.com/office/powerpoint/2010/main" val="4036482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1138843" y="381664"/>
            <a:ext cx="8720051" cy="3881437"/>
          </a:xfrm>
          <a:prstGeom prst="rect">
            <a:avLst/>
          </a:prstGeom>
          <a:ln>
            <a:solidFill>
              <a:schemeClr val="tx1"/>
            </a:solidFill>
          </a:ln>
        </p:spPr>
      </p:pic>
      <p:pic>
        <p:nvPicPr>
          <p:cNvPr id="5" name="Image 4"/>
          <p:cNvPicPr>
            <a:picLocks noChangeAspect="1"/>
          </p:cNvPicPr>
          <p:nvPr/>
        </p:nvPicPr>
        <p:blipFill>
          <a:blip r:embed="rId4"/>
          <a:stretch>
            <a:fillRect/>
          </a:stretch>
        </p:blipFill>
        <p:spPr>
          <a:xfrm>
            <a:off x="1039091" y="4463935"/>
            <a:ext cx="4488874" cy="2394065"/>
          </a:xfrm>
          <a:prstGeom prst="rect">
            <a:avLst/>
          </a:prstGeom>
          <a:ln>
            <a:solidFill>
              <a:schemeClr val="tx1"/>
            </a:solidFill>
          </a:ln>
        </p:spPr>
      </p:pic>
      <p:pic>
        <p:nvPicPr>
          <p:cNvPr id="6" name="Image 5"/>
          <p:cNvPicPr>
            <a:picLocks noChangeAspect="1"/>
          </p:cNvPicPr>
          <p:nvPr/>
        </p:nvPicPr>
        <p:blipFill>
          <a:blip r:embed="rId5"/>
          <a:stretch>
            <a:fillRect/>
          </a:stretch>
        </p:blipFill>
        <p:spPr>
          <a:xfrm>
            <a:off x="5661549" y="4463935"/>
            <a:ext cx="4197345" cy="2394065"/>
          </a:xfrm>
          <a:prstGeom prst="rect">
            <a:avLst/>
          </a:prstGeom>
        </p:spPr>
      </p:pic>
    </p:spTree>
    <p:extLst>
      <p:ext uri="{BB962C8B-B14F-4D97-AF65-F5344CB8AC3E}">
        <p14:creationId xmlns:p14="http://schemas.microsoft.com/office/powerpoint/2010/main" val="896313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831273" y="174567"/>
            <a:ext cx="9077498" cy="6533803"/>
          </a:xfrm>
          <a:prstGeom prst="rect">
            <a:avLst/>
          </a:prstGeom>
          <a:ln>
            <a:solidFill>
              <a:schemeClr val="tx1"/>
            </a:solidFill>
          </a:ln>
        </p:spPr>
      </p:pic>
    </p:spTree>
    <p:extLst>
      <p:ext uri="{BB962C8B-B14F-4D97-AF65-F5344CB8AC3E}">
        <p14:creationId xmlns:p14="http://schemas.microsoft.com/office/powerpoint/2010/main" val="31589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3"/>
          <a:stretch>
            <a:fillRect/>
          </a:stretch>
        </p:blipFill>
        <p:spPr>
          <a:xfrm>
            <a:off x="342901" y="281354"/>
            <a:ext cx="9627576" cy="6479931"/>
          </a:xfrm>
          <a:prstGeom prst="rect">
            <a:avLst/>
          </a:prstGeom>
        </p:spPr>
      </p:pic>
    </p:spTree>
    <p:extLst>
      <p:ext uri="{BB962C8B-B14F-4D97-AF65-F5344CB8AC3E}">
        <p14:creationId xmlns:p14="http://schemas.microsoft.com/office/powerpoint/2010/main" val="333432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404446" y="515389"/>
            <a:ext cx="9847385" cy="6109855"/>
          </a:xfrm>
          <a:prstGeom prst="rect">
            <a:avLst/>
          </a:prstGeom>
          <a:ln>
            <a:solidFill>
              <a:schemeClr val="tx1"/>
            </a:solidFill>
          </a:ln>
        </p:spPr>
      </p:pic>
    </p:spTree>
    <p:extLst>
      <p:ext uri="{BB962C8B-B14F-4D97-AF65-F5344CB8AC3E}">
        <p14:creationId xmlns:p14="http://schemas.microsoft.com/office/powerpoint/2010/main" val="115957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575</TotalTime>
  <Words>3646</Words>
  <Application>Microsoft Office PowerPoint</Application>
  <PresentationFormat>Grand écran</PresentationFormat>
  <Paragraphs>351</Paragraphs>
  <Slides>34</Slides>
  <Notes>34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Symbol</vt:lpstr>
      <vt:lpstr>Times New Roman</vt:lpstr>
      <vt:lpstr>Trebuchet MS</vt:lpstr>
      <vt:lpstr>Wingdings</vt:lpstr>
      <vt:lpstr>Wingdings 3</vt:lpstr>
      <vt:lpstr>Facette</vt:lpstr>
      <vt:lpstr>Conseil Communautaire du 1er mars 2022</vt:lpstr>
      <vt:lpstr>Conjoncture économique</vt:lpstr>
      <vt:lpstr>Loi de Finances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Budget 2022 Les recettes des fonctionnement</vt:lpstr>
      <vt:lpstr>Budget 2022 Les dépenses de fonctionnement</vt:lpstr>
      <vt:lpstr>Présentation PowerPoint</vt:lpstr>
      <vt:lpstr>Budget 2022 Les recettes d’investissements </vt:lpstr>
      <vt:lpstr>Budget 2022 Les dépenses d’investissements</vt:lpstr>
      <vt:lpstr>Présentation PowerPoint</vt:lpstr>
      <vt:lpstr>Budget annexes Zones d’Activités et D’Aménagements Concertés</vt:lpstr>
      <vt:lpstr>Résultats eau et assainissement 2021</vt:lpstr>
      <vt:lpstr>Budget 2022 Eau Régie</vt:lpstr>
      <vt:lpstr>Budget 2022 Eau Régie</vt:lpstr>
      <vt:lpstr>Budget 2022 Assainissement Régie</vt:lpstr>
      <vt:lpstr>Budget 2022 Assainissement Régie</vt:lpstr>
      <vt:lpstr>Budget 2022 SPANC</vt:lpstr>
      <vt:lpstr>Budget 2022 SPANC</vt:lpstr>
      <vt:lpstr>Budget 2022 Eau affermage</vt:lpstr>
      <vt:lpstr>Budget 2022 Eau affermage</vt:lpstr>
      <vt:lpstr>Budget 2022 Assainissement affermage</vt:lpstr>
      <vt:lpstr>Budget 2022 Assainissement affermage</vt:lpstr>
      <vt:lpstr>Les hypothèses de la prospective</vt:lpstr>
      <vt:lpstr>La prospective 2022-2026 </vt:lpstr>
      <vt:lpstr>Perspectives</vt:lpstr>
      <vt:lpstr>Présentation PowerPoint</vt:lpstr>
    </vt:vector>
  </TitlesOfParts>
  <Company>DLVA - VILLE DE MANOSQUE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Communautaire du 1er mars 2022</dc:title>
  <dc:creator>BARBIE BERNARD</dc:creator>
  <cp:lastModifiedBy>BARBIE BERNARD</cp:lastModifiedBy>
  <cp:revision>50</cp:revision>
  <cp:lastPrinted>2022-02-25T10:48:21Z</cp:lastPrinted>
  <dcterms:created xsi:type="dcterms:W3CDTF">2022-02-14T14:16:21Z</dcterms:created>
  <dcterms:modified xsi:type="dcterms:W3CDTF">2022-02-25T16:06:26Z</dcterms:modified>
</cp:coreProperties>
</file>